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  <p:sldMasterId id="2147493479" r:id="rId6"/>
  </p:sldMasterIdLst>
  <p:notesMasterIdLst>
    <p:notesMasterId r:id="rId36"/>
  </p:notesMasterIdLst>
  <p:handoutMasterIdLst>
    <p:handoutMasterId r:id="rId37"/>
  </p:handoutMasterIdLst>
  <p:sldIdLst>
    <p:sldId id="258" r:id="rId7"/>
    <p:sldId id="259" r:id="rId8"/>
    <p:sldId id="263" r:id="rId9"/>
    <p:sldId id="317" r:id="rId10"/>
    <p:sldId id="318" r:id="rId11"/>
    <p:sldId id="320" r:id="rId12"/>
    <p:sldId id="294" r:id="rId13"/>
    <p:sldId id="322" r:id="rId14"/>
    <p:sldId id="321" r:id="rId15"/>
    <p:sldId id="276" r:id="rId16"/>
    <p:sldId id="281" r:id="rId17"/>
    <p:sldId id="277" r:id="rId18"/>
    <p:sldId id="278" r:id="rId19"/>
    <p:sldId id="279" r:id="rId20"/>
    <p:sldId id="280" r:id="rId21"/>
    <p:sldId id="295" r:id="rId22"/>
    <p:sldId id="296" r:id="rId23"/>
    <p:sldId id="304" r:id="rId24"/>
    <p:sldId id="297" r:id="rId25"/>
    <p:sldId id="299" r:id="rId26"/>
    <p:sldId id="306" r:id="rId27"/>
    <p:sldId id="309" r:id="rId28"/>
    <p:sldId id="308" r:id="rId29"/>
    <p:sldId id="310" r:id="rId30"/>
    <p:sldId id="311" r:id="rId31"/>
    <p:sldId id="315" r:id="rId32"/>
    <p:sldId id="314" r:id="rId33"/>
    <p:sldId id="264" r:id="rId34"/>
    <p:sldId id="316" r:id="rId35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522"/>
    <a:srgbClr val="404738"/>
    <a:srgbClr val="343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80320" autoAdjust="0"/>
  </p:normalViewPr>
  <p:slideViewPr>
    <p:cSldViewPr snapToGrid="0" snapToObjects="1">
      <p:cViewPr varScale="1">
        <p:scale>
          <a:sx n="122" d="100"/>
          <a:sy n="122" d="100"/>
        </p:scale>
        <p:origin x="90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58" y="-12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F9AF6-836E-4D98-84C5-B7B5717D723D}" type="datetimeFigureOut">
              <a:rPr lang="fr-FR" smtClean="0"/>
              <a:t>04/12/2017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536E8-30EE-4792-9C29-23B3B842C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752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170E3-FE1F-4ACF-8CD7-704FD8469425}" type="datetimeFigureOut">
              <a:rPr lang="fr-FR" smtClean="0"/>
              <a:t>04/12/2017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001D7-4D30-426D-A41F-337AC9942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8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01D7-4D30-426D-A41F-337AC994230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770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01D7-4D30-426D-A41F-337AC994230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651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01D7-4D30-426D-A41F-337AC994230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99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01D7-4D30-426D-A41F-337AC994230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9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01D7-4D30-426D-A41F-337AC994230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94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5477-99D5-43FC-915B-B70790492F9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66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950" y="307975"/>
            <a:ext cx="6184900" cy="34798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01D7-4D30-426D-A41F-337AC994230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360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01D7-4D30-426D-A41F-337AC994230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65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01D7-4D30-426D-A41F-337AC994230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65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01D7-4D30-426D-A41F-337AC994230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651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Rappeler l’importance de la couverture maladie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01D7-4D30-426D-A41F-337AC994230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65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7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58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3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8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2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73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0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1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08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99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51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7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5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3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83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2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7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01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13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9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08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9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3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504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3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  <p:sldLayoutId id="2147493483" r:id="rId4"/>
    <p:sldLayoutId id="2147493484" r:id="rId5"/>
    <p:sldLayoutId id="2147493485" r:id="rId6"/>
    <p:sldLayoutId id="2147493486" r:id="rId7"/>
    <p:sldLayoutId id="2147493487" r:id="rId8"/>
    <p:sldLayoutId id="2147493488" r:id="rId9"/>
    <p:sldLayoutId id="2147493489" r:id="rId10"/>
    <p:sldLayoutId id="214749349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64647" y="324853"/>
            <a:ext cx="8615986" cy="257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Annabel</a:t>
            </a:r>
          </a:p>
          <a:p>
            <a:pPr algn="l">
              <a:lnSpc>
                <a:spcPct val="90000"/>
              </a:lnSpc>
            </a:pPr>
            <a:r>
              <a:rPr lang="fr-FR" sz="2800" dirty="0" err="1" smtClean="0">
                <a:solidFill>
                  <a:srgbClr val="A41522"/>
                </a:solidFill>
                <a:latin typeface="Gotham Bold"/>
                <a:cs typeface="Gotham Bold"/>
              </a:rPr>
              <a:t>Desgrées</a:t>
            </a:r>
            <a:r>
              <a:rPr lang="fr-FR" sz="2800" dirty="0" smtClean="0">
                <a:solidFill>
                  <a:srgbClr val="A41522"/>
                </a:solidFill>
                <a:latin typeface="Gotham Bold"/>
                <a:cs typeface="Gotham Bold"/>
              </a:rPr>
              <a:t> du </a:t>
            </a:r>
            <a:r>
              <a:rPr lang="fr-FR" sz="2800" dirty="0" err="1" smtClean="0">
                <a:solidFill>
                  <a:srgbClr val="A41522"/>
                </a:solidFill>
                <a:latin typeface="Gotham Bold"/>
                <a:cs typeface="Gotham Bold"/>
              </a:rPr>
              <a:t>Loû</a:t>
            </a:r>
            <a:r>
              <a:rPr lang="fr-FR" sz="2800" dirty="0" smtClean="0">
                <a:solidFill>
                  <a:srgbClr val="A41522"/>
                </a:solidFill>
                <a:latin typeface="Gotham Bold"/>
                <a:cs typeface="Gotham Bold"/>
              </a:rPr>
              <a:t>,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Gotham Bold"/>
                <a:cs typeface="Gotham Bold"/>
              </a:rPr>
              <a:t>IRD,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  <a:latin typeface="Gotham Bold"/>
                <a:cs typeface="Gotham Bold"/>
              </a:rPr>
              <a:t>Ceped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Gotham Bold"/>
                <a:cs typeface="Gotham Bold"/>
              </a:rPr>
              <a:t>, ERL Inserm 1244 </a:t>
            </a:r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3009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4210334" cy="493752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Gotham Bold"/>
              </a:rPr>
              <a:t>L’enquête </a:t>
            </a:r>
            <a:r>
              <a:rPr lang="fr-FR" sz="2400" dirty="0">
                <a:latin typeface="Gotham Bold"/>
              </a:rPr>
              <a:t>Trajectoires et Origines </a:t>
            </a:r>
            <a:r>
              <a:rPr lang="fr-FR" sz="2400" dirty="0" smtClean="0">
                <a:latin typeface="Gotham Bold"/>
              </a:rPr>
              <a:t/>
            </a:r>
            <a:br>
              <a:rPr lang="fr-FR" sz="2400" dirty="0" smtClean="0">
                <a:latin typeface="Gotham Bold"/>
              </a:rPr>
            </a:br>
            <a:r>
              <a:rPr lang="fr-FR" sz="2400" dirty="0" smtClean="0">
                <a:latin typeface="Gotham Bold"/>
              </a:rPr>
              <a:t>(</a:t>
            </a:r>
            <a:r>
              <a:rPr lang="fr-FR" sz="2400" dirty="0" err="1">
                <a:latin typeface="Gotham Bold"/>
              </a:rPr>
              <a:t>Ined</a:t>
            </a:r>
            <a:r>
              <a:rPr lang="fr-FR" sz="2400" dirty="0">
                <a:latin typeface="Gotham Bold"/>
              </a:rPr>
              <a:t>-Insee, 2008-2009) </a:t>
            </a:r>
            <a:r>
              <a:rPr lang="fr-FR" sz="2700" dirty="0">
                <a:latin typeface="Gotham Bold"/>
              </a:rPr>
              <a:t/>
            </a:r>
            <a:br>
              <a:rPr lang="fr-FR" sz="2700" dirty="0">
                <a:latin typeface="Gotham Bold"/>
              </a:rPr>
            </a:br>
            <a:r>
              <a:rPr lang="fr-FR" sz="2000" dirty="0">
                <a:latin typeface="Gotham Bold"/>
              </a:rPr>
              <a:t/>
            </a:r>
            <a:br>
              <a:rPr lang="fr-FR" sz="2000" dirty="0">
                <a:latin typeface="Gotham Bold"/>
              </a:rPr>
            </a:br>
            <a:r>
              <a:rPr lang="fr-FR" sz="1600" dirty="0" smtClean="0">
                <a:latin typeface="Gotham Bold"/>
              </a:rPr>
              <a:t>- Fournir </a:t>
            </a:r>
            <a:r>
              <a:rPr lang="fr-FR" sz="1600" dirty="0">
                <a:latin typeface="Gotham Bold"/>
              </a:rPr>
              <a:t>des </a:t>
            </a:r>
            <a:r>
              <a:rPr lang="fr-FR" sz="1600" b="1" dirty="0">
                <a:latin typeface="Gotham Bold"/>
              </a:rPr>
              <a:t>informations détaillées sur des populations mal connues </a:t>
            </a:r>
            <a:r>
              <a:rPr lang="fr-FR" sz="1600" dirty="0">
                <a:latin typeface="Gotham Bold"/>
              </a:rPr>
              <a:t>et au </a:t>
            </a:r>
            <a:r>
              <a:rPr lang="fr-FR" sz="1600" dirty="0" err="1">
                <a:latin typeface="Gotham Bold"/>
              </a:rPr>
              <a:t>coeur</a:t>
            </a:r>
            <a:r>
              <a:rPr lang="fr-FR" sz="1600" dirty="0">
                <a:latin typeface="Gotham Bold"/>
              </a:rPr>
              <a:t> des débats politiques et sociaux : immigrés et descendants d’immigrés </a:t>
            </a:r>
            <a:r>
              <a:rPr lang="fr-FR" sz="1600" dirty="0" smtClean="0">
                <a:latin typeface="Gotham Bold"/>
              </a:rPr>
              <a:t/>
            </a:r>
            <a:br>
              <a:rPr lang="fr-FR" sz="1600" dirty="0" smtClean="0">
                <a:latin typeface="Gotham Bold"/>
              </a:rPr>
            </a:br>
            <a:r>
              <a:rPr lang="fr-FR" sz="1600" dirty="0">
                <a:latin typeface="Gotham Bold"/>
              </a:rPr>
              <a:t/>
            </a:r>
            <a:br>
              <a:rPr lang="fr-FR" sz="1600" dirty="0">
                <a:latin typeface="Gotham Bold"/>
              </a:rPr>
            </a:br>
            <a:r>
              <a:rPr lang="fr-FR" sz="1600" dirty="0" smtClean="0">
                <a:latin typeface="Gotham Bold"/>
              </a:rPr>
              <a:t>- Étudier </a:t>
            </a:r>
            <a:r>
              <a:rPr lang="fr-FR" sz="1600" dirty="0">
                <a:latin typeface="Gotham Bold"/>
              </a:rPr>
              <a:t>l’</a:t>
            </a:r>
            <a:r>
              <a:rPr lang="fr-FR" sz="1600" b="1" dirty="0">
                <a:latin typeface="Gotham Bold"/>
              </a:rPr>
              <a:t>influence des origines sur les conditions de vie et les trajectoires sociales</a:t>
            </a:r>
            <a:r>
              <a:rPr lang="fr-FR" sz="1600" dirty="0">
                <a:latin typeface="Gotham Bold"/>
              </a:rPr>
              <a:t>, en articulation avec les autres caractéristiques sociodémographiques </a:t>
            </a:r>
            <a:br>
              <a:rPr lang="fr-FR" sz="1600" dirty="0">
                <a:latin typeface="Gotham Bold"/>
              </a:rPr>
            </a:br>
            <a:endParaRPr lang="fr-FR" sz="1600" dirty="0">
              <a:latin typeface="Gotham 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871" y="0"/>
            <a:ext cx="3179929" cy="490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4"/>
          <p:cNvSpPr txBox="1">
            <a:spLocks/>
          </p:cNvSpPr>
          <p:nvPr/>
        </p:nvSpPr>
        <p:spPr>
          <a:xfrm>
            <a:off x="6804248" y="4792058"/>
            <a:ext cx="216024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>
              <a:defRPr sz="1800" i="1">
                <a:solidFill>
                  <a:srgbClr val="8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M. </a:t>
            </a:r>
            <a:r>
              <a:rPr lang="fr-FR" dirty="0" err="1" smtClean="0"/>
              <a:t>Ichou</a:t>
            </a:r>
            <a:r>
              <a:rPr lang="fr-FR" dirty="0" smtClean="0"/>
              <a:t>, </a:t>
            </a:r>
            <a:r>
              <a:rPr lang="fr-FR" dirty="0" err="1"/>
              <a:t>Ined</a:t>
            </a:r>
            <a:r>
              <a:rPr lang="fr-FR" dirty="0"/>
              <a:t>      </a:t>
            </a:r>
            <a:r>
              <a:rPr lang="fr-FR" i="0" dirty="0"/>
              <a:t> </a:t>
            </a:r>
            <a:r>
              <a:rPr lang="fr-FR" i="0" dirty="0" smtClean="0"/>
              <a:t> </a:t>
            </a:r>
            <a:endParaRPr lang="fr-FR" i="0" dirty="0"/>
          </a:p>
        </p:txBody>
      </p:sp>
    </p:spTree>
    <p:extLst>
      <p:ext uri="{BB962C8B-B14F-4D97-AF65-F5344CB8AC3E}">
        <p14:creationId xmlns:p14="http://schemas.microsoft.com/office/powerpoint/2010/main" val="28863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07951" y="141685"/>
          <a:ext cx="8640763" cy="460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Graphique" r:id="rId4" imgW="7677150" imgH="5457825" progId="Excel.Chart.8">
                  <p:embed/>
                </p:oleObj>
              </mc:Choice>
              <mc:Fallback>
                <p:oleObj name="Graphique" r:id="rId4" imgW="7677150" imgH="54578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1" y="141685"/>
                        <a:ext cx="8640763" cy="4607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>
          <a:xfrm>
            <a:off x="3707780" y="3057804"/>
            <a:ext cx="5328717" cy="1403505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2800" dirty="0" smtClean="0">
                <a:solidFill>
                  <a:srgbClr val="0033CC"/>
                </a:solidFill>
              </a:rPr>
              <a:t>Origines de la population </a:t>
            </a:r>
            <a:br>
              <a:rPr lang="fr-FR" altLang="fr-FR" sz="2800" dirty="0" smtClean="0">
                <a:solidFill>
                  <a:srgbClr val="0033CC"/>
                </a:solidFill>
              </a:rPr>
            </a:br>
            <a:r>
              <a:rPr lang="fr-FR" altLang="fr-FR" sz="2800" dirty="0" smtClean="0">
                <a:solidFill>
                  <a:srgbClr val="0033CC"/>
                </a:solidFill>
              </a:rPr>
              <a:t>de la France métropolitaine </a:t>
            </a:r>
            <a:br>
              <a:rPr lang="fr-FR" altLang="fr-FR" sz="2800" dirty="0" smtClean="0">
                <a:solidFill>
                  <a:srgbClr val="0033CC"/>
                </a:solidFill>
              </a:rPr>
            </a:br>
            <a:r>
              <a:rPr lang="fr-FR" altLang="fr-FR" sz="2800" dirty="0" smtClean="0">
                <a:solidFill>
                  <a:srgbClr val="0033CC"/>
                </a:solidFill>
              </a:rPr>
              <a:t>(63 millions d’habitants) </a:t>
            </a:r>
            <a:br>
              <a:rPr lang="fr-FR" altLang="fr-FR" sz="2800" dirty="0" smtClean="0">
                <a:solidFill>
                  <a:srgbClr val="0033CC"/>
                </a:solidFill>
              </a:rPr>
            </a:br>
            <a:r>
              <a:rPr lang="fr-FR" altLang="fr-FR" sz="2800" dirty="0" smtClean="0">
                <a:solidFill>
                  <a:srgbClr val="0033CC"/>
                </a:solidFill>
              </a:rPr>
              <a:t>sur deux générations</a:t>
            </a:r>
            <a:endParaRPr lang="fr-FR" altLang="fr-FR" sz="1100" i="1" dirty="0" smtClean="0">
              <a:solidFill>
                <a:srgbClr val="0033CC"/>
              </a:solidFill>
            </a:endParaRPr>
          </a:p>
        </p:txBody>
      </p:sp>
      <p:sp>
        <p:nvSpPr>
          <p:cNvPr id="4" name="Titre 4"/>
          <p:cNvSpPr txBox="1">
            <a:spLocks/>
          </p:cNvSpPr>
          <p:nvPr/>
        </p:nvSpPr>
        <p:spPr bwMode="auto">
          <a:xfrm>
            <a:off x="6612496" y="249492"/>
            <a:ext cx="2351993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itchFamily="66" charset="0"/>
              </a:defRPr>
            </a:lvl9pPr>
          </a:lstStyle>
          <a:p>
            <a:r>
              <a:rPr lang="fr-FR" sz="1800" b="0" i="1" kern="0" dirty="0" smtClean="0"/>
              <a:t>dont plus de 40 % ont la nationalité française</a:t>
            </a:r>
            <a:endParaRPr lang="fr-FR" sz="1800" b="0" i="1" kern="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134417" y="509286"/>
            <a:ext cx="1464431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15616" y="4569972"/>
            <a:ext cx="56886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i="1" dirty="0">
                <a:solidFill>
                  <a:srgbClr val="0033CC"/>
                </a:solidFill>
              </a:rPr>
              <a:t>Source : enquête Trajectoires et origines, Ined-Insee 2009</a:t>
            </a:r>
            <a:endParaRPr lang="fr-FR" dirty="0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6804248" y="4792058"/>
            <a:ext cx="216024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>
              <a:defRPr sz="1800" i="1">
                <a:solidFill>
                  <a:srgbClr val="8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F. </a:t>
            </a:r>
            <a:r>
              <a:rPr lang="fr-FR" dirty="0" err="1"/>
              <a:t>H</a:t>
            </a:r>
            <a:r>
              <a:rPr lang="fr-FR" dirty="0" err="1" smtClean="0"/>
              <a:t>éran</a:t>
            </a:r>
            <a:r>
              <a:rPr lang="fr-FR" dirty="0" smtClean="0"/>
              <a:t>, </a:t>
            </a:r>
            <a:r>
              <a:rPr lang="fr-FR" dirty="0" err="1"/>
              <a:t>Ined</a:t>
            </a:r>
            <a:r>
              <a:rPr lang="fr-FR" dirty="0"/>
              <a:t>      </a:t>
            </a:r>
            <a:r>
              <a:rPr lang="fr-FR" i="0" dirty="0"/>
              <a:t> </a:t>
            </a:r>
            <a:r>
              <a:rPr lang="fr-FR" i="0" dirty="0" smtClean="0"/>
              <a:t> </a:t>
            </a:r>
            <a:endParaRPr lang="fr-FR" i="0" dirty="0"/>
          </a:p>
        </p:txBody>
      </p:sp>
    </p:spTree>
    <p:extLst>
      <p:ext uri="{BB962C8B-B14F-4D97-AF65-F5344CB8AC3E}">
        <p14:creationId xmlns:p14="http://schemas.microsoft.com/office/powerpoint/2010/main" val="37878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5" y="0"/>
            <a:ext cx="6558297" cy="490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4"/>
          <p:cNvSpPr txBox="1">
            <a:spLocks/>
          </p:cNvSpPr>
          <p:nvPr/>
        </p:nvSpPr>
        <p:spPr>
          <a:xfrm>
            <a:off x="6804248" y="4792058"/>
            <a:ext cx="216024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>
              <a:defRPr sz="1800" i="1">
                <a:solidFill>
                  <a:srgbClr val="8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M. </a:t>
            </a:r>
            <a:r>
              <a:rPr lang="fr-FR" dirty="0" err="1" smtClean="0"/>
              <a:t>Ichou</a:t>
            </a:r>
            <a:r>
              <a:rPr lang="fr-FR" dirty="0" smtClean="0"/>
              <a:t>, </a:t>
            </a:r>
            <a:r>
              <a:rPr lang="fr-FR" dirty="0" err="1"/>
              <a:t>Ined</a:t>
            </a:r>
            <a:r>
              <a:rPr lang="fr-FR" dirty="0"/>
              <a:t>      </a:t>
            </a:r>
            <a:r>
              <a:rPr lang="fr-FR" i="0" dirty="0"/>
              <a:t> </a:t>
            </a:r>
            <a:r>
              <a:rPr lang="fr-FR" i="0" dirty="0" smtClean="0"/>
              <a:t> </a:t>
            </a:r>
            <a:endParaRPr lang="fr-FR" i="0" dirty="0"/>
          </a:p>
        </p:txBody>
      </p:sp>
    </p:spTree>
    <p:extLst>
      <p:ext uri="{BB962C8B-B14F-4D97-AF65-F5344CB8AC3E}">
        <p14:creationId xmlns:p14="http://schemas.microsoft.com/office/powerpoint/2010/main" val="3421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38" y="132855"/>
            <a:ext cx="6704695" cy="501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4"/>
          <p:cNvSpPr txBox="1">
            <a:spLocks/>
          </p:cNvSpPr>
          <p:nvPr/>
        </p:nvSpPr>
        <p:spPr>
          <a:xfrm>
            <a:off x="6804248" y="4792058"/>
            <a:ext cx="216024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>
              <a:defRPr sz="1800" i="1">
                <a:solidFill>
                  <a:srgbClr val="8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M. </a:t>
            </a:r>
            <a:r>
              <a:rPr lang="fr-FR" dirty="0" err="1" smtClean="0"/>
              <a:t>Ichou</a:t>
            </a:r>
            <a:r>
              <a:rPr lang="fr-FR" dirty="0" smtClean="0"/>
              <a:t>, </a:t>
            </a:r>
            <a:r>
              <a:rPr lang="fr-FR" dirty="0" err="1"/>
              <a:t>Ined</a:t>
            </a:r>
            <a:r>
              <a:rPr lang="fr-FR" dirty="0"/>
              <a:t>      </a:t>
            </a:r>
            <a:r>
              <a:rPr lang="fr-FR" i="0" dirty="0"/>
              <a:t> </a:t>
            </a:r>
            <a:r>
              <a:rPr lang="fr-FR" i="0" dirty="0" smtClean="0"/>
              <a:t> </a:t>
            </a:r>
            <a:endParaRPr lang="fr-FR" i="0" dirty="0"/>
          </a:p>
        </p:txBody>
      </p:sp>
    </p:spTree>
    <p:extLst>
      <p:ext uri="{BB962C8B-B14F-4D97-AF65-F5344CB8AC3E}">
        <p14:creationId xmlns:p14="http://schemas.microsoft.com/office/powerpoint/2010/main" val="16464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9023"/>
            <a:ext cx="6519590" cy="506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4"/>
          <p:cNvSpPr txBox="1">
            <a:spLocks/>
          </p:cNvSpPr>
          <p:nvPr/>
        </p:nvSpPr>
        <p:spPr>
          <a:xfrm>
            <a:off x="6804248" y="4792058"/>
            <a:ext cx="216024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>
              <a:defRPr sz="1800" i="1">
                <a:solidFill>
                  <a:srgbClr val="8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M. </a:t>
            </a:r>
            <a:r>
              <a:rPr lang="fr-FR" dirty="0" err="1" smtClean="0"/>
              <a:t>Ichou</a:t>
            </a:r>
            <a:r>
              <a:rPr lang="fr-FR" dirty="0" smtClean="0"/>
              <a:t>, </a:t>
            </a:r>
            <a:r>
              <a:rPr lang="fr-FR" dirty="0" err="1"/>
              <a:t>Ined</a:t>
            </a:r>
            <a:r>
              <a:rPr lang="fr-FR" dirty="0"/>
              <a:t>      </a:t>
            </a:r>
            <a:r>
              <a:rPr lang="fr-FR" i="0" dirty="0"/>
              <a:t> </a:t>
            </a:r>
            <a:r>
              <a:rPr lang="fr-FR" i="0" dirty="0" smtClean="0"/>
              <a:t> </a:t>
            </a:r>
            <a:endParaRPr lang="fr-FR" i="0" dirty="0"/>
          </a:p>
        </p:txBody>
      </p:sp>
    </p:spTree>
    <p:extLst>
      <p:ext uri="{BB962C8B-B14F-4D97-AF65-F5344CB8AC3E}">
        <p14:creationId xmlns:p14="http://schemas.microsoft.com/office/powerpoint/2010/main" val="30247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39447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Gotham Bold"/>
              </a:rPr>
              <a:t>En moyenne, les immigrés sont dans des situations professionnelles et sociales défavorisées  </a:t>
            </a:r>
          </a:p>
          <a:p>
            <a:pPr marL="0" indent="0">
              <a:buNone/>
            </a:pPr>
            <a:endParaRPr lang="fr-FR" sz="2400" dirty="0" smtClean="0">
              <a:latin typeface="Gotham Bold"/>
            </a:endParaRPr>
          </a:p>
          <a:p>
            <a:r>
              <a:rPr lang="fr-FR" sz="2400" dirty="0" smtClean="0">
                <a:latin typeface="Gotham Bold"/>
              </a:rPr>
              <a:t>Mais il existe une diversité entre les groupes et à l’intérieur des groupes à ne pas négliger</a:t>
            </a:r>
            <a:endParaRPr lang="fr-FR" sz="2400" dirty="0">
              <a:latin typeface="Gotham Bold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1450" y="205979"/>
            <a:ext cx="8515350" cy="857250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>
                <a:latin typeface="Gotham Bold"/>
              </a:rPr>
              <a:t>En résumé : </a:t>
            </a:r>
            <a:br>
              <a:rPr lang="fr-FR" sz="2800" dirty="0" smtClean="0">
                <a:latin typeface="Gotham Bold"/>
              </a:rPr>
            </a:br>
            <a:r>
              <a:rPr lang="fr-FR" sz="2800" dirty="0" smtClean="0">
                <a:latin typeface="Gotham Bold"/>
              </a:rPr>
              <a:t>caractéristiques socio-économiques des immigrés</a:t>
            </a:r>
            <a:endParaRPr lang="fr-FR" sz="2800" dirty="0">
              <a:latin typeface="Gotham Bold"/>
            </a:endParaRPr>
          </a:p>
        </p:txBody>
      </p:sp>
      <p:sp>
        <p:nvSpPr>
          <p:cNvPr id="4" name="Espace réservé du numéro de diapositive 4"/>
          <p:cNvSpPr txBox="1">
            <a:spLocks/>
          </p:cNvSpPr>
          <p:nvPr/>
        </p:nvSpPr>
        <p:spPr>
          <a:xfrm>
            <a:off x="6804248" y="4792058"/>
            <a:ext cx="216024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>
              <a:defRPr sz="1800" i="1">
                <a:solidFill>
                  <a:srgbClr val="8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M. </a:t>
            </a:r>
            <a:r>
              <a:rPr lang="fr-FR" dirty="0" err="1" smtClean="0"/>
              <a:t>Ichou</a:t>
            </a:r>
            <a:r>
              <a:rPr lang="fr-FR" dirty="0" smtClean="0"/>
              <a:t>, </a:t>
            </a:r>
            <a:r>
              <a:rPr lang="fr-FR" dirty="0" err="1"/>
              <a:t>Ined</a:t>
            </a:r>
            <a:r>
              <a:rPr lang="fr-FR" dirty="0"/>
              <a:t>      </a:t>
            </a:r>
            <a:r>
              <a:rPr lang="fr-FR" i="0" dirty="0"/>
              <a:t> </a:t>
            </a:r>
            <a:r>
              <a:rPr lang="fr-FR" i="0" dirty="0" smtClean="0"/>
              <a:t> </a:t>
            </a:r>
            <a:endParaRPr lang="fr-FR" i="0" dirty="0"/>
          </a:p>
        </p:txBody>
      </p:sp>
    </p:spTree>
    <p:extLst>
      <p:ext uri="{BB962C8B-B14F-4D97-AF65-F5344CB8AC3E}">
        <p14:creationId xmlns:p14="http://schemas.microsoft.com/office/powerpoint/2010/main" val="17358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4647" y="324853"/>
            <a:ext cx="8615986" cy="257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rgbClr val="404738"/>
                </a:solidFill>
                <a:latin typeface="Gotham Bold"/>
                <a:cs typeface="Gotham Bold"/>
              </a:rPr>
              <a:t>2</a:t>
            </a:r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. Santé publique et immigration en France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8075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4647" y="324853"/>
            <a:ext cx="8615986" cy="257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2.1. Un « nouveau sujet » qui émerge avec le VIH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algn="l"/>
            <a:r>
              <a:rPr lang="fr-FR" sz="1200" dirty="0" smtClean="0">
                <a:solidFill>
                  <a:srgbClr val="404738"/>
                </a:solidFill>
                <a:latin typeface="Gotham Book"/>
                <a:cs typeface="Gotham Book"/>
              </a:rPr>
              <a:t> </a:t>
            </a:r>
            <a:endParaRPr lang="fr-FR" sz="1200" dirty="0">
              <a:solidFill>
                <a:srgbClr val="404738"/>
              </a:solidFill>
              <a:latin typeface="Gotham Book"/>
              <a:cs typeface="Gotham Book"/>
            </a:endParaRPr>
          </a:p>
        </p:txBody>
      </p:sp>
      <p:sp>
        <p:nvSpPr>
          <p:cNvPr id="2" name="AutoShape 4" descr="Résultat de recherche d'images pour &quot;inégalités sociales de santé coll la découverte Annette leclerc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4" name="Picture 6" descr="Résultat de recherche d'images pour &quot;inégalités sociales de santé coll la découverte Annette leclerc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r="18125"/>
          <a:stretch/>
        </p:blipFill>
        <p:spPr bwMode="auto">
          <a:xfrm>
            <a:off x="695273" y="1276058"/>
            <a:ext cx="2232837" cy="34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Résultat de recherche d'images pour &quot;sida, immigration,inégalité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8" name="Picture 10" descr="Résultat de recherche d'images pour &quot;sida, immigration,inégalité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9" y="1276058"/>
            <a:ext cx="2456602" cy="34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85319" y="47741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98517" y="47741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2002</a:t>
            </a:r>
            <a:endParaRPr lang="fr-FR" dirty="0"/>
          </a:p>
        </p:txBody>
      </p:sp>
      <p:pic>
        <p:nvPicPr>
          <p:cNvPr id="10" name="Picture 2" descr="Résultat de recherche d'images pour &quot;les populations africaines face au sida Lydié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35" y="1276058"/>
            <a:ext cx="2324561" cy="352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061343" y="48106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75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4" name="Rectangle 2"/>
          <p:cNvSpPr>
            <a:spLocks noChangeArrowheads="1"/>
          </p:cNvSpPr>
          <p:nvPr/>
        </p:nvSpPr>
        <p:spPr bwMode="auto">
          <a:xfrm>
            <a:off x="122238" y="76200"/>
            <a:ext cx="88725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1pPr>
            <a:lvl2pPr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r>
              <a:rPr lang="fr-FR" altLang="fr-FR" b="0" dirty="0">
                <a:solidFill>
                  <a:schemeClr val="tx1"/>
                </a:solidFill>
                <a:effectLst/>
              </a:rPr>
              <a:t>Répartition par nationalité selon le sexe</a:t>
            </a:r>
            <a:br>
              <a:rPr lang="fr-FR" altLang="fr-FR" b="0" dirty="0">
                <a:solidFill>
                  <a:schemeClr val="tx1"/>
                </a:solidFill>
                <a:effectLst/>
              </a:rPr>
            </a:br>
            <a:r>
              <a:rPr lang="fr-FR" altLang="fr-FR" sz="2400" b="0" dirty="0">
                <a:solidFill>
                  <a:schemeClr val="tx1"/>
                </a:solidFill>
                <a:effectLst/>
              </a:rPr>
              <a:t>Nouveaux diagnostics d’infection VIH, 2003 - 1</a:t>
            </a:r>
            <a:r>
              <a:rPr lang="fr-FR" altLang="fr-FR" sz="2400" b="0" baseline="30000" dirty="0">
                <a:solidFill>
                  <a:schemeClr val="tx1"/>
                </a:solidFill>
                <a:effectLst/>
              </a:rPr>
              <a:t>er</a:t>
            </a:r>
            <a:r>
              <a:rPr lang="fr-FR" altLang="fr-FR" sz="2400" b="0" dirty="0">
                <a:solidFill>
                  <a:schemeClr val="tx1"/>
                </a:solidFill>
                <a:effectLst/>
              </a:rPr>
              <a:t> semestre 2004</a:t>
            </a:r>
          </a:p>
        </p:txBody>
      </p:sp>
      <p:sp>
        <p:nvSpPr>
          <p:cNvPr id="1487875" name="Rectangle 3"/>
          <p:cNvSpPr>
            <a:spLocks noChangeArrowheads="1"/>
          </p:cNvSpPr>
          <p:nvPr/>
        </p:nvSpPr>
        <p:spPr bwMode="auto">
          <a:xfrm>
            <a:off x="7224714" y="1714500"/>
            <a:ext cx="1641475" cy="25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87876" name="Rectangle 4"/>
          <p:cNvSpPr>
            <a:spLocks noChangeArrowheads="1"/>
          </p:cNvSpPr>
          <p:nvPr/>
        </p:nvSpPr>
        <p:spPr bwMode="auto">
          <a:xfrm>
            <a:off x="7219951" y="1884760"/>
            <a:ext cx="4349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87877" name="Rectangle 5"/>
          <p:cNvSpPr>
            <a:spLocks noChangeArrowheads="1"/>
          </p:cNvSpPr>
          <p:nvPr/>
        </p:nvSpPr>
        <p:spPr bwMode="auto">
          <a:xfrm>
            <a:off x="7224713" y="2663429"/>
            <a:ext cx="1725612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1487878" name="Object 6"/>
          <p:cNvGraphicFramePr>
            <a:graphicFrameLocks noChangeAspect="1"/>
          </p:cNvGraphicFramePr>
          <p:nvPr/>
        </p:nvGraphicFramePr>
        <p:xfrm>
          <a:off x="4716463" y="1396603"/>
          <a:ext cx="3575050" cy="2146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6" name="Graphique" r:id="rId4" imgW="2390657" imgH="1914516" progId="MSGraph.Chart.8">
                  <p:embed followColorScheme="full"/>
                </p:oleObj>
              </mc:Choice>
              <mc:Fallback>
                <p:oleObj name="Graphique" r:id="rId4" imgW="2390657" imgH="191451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396603"/>
                        <a:ext cx="3575050" cy="2146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7879" name="Object 7"/>
          <p:cNvGraphicFramePr>
            <a:graphicFrameLocks noChangeAspect="1"/>
          </p:cNvGraphicFramePr>
          <p:nvPr/>
        </p:nvGraphicFramePr>
        <p:xfrm>
          <a:off x="852488" y="1397794"/>
          <a:ext cx="3575050" cy="214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" name="Graphique" r:id="rId6" imgW="2390657" imgH="1914516" progId="MSGraph.Chart.8">
                  <p:embed followColorScheme="full"/>
                </p:oleObj>
              </mc:Choice>
              <mc:Fallback>
                <p:oleObj name="Graphique" r:id="rId6" imgW="2390657" imgH="191451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397794"/>
                        <a:ext cx="3575050" cy="2145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7880" name="Text Box 8"/>
          <p:cNvSpPr txBox="1">
            <a:spLocks noChangeArrowheads="1"/>
          </p:cNvSpPr>
          <p:nvPr/>
        </p:nvSpPr>
        <p:spPr bwMode="auto">
          <a:xfrm>
            <a:off x="7639051" y="1493044"/>
            <a:ext cx="13452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algn="l" defTabSz="7620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fr-FR" altLang="fr-FR" sz="2000" dirty="0">
                <a:latin typeface="Trebuchet MS" pitchFamily="34" charset="0"/>
              </a:rPr>
              <a:t>Hommes</a:t>
            </a:r>
          </a:p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fr-FR" altLang="fr-FR" sz="2000" dirty="0" smtClean="0">
                <a:latin typeface="Trebuchet MS" pitchFamily="34" charset="0"/>
              </a:rPr>
              <a:t>N = 2 438</a:t>
            </a:r>
            <a:r>
              <a:rPr lang="fr-FR" altLang="fr-FR" dirty="0" smtClean="0">
                <a:latin typeface="Trebuchet MS" pitchFamily="34" charset="0"/>
              </a:rPr>
              <a:t> </a:t>
            </a:r>
            <a:endParaRPr lang="fr-FR" altLang="fr-FR" dirty="0">
              <a:latin typeface="Trebuchet MS" pitchFamily="34" charset="0"/>
            </a:endParaRPr>
          </a:p>
        </p:txBody>
      </p:sp>
      <p:sp>
        <p:nvSpPr>
          <p:cNvPr id="1487881" name="Text Box 9"/>
          <p:cNvSpPr txBox="1">
            <a:spLocks noChangeArrowheads="1"/>
          </p:cNvSpPr>
          <p:nvPr/>
        </p:nvSpPr>
        <p:spPr bwMode="auto">
          <a:xfrm>
            <a:off x="107950" y="1500188"/>
            <a:ext cx="125226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algn="l" defTabSz="7620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fr-FR" altLang="fr-FR" sz="2000" dirty="0">
                <a:latin typeface="Trebuchet MS" pitchFamily="34" charset="0"/>
              </a:rPr>
              <a:t>Femmes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fr-FR" altLang="fr-FR" sz="2000" dirty="0" smtClean="0">
                <a:latin typeface="Trebuchet MS" pitchFamily="34" charset="0"/>
              </a:rPr>
              <a:t>N = 1 838</a:t>
            </a:r>
            <a:endParaRPr lang="fr-FR" altLang="fr-FR" sz="2000" dirty="0">
              <a:latin typeface="Trebuchet MS" pitchFamily="34" charset="0"/>
            </a:endParaRPr>
          </a:p>
        </p:txBody>
      </p:sp>
      <p:grpSp>
        <p:nvGrpSpPr>
          <p:cNvPr id="1487882" name="Group 10"/>
          <p:cNvGrpSpPr>
            <a:grpSpLocks/>
          </p:cNvGrpSpPr>
          <p:nvPr/>
        </p:nvGrpSpPr>
        <p:grpSpPr bwMode="auto">
          <a:xfrm>
            <a:off x="539749" y="4677968"/>
            <a:ext cx="2214221" cy="338138"/>
            <a:chOff x="2592" y="1344"/>
            <a:chExt cx="1568" cy="284"/>
          </a:xfrm>
        </p:grpSpPr>
        <p:sp>
          <p:nvSpPr>
            <p:cNvPr id="1487883" name="Rectangle 11"/>
            <p:cNvSpPr>
              <a:spLocks noChangeAspect="1" noChangeArrowheads="1"/>
            </p:cNvSpPr>
            <p:nvPr/>
          </p:nvSpPr>
          <p:spPr bwMode="auto">
            <a:xfrm>
              <a:off x="2592" y="1344"/>
              <a:ext cx="184" cy="18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7884" name="Rectangle 12"/>
            <p:cNvSpPr>
              <a:spLocks noChangeArrowheads="1"/>
            </p:cNvSpPr>
            <p:nvPr/>
          </p:nvSpPr>
          <p:spPr bwMode="auto">
            <a:xfrm>
              <a:off x="2821" y="1344"/>
              <a:ext cx="13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2000" b="0">
                  <a:solidFill>
                    <a:srgbClr val="00FF00"/>
                  </a:solidFill>
                  <a:effectLst/>
                  <a:latin typeface="Tahoma" charset="0"/>
                </a:rPr>
                <a:t>Afrique</a:t>
              </a:r>
              <a:r>
                <a:rPr lang="fr-FR" altLang="fr-FR" sz="2200" b="0">
                  <a:solidFill>
                    <a:srgbClr val="00FF00"/>
                  </a:solidFill>
                  <a:effectLst/>
                  <a:latin typeface="Tahoma" charset="0"/>
                </a:rPr>
                <a:t> du Nord</a:t>
              </a:r>
            </a:p>
          </p:txBody>
        </p:sp>
      </p:grpSp>
      <p:sp>
        <p:nvSpPr>
          <p:cNvPr id="1487885" name="Rectangle 13"/>
          <p:cNvSpPr>
            <a:spLocks noChangeAspect="1" noChangeArrowheads="1"/>
          </p:cNvSpPr>
          <p:nvPr/>
        </p:nvSpPr>
        <p:spPr bwMode="auto">
          <a:xfrm>
            <a:off x="2774950" y="4254104"/>
            <a:ext cx="260350" cy="219075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87886" name="Rectangle 14"/>
          <p:cNvSpPr>
            <a:spLocks noChangeArrowheads="1"/>
          </p:cNvSpPr>
          <p:nvPr/>
        </p:nvSpPr>
        <p:spPr bwMode="auto">
          <a:xfrm>
            <a:off x="3132139" y="4245769"/>
            <a:ext cx="2688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sz="2000" b="0">
                <a:solidFill>
                  <a:srgbClr val="FF6600"/>
                </a:solidFill>
                <a:effectLst/>
                <a:latin typeface="Tahoma" charset="0"/>
              </a:rPr>
              <a:t>Afrique</a:t>
            </a:r>
            <a:r>
              <a:rPr lang="fr-FR" altLang="fr-FR" sz="2200" b="0">
                <a:solidFill>
                  <a:srgbClr val="FF6600"/>
                </a:solidFill>
                <a:effectLst/>
                <a:latin typeface="Tahoma" charset="0"/>
              </a:rPr>
              <a:t> subsaharienne</a:t>
            </a:r>
          </a:p>
        </p:txBody>
      </p:sp>
      <p:grpSp>
        <p:nvGrpSpPr>
          <p:cNvPr id="1487887" name="Group 15"/>
          <p:cNvGrpSpPr>
            <a:grpSpLocks/>
          </p:cNvGrpSpPr>
          <p:nvPr/>
        </p:nvGrpSpPr>
        <p:grpSpPr bwMode="auto">
          <a:xfrm>
            <a:off x="611188" y="4245771"/>
            <a:ext cx="1127125" cy="308372"/>
            <a:chOff x="104" y="3612"/>
            <a:chExt cx="710" cy="259"/>
          </a:xfrm>
        </p:grpSpPr>
        <p:sp>
          <p:nvSpPr>
            <p:cNvPr id="1487888" name="Rectangle 16"/>
            <p:cNvSpPr>
              <a:spLocks noChangeAspect="1" noChangeArrowheads="1"/>
            </p:cNvSpPr>
            <p:nvPr/>
          </p:nvSpPr>
          <p:spPr bwMode="auto">
            <a:xfrm>
              <a:off x="104" y="3612"/>
              <a:ext cx="164" cy="184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7889" name="Rectangle 17"/>
            <p:cNvSpPr>
              <a:spLocks noChangeArrowheads="1"/>
            </p:cNvSpPr>
            <p:nvPr/>
          </p:nvSpPr>
          <p:spPr bwMode="auto">
            <a:xfrm>
              <a:off x="340" y="3612"/>
              <a:ext cx="4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2000" b="0">
                  <a:solidFill>
                    <a:srgbClr val="FF00FF"/>
                  </a:solidFill>
                  <a:effectLst/>
                  <a:latin typeface="Tahoma" charset="0"/>
                </a:rPr>
                <a:t>France</a:t>
              </a:r>
            </a:p>
          </p:txBody>
        </p:sp>
      </p:grpSp>
      <p:grpSp>
        <p:nvGrpSpPr>
          <p:cNvPr id="1487890" name="Group 18"/>
          <p:cNvGrpSpPr>
            <a:grpSpLocks/>
          </p:cNvGrpSpPr>
          <p:nvPr/>
        </p:nvGrpSpPr>
        <p:grpSpPr bwMode="auto">
          <a:xfrm>
            <a:off x="3348038" y="4677968"/>
            <a:ext cx="1117600" cy="308162"/>
            <a:chOff x="2544" y="2621"/>
            <a:chExt cx="792" cy="275"/>
          </a:xfrm>
        </p:grpSpPr>
        <p:sp>
          <p:nvSpPr>
            <p:cNvPr id="1487891" name="Rectangle 19"/>
            <p:cNvSpPr>
              <a:spLocks noChangeAspect="1" noChangeArrowheads="1"/>
            </p:cNvSpPr>
            <p:nvPr/>
          </p:nvSpPr>
          <p:spPr bwMode="auto">
            <a:xfrm>
              <a:off x="2544" y="2621"/>
              <a:ext cx="184" cy="18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7892" name="Rectangle 20"/>
            <p:cNvSpPr>
              <a:spLocks noChangeArrowheads="1"/>
            </p:cNvSpPr>
            <p:nvPr/>
          </p:nvSpPr>
          <p:spPr bwMode="auto">
            <a:xfrm>
              <a:off x="2828" y="2621"/>
              <a:ext cx="508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fr-FR" altLang="fr-FR" sz="2000" b="0">
                  <a:solidFill>
                    <a:srgbClr val="99CCFF"/>
                  </a:solidFill>
                  <a:effectLst/>
                  <a:latin typeface="Tahoma" charset="0"/>
                </a:rPr>
                <a:t>Autres</a:t>
              </a:r>
            </a:p>
          </p:txBody>
        </p:sp>
      </p:grpSp>
      <p:grpSp>
        <p:nvGrpSpPr>
          <p:cNvPr id="1487893" name="Group 21"/>
          <p:cNvGrpSpPr>
            <a:grpSpLocks/>
          </p:cNvGrpSpPr>
          <p:nvPr/>
        </p:nvGrpSpPr>
        <p:grpSpPr bwMode="auto">
          <a:xfrm>
            <a:off x="5076825" y="4677969"/>
            <a:ext cx="1376898" cy="338138"/>
            <a:chOff x="2592" y="2935"/>
            <a:chExt cx="975" cy="284"/>
          </a:xfrm>
        </p:grpSpPr>
        <p:sp>
          <p:nvSpPr>
            <p:cNvPr id="1487894" name="Rectangle 22"/>
            <p:cNvSpPr>
              <a:spLocks noChangeAspect="1" noChangeArrowheads="1"/>
            </p:cNvSpPr>
            <p:nvPr/>
          </p:nvSpPr>
          <p:spPr bwMode="auto">
            <a:xfrm>
              <a:off x="2592" y="2935"/>
              <a:ext cx="184" cy="1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7895" name="Rectangle 23"/>
            <p:cNvSpPr>
              <a:spLocks noChangeArrowheads="1"/>
            </p:cNvSpPr>
            <p:nvPr/>
          </p:nvSpPr>
          <p:spPr bwMode="auto">
            <a:xfrm>
              <a:off x="2847" y="2935"/>
              <a:ext cx="7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altLang="fr-FR" sz="2200" b="0" dirty="0">
                  <a:effectLst/>
                  <a:latin typeface="Tahoma" charset="0"/>
                </a:rPr>
                <a:t>Inconnu</a:t>
              </a:r>
            </a:p>
          </p:txBody>
        </p:sp>
      </p:grpSp>
      <p:sp>
        <p:nvSpPr>
          <p:cNvPr id="1487896" name="Text Box 24"/>
          <p:cNvSpPr txBox="1">
            <a:spLocks noChangeArrowheads="1"/>
          </p:cNvSpPr>
          <p:nvPr/>
        </p:nvSpPr>
        <p:spPr bwMode="auto">
          <a:xfrm>
            <a:off x="693738" y="3488532"/>
            <a:ext cx="662412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r-FR" altLang="fr-FR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personne sur 3 = migrant d’Afrique subsaharienne</a:t>
            </a:r>
          </a:p>
        </p:txBody>
      </p:sp>
      <p:sp>
        <p:nvSpPr>
          <p:cNvPr id="1487897" name="Text Box 25"/>
          <p:cNvSpPr txBox="1">
            <a:spLocks noChangeArrowheads="1"/>
          </p:cNvSpPr>
          <p:nvPr/>
        </p:nvSpPr>
        <p:spPr bwMode="auto">
          <a:xfrm>
            <a:off x="6019800" y="4891087"/>
            <a:ext cx="3124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1200" b="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Lot - InVS</a:t>
            </a:r>
            <a:r>
              <a:rPr lang="fr-FR" altLang="fr-FR" sz="1200" b="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DO VIH au 30.06.2004</a:t>
            </a:r>
          </a:p>
        </p:txBody>
      </p:sp>
      <p:sp>
        <p:nvSpPr>
          <p:cNvPr id="1487898" name="Rectangle 26"/>
          <p:cNvSpPr>
            <a:spLocks noChangeAspect="1" noChangeArrowheads="1"/>
          </p:cNvSpPr>
          <p:nvPr/>
        </p:nvSpPr>
        <p:spPr bwMode="auto">
          <a:xfrm>
            <a:off x="6877050" y="4245769"/>
            <a:ext cx="260350" cy="2190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87899" name="Rectangle 27"/>
          <p:cNvSpPr>
            <a:spLocks noChangeArrowheads="1"/>
          </p:cNvSpPr>
          <p:nvPr/>
        </p:nvSpPr>
        <p:spPr bwMode="auto">
          <a:xfrm>
            <a:off x="7235826" y="4245769"/>
            <a:ext cx="16847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fr-FR" sz="2000" b="0">
                <a:solidFill>
                  <a:schemeClr val="accent2"/>
                </a:solidFill>
                <a:effectLst/>
                <a:latin typeface="Tahoma" charset="0"/>
              </a:rPr>
              <a:t>Amérique/Haïti</a:t>
            </a:r>
            <a:endParaRPr lang="fr-FR" altLang="fr-FR" sz="2200" b="0">
              <a:solidFill>
                <a:schemeClr val="accent2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51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89" y="985120"/>
            <a:ext cx="2324210" cy="352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Résultat de recherche d'images pour &quot;Parcours de vie et santé la découver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8" name="Picture 6" descr="Résultat de recherche d'images pour &quot;Parcours de vie et santé la découvert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41" y="1000171"/>
            <a:ext cx="2313019" cy="36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612922" y="45948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2009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88678" y="46098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7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4647" y="324853"/>
            <a:ext cx="8615986" cy="43003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Migrations et santé : des (nouvelles) questions de santé publique au cœur des enjeux sociétaux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algn="l"/>
            <a:r>
              <a:rPr lang="fr-FR" sz="1800" dirty="0" smtClean="0">
                <a:solidFill>
                  <a:srgbClr val="404738"/>
                </a:solidFill>
                <a:latin typeface="Gotham Book"/>
                <a:cs typeface="Gotham Book"/>
              </a:rPr>
              <a:t>1. Circulations, migrations, mondialisation</a:t>
            </a:r>
          </a:p>
          <a:p>
            <a:pPr algn="l"/>
            <a:endParaRPr lang="fr-FR" sz="1800" dirty="0">
              <a:solidFill>
                <a:srgbClr val="404738"/>
              </a:solidFill>
              <a:latin typeface="Gotham Book"/>
              <a:cs typeface="Gotham Book"/>
            </a:endParaRPr>
          </a:p>
          <a:p>
            <a:pPr algn="l"/>
            <a:r>
              <a:rPr lang="fr-FR" sz="1800" dirty="0" smtClean="0">
                <a:solidFill>
                  <a:srgbClr val="404738"/>
                </a:solidFill>
                <a:latin typeface="Gotham Book"/>
                <a:cs typeface="Gotham Book"/>
              </a:rPr>
              <a:t>2. Santé publique et immigration en France</a:t>
            </a:r>
          </a:p>
          <a:p>
            <a:pPr algn="l"/>
            <a:r>
              <a:rPr lang="fr-FR" sz="1800" dirty="0">
                <a:solidFill>
                  <a:srgbClr val="404738"/>
                </a:solidFill>
                <a:latin typeface="Gotham Book"/>
                <a:cs typeface="Gotham Book"/>
              </a:rPr>
              <a:t>	</a:t>
            </a:r>
            <a:r>
              <a:rPr lang="fr-FR" sz="1800" dirty="0" smtClean="0">
                <a:solidFill>
                  <a:srgbClr val="404738"/>
                </a:solidFill>
                <a:latin typeface="Gotham Book"/>
                <a:cs typeface="Gotham Book"/>
              </a:rPr>
              <a:t>- 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un nouveau sujet ?</a:t>
            </a:r>
          </a:p>
          <a:p>
            <a:pPr algn="l"/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	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-  la santé des immigrés</a:t>
            </a:r>
          </a:p>
          <a:p>
            <a:pPr algn="l"/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	-  le système de santé face aux immigrés</a:t>
            </a:r>
          </a:p>
          <a:p>
            <a:pPr algn="l"/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	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-  pistes</a:t>
            </a:r>
          </a:p>
          <a:p>
            <a:pPr algn="l"/>
            <a:endParaRPr lang="fr-FR" sz="1800" dirty="0" smtClean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  <a:p>
            <a:pPr algn="l"/>
            <a:r>
              <a:rPr lang="fr-FR" sz="1800" dirty="0" smtClean="0">
                <a:solidFill>
                  <a:srgbClr val="404738"/>
                </a:solidFill>
                <a:latin typeface="Gotham Book"/>
                <a:cs typeface="Gotham Book"/>
              </a:rPr>
              <a:t>3. France : un retard à rattraper ? </a:t>
            </a:r>
          </a:p>
          <a:p>
            <a:pPr algn="l"/>
            <a:endParaRPr lang="fr-FR" sz="1800" dirty="0">
              <a:solidFill>
                <a:srgbClr val="404738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4666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0" y="808736"/>
            <a:ext cx="6157856" cy="433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Résultat de recherche d'images pour &quot;Et la santé on dit quoi ?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64" y="1386881"/>
            <a:ext cx="2447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34446" y="4752903"/>
            <a:ext cx="164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(N. </a:t>
            </a:r>
            <a:r>
              <a:rPr lang="fr-FR" dirty="0" err="1" smtClean="0"/>
              <a:t>Lydié</a:t>
            </a:r>
            <a:r>
              <a:rPr lang="fr-FR" dirty="0" smtClean="0"/>
              <a:t>, 2017)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99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4647" y="324854"/>
            <a:ext cx="8615986" cy="4376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2.2. La santé des immigrés en France 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(</a:t>
            </a:r>
            <a:r>
              <a:rPr lang="fr-FR" sz="1600" dirty="0" err="1" smtClean="0">
                <a:solidFill>
                  <a:srgbClr val="404738"/>
                </a:solidFill>
                <a:latin typeface="Gotham Bold"/>
                <a:cs typeface="Gotham Bold"/>
              </a:rPr>
              <a:t>Khlat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 et Guillot, 2017)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algn="l"/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1. Robustesse et vulnérabilité :</a:t>
            </a:r>
          </a:p>
          <a:p>
            <a:pPr algn="l"/>
            <a:r>
              <a:rPr lang="fr-FR" sz="1600" dirty="0">
                <a:solidFill>
                  <a:srgbClr val="404738"/>
                </a:solidFill>
                <a:latin typeface="Gotham Bold"/>
                <a:cs typeface="Gotham Bold"/>
              </a:rPr>
              <a:t>	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- des effets de sélection  : « </a:t>
            </a:r>
            <a:r>
              <a:rPr lang="fr-FR" sz="1600" dirty="0" err="1" smtClean="0">
                <a:solidFill>
                  <a:srgbClr val="404738"/>
                </a:solidFill>
                <a:latin typeface="Gotham Bold"/>
                <a:cs typeface="Gotham Bold"/>
              </a:rPr>
              <a:t>healthy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 migrant </a:t>
            </a:r>
            <a:r>
              <a:rPr lang="fr-FR" sz="1600" dirty="0" err="1" smtClean="0">
                <a:solidFill>
                  <a:srgbClr val="404738"/>
                </a:solidFill>
                <a:latin typeface="Gotham Bold"/>
                <a:cs typeface="Gotham Bold"/>
              </a:rPr>
              <a:t>effect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 » et « </a:t>
            </a:r>
            <a:r>
              <a:rPr lang="fr-FR" sz="1600" dirty="0" err="1" smtClean="0">
                <a:solidFill>
                  <a:srgbClr val="404738"/>
                </a:solidFill>
                <a:latin typeface="Gotham Bold"/>
                <a:cs typeface="Gotham Bold"/>
              </a:rPr>
              <a:t>salmon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 </a:t>
            </a:r>
            <a:r>
              <a:rPr lang="fr-FR" sz="1600" dirty="0" err="1" smtClean="0">
                <a:solidFill>
                  <a:srgbClr val="404738"/>
                </a:solidFill>
                <a:latin typeface="Gotham Bold"/>
                <a:cs typeface="Gotham Bold"/>
              </a:rPr>
              <a:t>bias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 »</a:t>
            </a:r>
          </a:p>
          <a:p>
            <a:pPr algn="l"/>
            <a:r>
              <a:rPr lang="fr-FR" sz="1600" dirty="0">
                <a:solidFill>
                  <a:srgbClr val="404738"/>
                </a:solidFill>
                <a:latin typeface="Gotham Bold"/>
                <a:cs typeface="Gotham Bold"/>
              </a:rPr>
              <a:t>	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- des conditions de vie difficiles dans le pays d’origine, dans le parcours migratoire, en 	France  après l’arrivée, délétères sur la santé (Hamel et </a:t>
            </a:r>
            <a:r>
              <a:rPr lang="fr-FR" sz="1600" dirty="0" err="1">
                <a:solidFill>
                  <a:srgbClr val="404738"/>
                </a:solidFill>
                <a:latin typeface="Gotham Bold"/>
                <a:cs typeface="Gotham Bold"/>
              </a:rPr>
              <a:t>M</a:t>
            </a:r>
            <a:r>
              <a:rPr lang="fr-FR" sz="1600" dirty="0" err="1" smtClean="0">
                <a:solidFill>
                  <a:srgbClr val="404738"/>
                </a:solidFill>
                <a:latin typeface="Gotham Bold"/>
                <a:cs typeface="Gotham Bold"/>
              </a:rPr>
              <a:t>oisy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, 2015)</a:t>
            </a:r>
          </a:p>
          <a:p>
            <a:pPr algn="l"/>
            <a:endParaRPr lang="fr-FR" sz="1600" dirty="0">
              <a:solidFill>
                <a:srgbClr val="404738"/>
              </a:solidFill>
              <a:latin typeface="Gotham Bold"/>
              <a:cs typeface="Gotham Bold"/>
            </a:endParaRPr>
          </a:p>
          <a:p>
            <a:pPr algn="l"/>
            <a:endParaRPr lang="fr-FR" sz="16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algn="l"/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2. Détérioration de l’état de santé avec la durée de vie en France  </a:t>
            </a:r>
          </a:p>
          <a:p>
            <a:pPr algn="l"/>
            <a:r>
              <a:rPr lang="fr-FR" sz="1600" dirty="0">
                <a:solidFill>
                  <a:srgbClr val="404738"/>
                </a:solidFill>
                <a:latin typeface="Gotham Bold"/>
                <a:cs typeface="Gotham Bold"/>
              </a:rPr>
              <a:t>	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- effet des conditions de vie en France</a:t>
            </a:r>
          </a:p>
          <a:p>
            <a:pPr algn="l"/>
            <a:r>
              <a:rPr lang="fr-FR" sz="1600" dirty="0">
                <a:solidFill>
                  <a:srgbClr val="404738"/>
                </a:solidFill>
                <a:latin typeface="Gotham Bold"/>
                <a:cs typeface="Gotham Bold"/>
              </a:rPr>
              <a:t>	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- changement des habitudes alimentaires ? Adoption habitudes alcool /tabac ?</a:t>
            </a:r>
          </a:p>
          <a:p>
            <a:pPr algn="l"/>
            <a:endParaRPr lang="fr-FR" sz="16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algn="l"/>
            <a:endParaRPr lang="fr-FR" sz="1600" dirty="0">
              <a:solidFill>
                <a:srgbClr val="404738"/>
              </a:solidFill>
              <a:latin typeface="Gotham Bold"/>
              <a:cs typeface="Gotham Bold"/>
            </a:endParaRPr>
          </a:p>
          <a:p>
            <a:pPr algn="l"/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3. Hétérogénéité</a:t>
            </a:r>
          </a:p>
          <a:p>
            <a:pPr algn="l"/>
            <a:r>
              <a:rPr lang="fr-FR" sz="1600" dirty="0">
                <a:solidFill>
                  <a:srgbClr val="404738"/>
                </a:solidFill>
                <a:latin typeface="Gotham Bold"/>
                <a:cs typeface="Gotham Bold"/>
              </a:rPr>
              <a:t>	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- région d’origine</a:t>
            </a:r>
          </a:p>
          <a:p>
            <a:pPr algn="l"/>
            <a:r>
              <a:rPr lang="fr-FR" sz="1600" dirty="0">
                <a:solidFill>
                  <a:srgbClr val="404738"/>
                </a:solidFill>
                <a:latin typeface="Gotham Bold"/>
                <a:cs typeface="Gotham Bold"/>
              </a:rPr>
              <a:t>	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- conditions socio-économiques en France</a:t>
            </a:r>
          </a:p>
          <a:p>
            <a:pPr algn="l"/>
            <a:endParaRPr lang="fr-FR" sz="26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2600" dirty="0" smtClean="0">
              <a:solidFill>
                <a:srgbClr val="404738"/>
              </a:solidFill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33655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creenshots.firefoxusercontent.com/images/3367d5f7-8d79-4b63-a245-a420a8fefb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t="23041" r="13443" b="7695"/>
          <a:stretch/>
        </p:blipFill>
        <p:spPr bwMode="auto">
          <a:xfrm>
            <a:off x="573206" y="1091820"/>
            <a:ext cx="8132428" cy="39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2137" y="263687"/>
            <a:ext cx="7334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Rapport des taux de mortalité migrants/natifs par âge (France, 2005-2009) </a:t>
            </a:r>
          </a:p>
          <a:p>
            <a:r>
              <a:rPr lang="fr-FR" dirty="0" smtClean="0"/>
              <a:t>(M Guillaud, 2016)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9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4647" y="324854"/>
            <a:ext cx="8615986" cy="43765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La santé des immigrés en France - spécificités 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 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900" dirty="0" smtClean="0">
                <a:solidFill>
                  <a:srgbClr val="404738"/>
                </a:solidFill>
                <a:latin typeface="Gotham Bold"/>
                <a:cs typeface="Gotham Bold"/>
              </a:rPr>
              <a:t>Plus de mortalité par maladies infectieuses, diabète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9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900" dirty="0" smtClean="0">
                <a:solidFill>
                  <a:srgbClr val="404738"/>
                </a:solidFill>
                <a:latin typeface="Gotham Bold"/>
                <a:cs typeface="Gotham Bold"/>
              </a:rPr>
              <a:t>Plus d’exposition aux cancers liés aux infections dans l’enfance (foie, col, estomac) et moins aux cancers liés au mode de vie occidental (colorectal, sein , prostate)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9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900" dirty="0" smtClean="0">
                <a:solidFill>
                  <a:srgbClr val="404738"/>
                </a:solidFill>
                <a:latin typeface="Gotham Bold"/>
                <a:cs typeface="Gotham Bold"/>
              </a:rPr>
              <a:t>Femmes : plus de mortalité maternelle (12,5 pour 100 000 vs 7,9 pour 100 000 chez les natives), fausses couches, naissances prématurées et de petits poids (</a:t>
            </a:r>
            <a:r>
              <a:rPr lang="fr-FR" sz="1900" dirty="0" err="1" smtClean="0">
                <a:solidFill>
                  <a:srgbClr val="404738"/>
                </a:solidFill>
                <a:latin typeface="Gotham Bold"/>
                <a:cs typeface="Gotham Bold"/>
              </a:rPr>
              <a:t>Saurel-Cubizolles</a:t>
            </a:r>
            <a:r>
              <a:rPr lang="fr-FR" sz="1900" dirty="0">
                <a:solidFill>
                  <a:srgbClr val="404738"/>
                </a:solidFill>
                <a:latin typeface="Gotham Bold"/>
                <a:cs typeface="Gotham Bold"/>
              </a:rPr>
              <a:t>, 2012</a:t>
            </a:r>
            <a:r>
              <a:rPr lang="fr-FR" sz="1900" dirty="0" smtClean="0">
                <a:solidFill>
                  <a:srgbClr val="404738"/>
                </a:solidFill>
                <a:latin typeface="Gotham Bold"/>
                <a:cs typeface="Gotham Bold"/>
              </a:rPr>
              <a:t>), alors que 22% des naissances vivantes en 2015  chez des femmes nées à l’étranger (</a:t>
            </a:r>
            <a:r>
              <a:rPr lang="fr-FR" sz="1900" dirty="0" err="1" smtClean="0">
                <a:solidFill>
                  <a:srgbClr val="404738"/>
                </a:solidFill>
                <a:latin typeface="Gotham Bold"/>
                <a:cs typeface="Gotham Bold"/>
              </a:rPr>
              <a:t>Sauvegrain</a:t>
            </a:r>
            <a:r>
              <a:rPr lang="fr-FR" sz="1900" dirty="0" smtClean="0">
                <a:solidFill>
                  <a:srgbClr val="404738"/>
                </a:solidFill>
                <a:latin typeface="Gotham Bold"/>
                <a:cs typeface="Gotham Bold"/>
              </a:rPr>
              <a:t> et al., 2017)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9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900" dirty="0" smtClean="0">
                <a:solidFill>
                  <a:srgbClr val="404738"/>
                </a:solidFill>
                <a:latin typeface="Gotham Bold"/>
                <a:cs typeface="Gotham Bold"/>
              </a:rPr>
              <a:t>Cas spécifiques : </a:t>
            </a:r>
          </a:p>
          <a:p>
            <a:pPr algn="l"/>
            <a:r>
              <a:rPr lang="fr-FR" sz="1900" dirty="0">
                <a:solidFill>
                  <a:srgbClr val="404738"/>
                </a:solidFill>
                <a:latin typeface="Gotham Bold"/>
                <a:cs typeface="Gotham Bold"/>
              </a:rPr>
              <a:t>	</a:t>
            </a:r>
            <a:r>
              <a:rPr lang="fr-FR" sz="1900" dirty="0" smtClean="0">
                <a:solidFill>
                  <a:srgbClr val="404738"/>
                </a:solidFill>
                <a:latin typeface="Gotham Bold"/>
                <a:cs typeface="Gotham Bold"/>
              </a:rPr>
              <a:t>	camps de migrants (</a:t>
            </a:r>
            <a:r>
              <a:rPr lang="fr-FR" sz="1900" dirty="0" err="1" smtClean="0">
                <a:solidFill>
                  <a:srgbClr val="404738"/>
                </a:solidFill>
                <a:latin typeface="Gotham Bold"/>
                <a:cs typeface="Gotham Bold"/>
              </a:rPr>
              <a:t>Guisao</a:t>
            </a:r>
            <a:r>
              <a:rPr lang="fr-FR" sz="1900" dirty="0" smtClean="0">
                <a:solidFill>
                  <a:srgbClr val="404738"/>
                </a:solidFill>
                <a:latin typeface="Gotham Bold"/>
                <a:cs typeface="Gotham Bold"/>
              </a:rPr>
              <a:t>, 2017)</a:t>
            </a:r>
          </a:p>
          <a:p>
            <a:pPr algn="l"/>
            <a:r>
              <a:rPr lang="fr-FR" sz="1900" dirty="0">
                <a:solidFill>
                  <a:srgbClr val="404738"/>
                </a:solidFill>
                <a:latin typeface="Gotham Bold"/>
                <a:cs typeface="Gotham Bold"/>
              </a:rPr>
              <a:t>	</a:t>
            </a:r>
            <a:r>
              <a:rPr lang="fr-FR" sz="1900" dirty="0" smtClean="0">
                <a:solidFill>
                  <a:srgbClr val="404738"/>
                </a:solidFill>
                <a:latin typeface="Gotham Bold"/>
                <a:cs typeface="Gotham Bold"/>
              </a:rPr>
              <a:t>	situations de très grande précarité </a:t>
            </a:r>
          </a:p>
          <a:p>
            <a:pPr algn="l"/>
            <a:r>
              <a:rPr lang="fr-FR" sz="1900" dirty="0">
                <a:solidFill>
                  <a:srgbClr val="404738"/>
                </a:solidFill>
                <a:latin typeface="Gotham Bold"/>
                <a:cs typeface="Gotham Bold"/>
              </a:rPr>
              <a:t>	</a:t>
            </a:r>
            <a:r>
              <a:rPr lang="fr-FR" sz="1900" dirty="0" smtClean="0">
                <a:solidFill>
                  <a:srgbClr val="404738"/>
                </a:solidFill>
                <a:latin typeface="Gotham Bold"/>
                <a:cs typeface="Gotham Bold"/>
              </a:rPr>
              <a:t>		 	- pathologies infectieuses fréquentes, </a:t>
            </a:r>
          </a:p>
          <a:p>
            <a:pPr algn="l"/>
            <a:r>
              <a:rPr lang="fr-FR" sz="1900" dirty="0">
                <a:solidFill>
                  <a:srgbClr val="404738"/>
                </a:solidFill>
                <a:latin typeface="Gotham Bold"/>
                <a:cs typeface="Gotham Bold"/>
              </a:rPr>
              <a:t>	</a:t>
            </a:r>
            <a:r>
              <a:rPr lang="fr-FR" sz="1900" dirty="0" smtClean="0">
                <a:solidFill>
                  <a:srgbClr val="404738"/>
                </a:solidFill>
                <a:latin typeface="Gotham Bold"/>
                <a:cs typeface="Gotham Bold"/>
              </a:rPr>
              <a:t>			- mauvaise alimentation</a:t>
            </a:r>
          </a:p>
          <a:p>
            <a:pPr algn="l"/>
            <a:r>
              <a:rPr lang="fr-FR" sz="1900" dirty="0">
                <a:solidFill>
                  <a:srgbClr val="404738"/>
                </a:solidFill>
                <a:latin typeface="Gotham Bold"/>
                <a:cs typeface="Gotham Bold"/>
              </a:rPr>
              <a:t>	</a:t>
            </a:r>
            <a:r>
              <a:rPr lang="fr-FR" sz="1900" dirty="0" smtClean="0">
                <a:solidFill>
                  <a:srgbClr val="404738"/>
                </a:solidFill>
                <a:latin typeface="Gotham Bold"/>
                <a:cs typeface="Gotham Bold"/>
              </a:rPr>
              <a:t>			- troubles psychiques importants et peu pris en charge (Chaud, 2017)</a:t>
            </a:r>
          </a:p>
          <a:p>
            <a:pPr marL="342900" indent="-342900" algn="l">
              <a:buAutoNum type="arabicPeriod"/>
            </a:pPr>
            <a:endParaRPr lang="fr-FR" sz="19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algn="l"/>
            <a:endParaRPr lang="fr-FR" sz="1900" dirty="0">
              <a:solidFill>
                <a:srgbClr val="404738"/>
              </a:solidFill>
              <a:latin typeface="Gotham Bold"/>
              <a:cs typeface="Gotham Bold"/>
            </a:endParaRPr>
          </a:p>
          <a:p>
            <a:pPr algn="l"/>
            <a:endParaRPr lang="fr-FR" sz="26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2600" dirty="0" smtClean="0">
              <a:solidFill>
                <a:srgbClr val="404738"/>
              </a:solidFill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3893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4647" y="324854"/>
            <a:ext cx="8615986" cy="4376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2.3. immigrés et </a:t>
            </a:r>
            <a:r>
              <a:rPr lang="fr-FR" sz="2800" dirty="0">
                <a:solidFill>
                  <a:srgbClr val="404738"/>
                </a:solidFill>
                <a:latin typeface="Gotham Bold"/>
                <a:cs typeface="Gotham Bold"/>
              </a:rPr>
              <a:t>système de santé </a:t>
            </a:r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en France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404738"/>
                </a:solidFill>
                <a:latin typeface="Gotham Bold"/>
                <a:cs typeface="Gotham Bold"/>
              </a:rPr>
              <a:t>M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oindre recours aux soins chez les immigrés, en particulier dans la médecine de ville (Berchet et </a:t>
            </a:r>
            <a:r>
              <a:rPr lang="fr-FR" sz="1600" dirty="0" err="1" smtClean="0">
                <a:solidFill>
                  <a:srgbClr val="404738"/>
                </a:solidFill>
                <a:latin typeface="Gotham Bold"/>
                <a:cs typeface="Gotham Bold"/>
              </a:rPr>
              <a:t>Jusot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, 2012)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Moins de soins de prévention et de spécialiste (Rondet et al., 2014)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 Rôle de la couverture maladie (Berchet, 2013</a:t>
            </a:r>
            <a:r>
              <a:rPr lang="fr-FR" sz="1600" dirty="0">
                <a:solidFill>
                  <a:srgbClr val="404738"/>
                </a:solidFill>
                <a:latin typeface="Gotham Bold"/>
                <a:cs typeface="Gotham Bold"/>
              </a:rPr>
              <a:t>) (</a:t>
            </a:r>
            <a:r>
              <a:rPr lang="fr-FR" sz="1600" dirty="0" err="1" smtClean="0">
                <a:solidFill>
                  <a:srgbClr val="404738"/>
                </a:solidFill>
                <a:latin typeface="Gotham Bold"/>
                <a:cs typeface="Gotham Bold"/>
              </a:rPr>
              <a:t>Vignier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 et al, </a:t>
            </a:r>
            <a:r>
              <a:rPr lang="fr-FR" sz="1600" dirty="0">
                <a:solidFill>
                  <a:srgbClr val="404738"/>
                </a:solidFill>
                <a:latin typeface="Gotham Bold"/>
                <a:cs typeface="Gotham Bold"/>
              </a:rPr>
              <a:t>2017)</a:t>
            </a:r>
          </a:p>
          <a:p>
            <a:pPr algn="l"/>
            <a:endParaRPr lang="fr-FR" sz="16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Grossesse : moins bon suivi prénatal chez les immigrées d’Afrique sub-saharienne, en lien avec des soins sous-optimaux  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algn="l"/>
            <a:r>
              <a:rPr lang="fr-FR" sz="1600" i="1" dirty="0" smtClean="0">
                <a:solidFill>
                  <a:srgbClr val="404738"/>
                </a:solidFill>
                <a:latin typeface="Gotham Bold"/>
                <a:cs typeface="Gotham Bold"/>
              </a:rPr>
              <a:t>« Il semble que le système de soins ne soit pas assez souple pour répondre aux besoins divers de la population et produise en lui-même des obstacles qui réduisent l’accès aux soins prénatals ou diminuent leur efficacité ». 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(</a:t>
            </a:r>
            <a:r>
              <a:rPr lang="fr-FR" sz="1600" dirty="0" err="1" smtClean="0">
                <a:solidFill>
                  <a:srgbClr val="404738"/>
                </a:solidFill>
                <a:latin typeface="Gotham Bold"/>
                <a:cs typeface="Gotham Bold"/>
              </a:rPr>
              <a:t>Sauvegrain</a:t>
            </a: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ld"/>
              </a:rPr>
              <a:t> et al., 2017)</a:t>
            </a:r>
          </a:p>
          <a:p>
            <a:pPr algn="l"/>
            <a:endParaRPr lang="fr-FR" sz="1600" dirty="0">
              <a:solidFill>
                <a:srgbClr val="404738"/>
              </a:solidFill>
              <a:latin typeface="Gotham Bold"/>
              <a:cs typeface="Gotham Bold"/>
            </a:endParaRPr>
          </a:p>
          <a:p>
            <a:pPr algn="l"/>
            <a:endParaRPr lang="fr-FR" sz="26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2600" dirty="0" smtClean="0">
              <a:solidFill>
                <a:srgbClr val="404738"/>
              </a:solidFill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32206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4647" y="324854"/>
            <a:ext cx="8615986" cy="48186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2.4. </a:t>
            </a:r>
            <a:r>
              <a:rPr lang="fr-FR" sz="2800" dirty="0" smtClean="0"/>
              <a:t>Bref bilan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342900" indent="-342900" algn="l">
              <a:buFontTx/>
              <a:buAutoNum type="arabicPeriod"/>
            </a:pPr>
            <a:r>
              <a:rPr lang="fr-FR" sz="1600" dirty="0" smtClean="0">
                <a:latin typeface="Gotham Bold"/>
                <a:cs typeface="Gotham Bold"/>
              </a:rPr>
              <a:t>Question </a:t>
            </a:r>
            <a:r>
              <a:rPr lang="fr-FR" sz="1600" dirty="0">
                <a:latin typeface="Gotham Bold"/>
                <a:cs typeface="Gotham Bold"/>
              </a:rPr>
              <a:t>de la santé des migrants relève de la problématique des inégalités de santé, sans y être </a:t>
            </a:r>
            <a:r>
              <a:rPr lang="fr-FR" sz="1600" dirty="0" smtClean="0">
                <a:latin typeface="Gotham Bold"/>
                <a:cs typeface="Gotham Bold"/>
              </a:rPr>
              <a:t>réductible</a:t>
            </a:r>
          </a:p>
          <a:p>
            <a:pPr marL="342900" indent="-342900" algn="l">
              <a:buFontTx/>
              <a:buAutoNum type="arabicPeriod"/>
            </a:pPr>
            <a:endParaRPr lang="fr-FR" sz="1600" dirty="0" smtClean="0">
              <a:latin typeface="Gotham Bold"/>
              <a:cs typeface="Gotham Bold"/>
            </a:endParaRPr>
          </a:p>
          <a:p>
            <a:pPr marL="342900" indent="-342900" algn="l">
              <a:buFontTx/>
              <a:buAutoNum type="arabicPeriod"/>
            </a:pPr>
            <a:r>
              <a:rPr lang="fr-FR" sz="1600" dirty="0" smtClean="0">
                <a:latin typeface="Gotham Bold"/>
                <a:cs typeface="Gotham Bold"/>
              </a:rPr>
              <a:t>Mieux comprendre les spécificités de la santé des migrants pour mieux les prendre en charge  = enjeu majeur de l’</a:t>
            </a:r>
            <a:r>
              <a:rPr lang="fr-FR" sz="1600" dirty="0" err="1" smtClean="0">
                <a:latin typeface="Gotham Bold"/>
                <a:cs typeface="Gotham Bold"/>
              </a:rPr>
              <a:t>acceuil</a:t>
            </a:r>
            <a:r>
              <a:rPr lang="fr-FR" sz="1600" dirty="0" smtClean="0">
                <a:latin typeface="Gotham Bold"/>
                <a:cs typeface="Gotham Bold"/>
              </a:rPr>
              <a:t> </a:t>
            </a:r>
          </a:p>
          <a:p>
            <a:pPr marL="342900" indent="-342900" algn="l">
              <a:buFontTx/>
              <a:buAutoNum type="arabicPeriod"/>
            </a:pPr>
            <a:endParaRPr lang="fr-FR" sz="1600" dirty="0">
              <a:latin typeface="Gotham Bold"/>
              <a:cs typeface="Gotham Bold"/>
            </a:endParaRPr>
          </a:p>
          <a:p>
            <a:pPr marL="342900" indent="-342900" algn="l">
              <a:buAutoNum type="arabicPeriod"/>
            </a:pPr>
            <a:r>
              <a:rPr lang="fr-FR" sz="1600" dirty="0" smtClean="0">
                <a:latin typeface="Gotham Bold"/>
                <a:cs typeface="Gotham Bold"/>
              </a:rPr>
              <a:t>Difficultés  : </a:t>
            </a:r>
          </a:p>
          <a:p>
            <a:pPr algn="l"/>
            <a:r>
              <a:rPr lang="fr-FR" sz="1600" dirty="0" smtClean="0">
                <a:latin typeface="Gotham Bold"/>
                <a:cs typeface="Gotham Bold"/>
              </a:rPr>
              <a:t>		</a:t>
            </a:r>
          </a:p>
          <a:p>
            <a:pPr algn="l"/>
            <a:r>
              <a:rPr lang="fr-FR" sz="1600" dirty="0">
                <a:latin typeface="Gotham Bold"/>
                <a:cs typeface="Gotham Bold"/>
              </a:rPr>
              <a:t>	</a:t>
            </a:r>
            <a:r>
              <a:rPr lang="fr-FR" sz="1600" dirty="0" smtClean="0">
                <a:latin typeface="Gotham Bold"/>
                <a:cs typeface="Gotham Bold"/>
              </a:rPr>
              <a:t>	Peu d’indicateurs de santé précis </a:t>
            </a:r>
            <a:r>
              <a:rPr lang="fr-FR" sz="1400" dirty="0" smtClean="0">
                <a:latin typeface="Gotham Bold"/>
                <a:cs typeface="Gotham Bold"/>
              </a:rPr>
              <a:t>(sauf pour études VIH ou périnatalité)</a:t>
            </a:r>
          </a:p>
          <a:p>
            <a:pPr algn="l"/>
            <a:r>
              <a:rPr lang="fr-FR" sz="1600" dirty="0" smtClean="0">
                <a:latin typeface="Gotham Bold"/>
                <a:cs typeface="Gotham Bold"/>
              </a:rPr>
              <a:t>			- auto-déclaration de l’état de santé perçu (ex : </a:t>
            </a:r>
            <a:r>
              <a:rPr lang="fr-FR" sz="1600" dirty="0" err="1" smtClean="0">
                <a:latin typeface="Gotham Bold"/>
                <a:cs typeface="Gotham Bold"/>
              </a:rPr>
              <a:t>TeO</a:t>
            </a:r>
            <a:r>
              <a:rPr lang="fr-FR" sz="1600" dirty="0">
                <a:latin typeface="Gotham Bold"/>
                <a:cs typeface="Gotham Bold"/>
              </a:rPr>
              <a:t>)</a:t>
            </a:r>
            <a:r>
              <a:rPr lang="fr-FR" sz="1600" dirty="0" smtClean="0">
                <a:latin typeface="Gotham Bold"/>
                <a:cs typeface="Gotham Bold"/>
              </a:rPr>
              <a:t> </a:t>
            </a:r>
          </a:p>
          <a:p>
            <a:pPr algn="l"/>
            <a:r>
              <a:rPr lang="fr-FR" sz="1600" dirty="0">
                <a:latin typeface="Gotham Bold"/>
                <a:cs typeface="Gotham Bold"/>
              </a:rPr>
              <a:t>	</a:t>
            </a:r>
            <a:r>
              <a:rPr lang="fr-FR" sz="1600" dirty="0" smtClean="0">
                <a:latin typeface="Gotham Bold"/>
                <a:cs typeface="Gotham Bold"/>
              </a:rPr>
              <a:t> 		- encore peu d’indicateurs </a:t>
            </a:r>
            <a:r>
              <a:rPr lang="fr-FR" sz="1600" dirty="0" err="1" smtClean="0">
                <a:latin typeface="Gotham Bold"/>
                <a:cs typeface="Gotham Bold"/>
              </a:rPr>
              <a:t>bio-médicaux</a:t>
            </a:r>
            <a:endParaRPr lang="fr-FR" sz="1600" dirty="0" smtClean="0">
              <a:latin typeface="Gotham Bold"/>
              <a:cs typeface="Gotham Bold"/>
            </a:endParaRPr>
          </a:p>
          <a:p>
            <a:pPr algn="l"/>
            <a:r>
              <a:rPr lang="fr-FR" sz="1600" dirty="0" smtClean="0">
                <a:latin typeface="Gotham Bold"/>
                <a:cs typeface="Gotham Bold"/>
              </a:rPr>
              <a:t>				</a:t>
            </a:r>
          </a:p>
          <a:p>
            <a:pPr algn="l"/>
            <a:r>
              <a:rPr lang="fr-FR" sz="2600" dirty="0" smtClean="0">
                <a:solidFill>
                  <a:srgbClr val="404738"/>
                </a:solidFill>
                <a:latin typeface="Gotham Bold"/>
                <a:cs typeface="Gotham Bold"/>
              </a:rPr>
              <a:t>		</a:t>
            </a:r>
            <a:r>
              <a:rPr lang="fr-FR" sz="1600" dirty="0">
                <a:latin typeface="Gotham Bold"/>
                <a:cs typeface="Gotham Bold"/>
              </a:rPr>
              <a:t>Petits </a:t>
            </a:r>
            <a:r>
              <a:rPr lang="fr-FR" sz="1600" dirty="0" smtClean="0">
                <a:latin typeface="Gotham Bold"/>
                <a:cs typeface="Gotham Bold"/>
              </a:rPr>
              <a:t>effectifs dans le système de surveillance et d’enquête « classique »  </a:t>
            </a:r>
          </a:p>
          <a:p>
            <a:pPr algn="l"/>
            <a:r>
              <a:rPr lang="fr-FR" sz="1600" dirty="0">
                <a:latin typeface="Gotham Bold"/>
                <a:cs typeface="Gotham Bold"/>
              </a:rPr>
              <a:t>	</a:t>
            </a:r>
            <a:r>
              <a:rPr lang="fr-FR" sz="1600" dirty="0" smtClean="0">
                <a:latin typeface="Gotham Bold"/>
                <a:cs typeface="Gotham Bold"/>
              </a:rPr>
              <a:t>	</a:t>
            </a:r>
          </a:p>
          <a:p>
            <a:pPr algn="l"/>
            <a:r>
              <a:rPr lang="fr-FR" sz="1600" dirty="0" smtClean="0">
                <a:latin typeface="Gotham Bold"/>
                <a:cs typeface="Gotham Bold"/>
              </a:rPr>
              <a:t>		Population très hétérogène : « les migrants » n’existent pas…  </a:t>
            </a:r>
          </a:p>
          <a:p>
            <a:pPr algn="l"/>
            <a:endParaRPr lang="fr-FR" sz="1600" dirty="0">
              <a:latin typeface="Gotham Bold"/>
              <a:cs typeface="Gotham Bold"/>
            </a:endParaRPr>
          </a:p>
          <a:p>
            <a:pPr algn="l"/>
            <a:r>
              <a:rPr lang="fr-FR" sz="1600" dirty="0" smtClean="0">
                <a:latin typeface="Gotham Bold"/>
                <a:cs typeface="Gotham Bold"/>
              </a:rPr>
              <a:t>		Peu de données chez les immigrés installés, dans le système de soin classique</a:t>
            </a:r>
            <a:endParaRPr lang="fr-FR" sz="1600" dirty="0">
              <a:latin typeface="Gotham Bold"/>
              <a:cs typeface="Gotham Bold"/>
            </a:endParaRPr>
          </a:p>
          <a:p>
            <a:pPr algn="l"/>
            <a:r>
              <a:rPr lang="fr-FR" sz="1600" dirty="0">
                <a:latin typeface="Gotham Bold"/>
                <a:cs typeface="Gotham Bold"/>
              </a:rPr>
              <a:t>		</a:t>
            </a:r>
            <a:endParaRPr lang="fr-FR" sz="1600" dirty="0" smtClean="0">
              <a:latin typeface="Gotham Bold"/>
              <a:cs typeface="Gotham Bold"/>
            </a:endParaRPr>
          </a:p>
          <a:p>
            <a:pPr algn="l"/>
            <a:r>
              <a:rPr lang="fr-FR" sz="1600" dirty="0">
                <a:latin typeface="Gotham Bold"/>
                <a:cs typeface="Gotham Bold"/>
              </a:rPr>
              <a:t>	</a:t>
            </a:r>
            <a:r>
              <a:rPr lang="fr-FR" sz="1600" dirty="0" smtClean="0">
                <a:latin typeface="Gotham Bold"/>
                <a:cs typeface="Gotham Bold"/>
              </a:rPr>
              <a:t>	Enquêtes dédiées </a:t>
            </a:r>
            <a:r>
              <a:rPr lang="fr-FR" sz="1600" dirty="0">
                <a:latin typeface="Gotham Bold"/>
                <a:cs typeface="Gotham Bold"/>
              </a:rPr>
              <a:t>: Risque de stigmatisation </a:t>
            </a:r>
            <a:r>
              <a:rPr lang="fr-FR" sz="1600" dirty="0" smtClean="0">
                <a:latin typeface="Gotham Bold"/>
                <a:cs typeface="Gotham Bold"/>
              </a:rPr>
              <a:t>?</a:t>
            </a:r>
            <a:endParaRPr lang="fr-FR" sz="1600" dirty="0">
              <a:latin typeface="Gotham Bold"/>
              <a:cs typeface="Gotham Bold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2600" dirty="0" smtClean="0">
              <a:solidFill>
                <a:srgbClr val="404738"/>
              </a:solidFill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35583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23284" y="324853"/>
            <a:ext cx="8657349" cy="46937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latin typeface="Gotham Bold"/>
              </a:rPr>
              <a:t>Enquête PARCOURS  auprès d’Africains vivant en Ile de France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342900" indent="-342900" algn="l">
              <a:buFontTx/>
              <a:buAutoNum type="arabicPeriod"/>
            </a:pPr>
            <a:r>
              <a:rPr lang="fr-FR" sz="1600" dirty="0" smtClean="0">
                <a:latin typeface="Gotham Bold"/>
                <a:cs typeface="Gotham Bold"/>
              </a:rPr>
              <a:t>Nécessité d’une </a:t>
            </a:r>
            <a:r>
              <a:rPr lang="fr-FR" sz="1600" b="1" dirty="0" smtClean="0">
                <a:latin typeface="Gotham Bold"/>
                <a:cs typeface="Gotham Bold"/>
              </a:rPr>
              <a:t>enquête dédiée </a:t>
            </a:r>
            <a:r>
              <a:rPr lang="fr-FR" sz="1600" dirty="0" smtClean="0">
                <a:latin typeface="Gotham Bold"/>
                <a:cs typeface="Gotham Bold"/>
              </a:rPr>
              <a:t>dans un groupe touché ++ par VIH et hépatites</a:t>
            </a:r>
          </a:p>
          <a:p>
            <a:pPr marL="342900" indent="-342900" algn="l">
              <a:buFontTx/>
              <a:buAutoNum type="arabicPeriod"/>
            </a:pPr>
            <a:endParaRPr lang="fr-FR" sz="1600" dirty="0" smtClean="0">
              <a:latin typeface="Gotham Bold"/>
              <a:cs typeface="Gotham Bold"/>
            </a:endParaRPr>
          </a:p>
          <a:p>
            <a:pPr marL="342900" indent="-342900" algn="l">
              <a:buFontTx/>
              <a:buAutoNum type="arabicPeriod"/>
            </a:pPr>
            <a:r>
              <a:rPr lang="fr-FR" sz="1600" dirty="0" smtClean="0">
                <a:latin typeface="Gotham Bold"/>
                <a:cs typeface="Gotham Bold"/>
              </a:rPr>
              <a:t>Une enquête portée et relayée par des </a:t>
            </a:r>
            <a:r>
              <a:rPr lang="fr-FR" sz="1600" b="1" dirty="0" smtClean="0">
                <a:latin typeface="Gotham Bold"/>
                <a:cs typeface="Gotham Bold"/>
              </a:rPr>
              <a:t>associations</a:t>
            </a:r>
            <a:r>
              <a:rPr lang="fr-FR" sz="1600" dirty="0" smtClean="0">
                <a:latin typeface="Gotham Bold"/>
                <a:cs typeface="Gotham Bold"/>
              </a:rPr>
              <a:t> </a:t>
            </a:r>
            <a:r>
              <a:rPr lang="fr-FR" sz="1600" b="1" dirty="0" smtClean="0">
                <a:latin typeface="Gotham Bold"/>
                <a:cs typeface="Gotham Bold"/>
              </a:rPr>
              <a:t>concernées</a:t>
            </a:r>
          </a:p>
          <a:p>
            <a:pPr marL="342900" indent="-342900" algn="l">
              <a:buFontTx/>
              <a:buAutoNum type="arabicPeriod"/>
            </a:pPr>
            <a:endParaRPr lang="fr-FR" sz="1600" dirty="0" smtClean="0">
              <a:latin typeface="Gotham Bold"/>
              <a:cs typeface="Gotham Bold"/>
            </a:endParaRPr>
          </a:p>
          <a:p>
            <a:pPr marL="342900" indent="-342900" algn="l">
              <a:buFontTx/>
              <a:buAutoNum type="arabicPeriod"/>
            </a:pPr>
            <a:r>
              <a:rPr lang="fr-FR" sz="1600" dirty="0" smtClean="0">
                <a:latin typeface="Gotham Bold"/>
                <a:cs typeface="Gotham Bold"/>
              </a:rPr>
              <a:t> Des résultats spécifiques et inédits :</a:t>
            </a:r>
          </a:p>
          <a:p>
            <a:pPr marL="342900" indent="-342900" algn="l">
              <a:buFontTx/>
              <a:buAutoNum type="arabicPeriod"/>
            </a:pPr>
            <a:endParaRPr lang="fr-FR" sz="1600" dirty="0" smtClean="0">
              <a:latin typeface="Gotham Bold"/>
              <a:cs typeface="Gotham Bold"/>
            </a:endParaRPr>
          </a:p>
          <a:p>
            <a:pPr algn="l"/>
            <a:r>
              <a:rPr lang="fr-FR" sz="1600" dirty="0">
                <a:latin typeface="Gotham Bold"/>
                <a:cs typeface="Gotham Bold"/>
              </a:rPr>
              <a:t>	</a:t>
            </a:r>
            <a:r>
              <a:rPr lang="fr-FR" sz="1600" dirty="0" smtClean="0">
                <a:latin typeface="Gotham Bold"/>
                <a:cs typeface="Gotham Bold"/>
              </a:rPr>
              <a:t>- 90% des PVVIH ont été diagnostiqués en France : </a:t>
            </a:r>
            <a:r>
              <a:rPr lang="fr-FR" sz="1600" b="1" dirty="0" smtClean="0">
                <a:latin typeface="Gotham Bold"/>
                <a:cs typeface="Gotham Bold"/>
              </a:rPr>
              <a:t>pas de « migration pour soin »</a:t>
            </a:r>
          </a:p>
          <a:p>
            <a:pPr algn="l"/>
            <a:r>
              <a:rPr lang="fr-FR" sz="1600" dirty="0">
                <a:latin typeface="Gotham Bold"/>
                <a:cs typeface="Gotham Bold"/>
              </a:rPr>
              <a:t>	</a:t>
            </a:r>
            <a:r>
              <a:rPr lang="fr-FR" sz="1600" dirty="0" smtClean="0">
                <a:latin typeface="Gotham Bold"/>
                <a:cs typeface="Gotham Bold"/>
              </a:rPr>
              <a:t>- près </a:t>
            </a:r>
            <a:r>
              <a:rPr lang="fr-FR" sz="1600" dirty="0">
                <a:latin typeface="Gotham Bold"/>
                <a:cs typeface="Gotham Bold"/>
              </a:rPr>
              <a:t>de la moitié des infections VIH contractées après la </a:t>
            </a:r>
            <a:r>
              <a:rPr lang="fr-FR" sz="1600" dirty="0" smtClean="0">
                <a:latin typeface="Gotham Bold"/>
                <a:cs typeface="Gotham Bold"/>
              </a:rPr>
              <a:t>migration: </a:t>
            </a:r>
            <a:r>
              <a:rPr lang="fr-FR" sz="1600" b="1" dirty="0" smtClean="0">
                <a:latin typeface="Gotham Bold"/>
                <a:cs typeface="Gotham Bold"/>
              </a:rPr>
              <a:t>pas une 			« épidémie d’importation » </a:t>
            </a:r>
          </a:p>
          <a:p>
            <a:pPr algn="l"/>
            <a:r>
              <a:rPr lang="fr-FR" sz="1600" dirty="0">
                <a:latin typeface="Gotham Bold"/>
                <a:cs typeface="Gotham Bold"/>
              </a:rPr>
              <a:t>	</a:t>
            </a:r>
            <a:r>
              <a:rPr lang="fr-FR" sz="1600" dirty="0" smtClean="0">
                <a:latin typeface="Gotham Bold"/>
                <a:cs typeface="Gotham Bold"/>
              </a:rPr>
              <a:t>- pas de logement, pas de papiers = facteur d’exposition au VIH, aux violences 			sexuelles</a:t>
            </a:r>
          </a:p>
          <a:p>
            <a:pPr algn="l"/>
            <a:r>
              <a:rPr lang="fr-FR" sz="1600" dirty="0">
                <a:latin typeface="Gotham Bold"/>
                <a:cs typeface="Gotham Bold"/>
              </a:rPr>
              <a:t>	</a:t>
            </a:r>
            <a:r>
              <a:rPr lang="fr-FR" sz="1600" dirty="0" smtClean="0">
                <a:latin typeface="Gotham Bold"/>
                <a:cs typeface="Gotham Bold"/>
              </a:rPr>
              <a:t>- les plus installés sont les </a:t>
            </a:r>
            <a:r>
              <a:rPr lang="fr-FR" sz="1600" b="1" dirty="0" smtClean="0">
                <a:latin typeface="Gotham Bold"/>
                <a:cs typeface="Gotham Bold"/>
              </a:rPr>
              <a:t>moins bien dépistés </a:t>
            </a:r>
            <a:r>
              <a:rPr lang="fr-FR" sz="1600" dirty="0" smtClean="0">
                <a:latin typeface="Gotham Bold"/>
                <a:cs typeface="Gotham Bold"/>
              </a:rPr>
              <a:t>(VIH, hep B)</a:t>
            </a:r>
          </a:p>
          <a:p>
            <a:pPr algn="l"/>
            <a:r>
              <a:rPr lang="fr-FR" sz="1600" dirty="0">
                <a:latin typeface="Gotham Bold"/>
                <a:cs typeface="Gotham Bold"/>
              </a:rPr>
              <a:t>	</a:t>
            </a:r>
            <a:r>
              <a:rPr lang="fr-FR" sz="1600" dirty="0" smtClean="0">
                <a:latin typeface="Gotham Bold"/>
                <a:cs typeface="Gotham Bold"/>
              </a:rPr>
              <a:t>- des </a:t>
            </a:r>
            <a:r>
              <a:rPr lang="fr-FR" sz="1600" b="1" dirty="0" smtClean="0">
                <a:latin typeface="Gotham Bold"/>
                <a:cs typeface="Gotham Bold"/>
              </a:rPr>
              <a:t>symptômes </a:t>
            </a:r>
            <a:r>
              <a:rPr lang="fr-FR" sz="1600" b="1" dirty="0" err="1" smtClean="0">
                <a:latin typeface="Gotham Bold"/>
                <a:cs typeface="Gotham Bold"/>
              </a:rPr>
              <a:t>anxio</a:t>
            </a:r>
            <a:r>
              <a:rPr lang="fr-FR" sz="1600" b="1" dirty="0" smtClean="0">
                <a:latin typeface="Gotham Bold"/>
                <a:cs typeface="Gotham Bold"/>
              </a:rPr>
              <a:t>-dépressifs </a:t>
            </a:r>
            <a:r>
              <a:rPr lang="fr-FR" sz="1600" dirty="0" smtClean="0">
                <a:latin typeface="Gotham Bold"/>
                <a:cs typeface="Gotham Bold"/>
              </a:rPr>
              <a:t>fréquents et peu pris en charge</a:t>
            </a:r>
          </a:p>
          <a:p>
            <a:pPr algn="l"/>
            <a:r>
              <a:rPr lang="fr-FR" sz="1600" dirty="0">
                <a:latin typeface="Gotham Bold"/>
                <a:cs typeface="Gotham Bold"/>
              </a:rPr>
              <a:t>	</a:t>
            </a:r>
            <a:r>
              <a:rPr lang="fr-FR" sz="1600" dirty="0" smtClean="0">
                <a:latin typeface="Gotham Bold"/>
                <a:cs typeface="Gotham Bold"/>
              </a:rPr>
              <a:t>- </a:t>
            </a:r>
            <a:r>
              <a:rPr lang="fr-FR" sz="1600" b="1" dirty="0" smtClean="0">
                <a:latin typeface="Gotham Bold"/>
                <a:cs typeface="Gotham Bold"/>
              </a:rPr>
              <a:t>excès de poids  </a:t>
            </a:r>
            <a:r>
              <a:rPr lang="fr-FR" sz="1600" dirty="0" smtClean="0">
                <a:latin typeface="Gotham Bold"/>
                <a:cs typeface="Gotham Bold"/>
              </a:rPr>
              <a:t>fréquent (31% des femmes en obésité) : prévention des risques 		cardio-vasculaires ?</a:t>
            </a:r>
          </a:p>
          <a:p>
            <a:pPr algn="l"/>
            <a:endParaRPr lang="fr-FR" sz="1600" dirty="0">
              <a:latin typeface="Gotham Bold"/>
              <a:cs typeface="Gotham Bold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2600" dirty="0" smtClean="0">
              <a:solidFill>
                <a:srgbClr val="404738"/>
              </a:solidFill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8177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4647" y="324853"/>
            <a:ext cx="8615986" cy="4651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2.5. </a:t>
            </a:r>
            <a:r>
              <a:rPr lang="fr-FR" sz="2800" dirty="0"/>
              <a:t>P</a:t>
            </a:r>
            <a:r>
              <a:rPr lang="fr-FR" sz="2800" dirty="0" smtClean="0"/>
              <a:t>istes 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342900" indent="-342900" algn="l">
              <a:buAutoNum type="arabicPeriod"/>
            </a:pPr>
            <a:r>
              <a:rPr lang="fr-FR" sz="1600" dirty="0" smtClean="0">
                <a:latin typeface="Gotham Bold"/>
                <a:cs typeface="Gotham Bold"/>
              </a:rPr>
              <a:t>E</a:t>
            </a:r>
            <a:r>
              <a:rPr lang="fr-FR" sz="1600" b="1" dirty="0" smtClean="0">
                <a:latin typeface="Gotham Bold"/>
                <a:cs typeface="Gotham Bold"/>
              </a:rPr>
              <a:t>tudes dédiées </a:t>
            </a:r>
            <a:r>
              <a:rPr lang="fr-FR" sz="1600" dirty="0" smtClean="0">
                <a:latin typeface="Gotham Bold"/>
                <a:cs typeface="Gotham Bold"/>
              </a:rPr>
              <a:t>pour mieux connaître les spécificités des populations migrantes dans leur diversité</a:t>
            </a:r>
          </a:p>
          <a:p>
            <a:pPr marL="342900" indent="-342900" algn="l">
              <a:buAutoNum type="arabicPeriod"/>
            </a:pPr>
            <a:endParaRPr lang="fr-FR" sz="1600" dirty="0" smtClean="0">
              <a:latin typeface="Gotham Bold"/>
              <a:cs typeface="Gotham Bold"/>
            </a:endParaRPr>
          </a:p>
          <a:p>
            <a:pPr marL="342900" indent="-342900" algn="l">
              <a:buAutoNum type="arabicPeriod" startAt="2"/>
            </a:pPr>
            <a:r>
              <a:rPr lang="fr-FR" sz="1600" dirty="0">
                <a:latin typeface="Gotham Bold"/>
                <a:cs typeface="Gotham Bold"/>
              </a:rPr>
              <a:t>A</a:t>
            </a:r>
            <a:r>
              <a:rPr lang="fr-FR" sz="1600" dirty="0" smtClean="0">
                <a:latin typeface="Gotham Bold"/>
                <a:cs typeface="Gotham Bold"/>
              </a:rPr>
              <a:t>pproches </a:t>
            </a:r>
            <a:r>
              <a:rPr lang="fr-FR" sz="1600" b="1" dirty="0" smtClean="0">
                <a:latin typeface="Gotham Bold"/>
                <a:cs typeface="Gotham Bold"/>
              </a:rPr>
              <a:t>« Life course »  </a:t>
            </a:r>
            <a:r>
              <a:rPr lang="fr-FR" sz="1600" dirty="0" smtClean="0">
                <a:latin typeface="Gotham Bold"/>
                <a:cs typeface="Gotham Bold"/>
              </a:rPr>
              <a:t>: comprendre ce qui s’est passé dans la vie des gens pour comprendre leur état de santé en France (</a:t>
            </a:r>
            <a:r>
              <a:rPr lang="fr-FR" sz="1600" dirty="0" err="1" smtClean="0">
                <a:latin typeface="Gotham Bold"/>
                <a:cs typeface="Gotham Bold"/>
              </a:rPr>
              <a:t>Spallek</a:t>
            </a:r>
            <a:r>
              <a:rPr lang="fr-FR" sz="1600" dirty="0" smtClean="0">
                <a:latin typeface="Gotham Bold"/>
                <a:cs typeface="Gotham Bold"/>
              </a:rPr>
              <a:t> et al., 2011)</a:t>
            </a:r>
          </a:p>
          <a:p>
            <a:pPr marL="342900" indent="-342900" algn="l">
              <a:buAutoNum type="arabicPeriod" startAt="2"/>
            </a:pPr>
            <a:endParaRPr lang="fr-FR" sz="1600" dirty="0" smtClean="0">
              <a:latin typeface="Gotham Bold"/>
              <a:cs typeface="Gotham Bold"/>
            </a:endParaRPr>
          </a:p>
          <a:p>
            <a:pPr marL="342900" indent="-342900" algn="l">
              <a:buAutoNum type="arabicPeriod" startAt="2"/>
            </a:pPr>
            <a:r>
              <a:rPr lang="fr-FR" sz="1600" dirty="0" smtClean="0">
                <a:latin typeface="Gotham Bold"/>
                <a:cs typeface="Gotham Bold"/>
              </a:rPr>
              <a:t>A</a:t>
            </a:r>
            <a:r>
              <a:rPr lang="fr-FR" sz="1600" b="1" dirty="0" smtClean="0">
                <a:latin typeface="Gotham Bold"/>
                <a:cs typeface="Gotham Bold"/>
              </a:rPr>
              <a:t>pproches générationnelles </a:t>
            </a:r>
            <a:r>
              <a:rPr lang="fr-FR" sz="1600" dirty="0" smtClean="0">
                <a:latin typeface="Gotham Bold"/>
                <a:cs typeface="Gotham Bold"/>
              </a:rPr>
              <a:t>pour comprendre la situation des descendants d’immigrés</a:t>
            </a:r>
          </a:p>
          <a:p>
            <a:pPr algn="l"/>
            <a:endParaRPr lang="fr-FR" sz="1600" dirty="0" smtClean="0">
              <a:latin typeface="Gotham Bold"/>
              <a:cs typeface="Gotham Bold"/>
            </a:endParaRPr>
          </a:p>
          <a:p>
            <a:pPr algn="l"/>
            <a:r>
              <a:rPr lang="fr-FR" sz="1600" b="1" dirty="0" smtClean="0"/>
              <a:t>		</a:t>
            </a:r>
            <a:r>
              <a:rPr lang="fr-FR" sz="1600" dirty="0" smtClean="0">
                <a:latin typeface="Gotham Bold"/>
              </a:rPr>
              <a:t>Première </a:t>
            </a:r>
            <a:r>
              <a:rPr lang="fr-FR" sz="1600" dirty="0">
                <a:latin typeface="Gotham Bold"/>
              </a:rPr>
              <a:t>génération : immigrés </a:t>
            </a:r>
            <a:r>
              <a:rPr lang="fr-FR" sz="1600" dirty="0" smtClean="0">
                <a:latin typeface="Gotham Bold"/>
              </a:rPr>
              <a:t>	</a:t>
            </a:r>
          </a:p>
          <a:p>
            <a:pPr algn="l"/>
            <a:r>
              <a:rPr lang="fr-FR" sz="1600" dirty="0">
                <a:latin typeface="Gotham Bold"/>
              </a:rPr>
              <a:t>	</a:t>
            </a:r>
            <a:r>
              <a:rPr lang="fr-FR" sz="1600" dirty="0" smtClean="0">
                <a:latin typeface="Gotham Bold"/>
              </a:rPr>
              <a:t>	Deuxième </a:t>
            </a:r>
            <a:r>
              <a:rPr lang="fr-FR" sz="1600" dirty="0">
                <a:latin typeface="Gotham Bold"/>
              </a:rPr>
              <a:t>génération : enfants d’immigré(s), nés dans le pays d’immigration </a:t>
            </a:r>
            <a:endParaRPr lang="fr-FR" sz="1600" dirty="0" smtClean="0">
              <a:latin typeface="Gotham Bold"/>
            </a:endParaRPr>
          </a:p>
          <a:p>
            <a:pPr algn="l"/>
            <a:r>
              <a:rPr lang="fr-FR" sz="1600" dirty="0">
                <a:latin typeface="Gotham Bold"/>
              </a:rPr>
              <a:t>	</a:t>
            </a:r>
            <a:r>
              <a:rPr lang="fr-FR" sz="1600" dirty="0" smtClean="0">
                <a:latin typeface="Gotham Bold"/>
              </a:rPr>
              <a:t>	Génération 1,5 : arrivés enfants [entre 6 et 12 ans] </a:t>
            </a:r>
          </a:p>
          <a:p>
            <a:pPr algn="l"/>
            <a:endParaRPr lang="fr-FR" sz="1600" dirty="0">
              <a:latin typeface="Gotham Bold"/>
            </a:endParaRPr>
          </a:p>
          <a:p>
            <a:pPr algn="l"/>
            <a:r>
              <a:rPr lang="fr-FR" sz="1600" dirty="0" smtClean="0">
                <a:latin typeface="Gotham Bold"/>
              </a:rPr>
              <a:t>4. </a:t>
            </a:r>
            <a:r>
              <a:rPr lang="fr-FR" sz="1600" b="1" dirty="0" smtClean="0">
                <a:latin typeface="Gotham Bold"/>
              </a:rPr>
              <a:t>Système de santé</a:t>
            </a:r>
            <a:r>
              <a:rPr lang="fr-FR" sz="1600" dirty="0" smtClean="0">
                <a:latin typeface="Gotham Bold"/>
              </a:rPr>
              <a:t> face aux aux immigrés : favoriser une approche « migrant-</a:t>
            </a:r>
            <a:r>
              <a:rPr lang="fr-FR" sz="1600" dirty="0" err="1" smtClean="0">
                <a:latin typeface="Gotham Bold"/>
              </a:rPr>
              <a:t>specific</a:t>
            </a:r>
            <a:r>
              <a:rPr lang="fr-FR" sz="1600" dirty="0" smtClean="0">
                <a:latin typeface="Gotham Bold"/>
              </a:rPr>
              <a:t> » ou « inclusive and migrant–sensitive ? (</a:t>
            </a:r>
            <a:r>
              <a:rPr lang="fr-FR" sz="1600" dirty="0" err="1" smtClean="0">
                <a:latin typeface="Gotham Bold"/>
              </a:rPr>
              <a:t>Razum</a:t>
            </a:r>
            <a:r>
              <a:rPr lang="fr-FR" sz="1600" dirty="0" smtClean="0">
                <a:latin typeface="Gotham Bold"/>
              </a:rPr>
              <a:t> and </a:t>
            </a:r>
            <a:r>
              <a:rPr lang="fr-FR" sz="1600" dirty="0" err="1" smtClean="0">
                <a:latin typeface="Gotham Bold"/>
              </a:rPr>
              <a:t>Qspallek</a:t>
            </a:r>
            <a:r>
              <a:rPr lang="fr-FR" sz="1600" dirty="0" smtClean="0">
                <a:latin typeface="Gotham Bold"/>
              </a:rPr>
              <a:t>, 2014)</a:t>
            </a:r>
          </a:p>
          <a:p>
            <a:pPr algn="l"/>
            <a:r>
              <a:rPr lang="fr-FR" sz="1600" dirty="0" smtClean="0">
                <a:latin typeface="Gotham Bold"/>
              </a:rPr>
              <a:t>		 </a:t>
            </a:r>
            <a:endParaRPr lang="fr-FR" sz="1600" dirty="0">
              <a:latin typeface="Gotham Bold"/>
            </a:endParaRPr>
          </a:p>
          <a:p>
            <a:endParaRPr lang="fr-FR" sz="1600" dirty="0">
              <a:latin typeface="Gotham Bold"/>
            </a:endParaRPr>
          </a:p>
          <a:p>
            <a:pPr marL="342900" indent="-342900" algn="l">
              <a:buAutoNum type="arabicPeriod" startAt="2"/>
            </a:pPr>
            <a:endParaRPr lang="fr-FR" sz="1600" dirty="0" smtClean="0">
              <a:latin typeface="Gotham Bold"/>
              <a:cs typeface="Gotham Bold"/>
            </a:endParaRPr>
          </a:p>
          <a:p>
            <a:pPr marL="342900" indent="-342900" algn="l">
              <a:buAutoNum type="arabicPeriod" startAt="2"/>
            </a:pPr>
            <a:endParaRPr lang="fr-FR" sz="1600" dirty="0" smtClean="0">
              <a:latin typeface="Gotham Bold"/>
              <a:cs typeface="Gotham Bold"/>
            </a:endParaRPr>
          </a:p>
          <a:p>
            <a:pPr algn="l"/>
            <a:endParaRPr lang="fr-FR" sz="26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2600" dirty="0" smtClean="0">
              <a:solidFill>
                <a:srgbClr val="404738"/>
              </a:solidFill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5213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4647" y="324853"/>
            <a:ext cx="8615986" cy="257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3. France : un retard à rattraper  ?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algn="l"/>
            <a:r>
              <a:rPr lang="en-GB" sz="1600" dirty="0">
                <a:latin typeface="Gotham Bold"/>
                <a:cs typeface="Gotham Bold"/>
              </a:rPr>
              <a:t>EUPHA : section Migrant and Ethnic Minority health (EUPHA MEMH</a:t>
            </a:r>
            <a:r>
              <a:rPr lang="en-GB" sz="1600" dirty="0" smtClean="0">
                <a:latin typeface="Gotham Bold"/>
                <a:cs typeface="Gotham Bold"/>
              </a:rPr>
              <a:t>)</a:t>
            </a:r>
            <a:endParaRPr lang="fr-FR" sz="1600" dirty="0">
              <a:latin typeface="Gotham Bold"/>
              <a:cs typeface="Gotham Bold"/>
            </a:endParaRPr>
          </a:p>
        </p:txBody>
      </p:sp>
      <p:pic>
        <p:nvPicPr>
          <p:cNvPr id="4098" name="Picture 2" descr="Migration, Ethnicity, Race &amp; Health World Con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08" y="2681738"/>
            <a:ext cx="5044592" cy="183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upha-Memh Oslo 2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6" y="1520912"/>
            <a:ext cx="3542969" cy="354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4647" y="324853"/>
            <a:ext cx="8615986" cy="257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L’Institut Convergence Migrations 2017 - 2025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algn="l"/>
            <a:r>
              <a:rPr lang="fr-FR" sz="1600" dirty="0" smtClean="0">
                <a:latin typeface="Gotham Bold"/>
                <a:cs typeface="Gotham Bold"/>
              </a:rPr>
              <a:t>- Lancement </a:t>
            </a:r>
            <a:r>
              <a:rPr lang="fr-FR" sz="1600" dirty="0">
                <a:latin typeface="Gotham Bold"/>
                <a:cs typeface="Gotham Bold"/>
              </a:rPr>
              <a:t>officiel en janvier </a:t>
            </a:r>
            <a:r>
              <a:rPr lang="fr-FR" sz="1600" dirty="0" smtClean="0">
                <a:latin typeface="Gotham Bold"/>
                <a:cs typeface="Gotham Bold"/>
              </a:rPr>
              <a:t>2018</a:t>
            </a:r>
          </a:p>
          <a:p>
            <a:pPr algn="l"/>
            <a:endParaRPr lang="fr-FR" sz="1600" dirty="0">
              <a:latin typeface="Gotham Bold"/>
              <a:cs typeface="Gotham Bold"/>
            </a:endParaRPr>
          </a:p>
          <a:p>
            <a:pPr marL="285750" indent="-285750" algn="l">
              <a:buFontTx/>
              <a:buChar char="-"/>
            </a:pPr>
            <a:r>
              <a:rPr lang="fr-FR" sz="1600" dirty="0" smtClean="0">
                <a:latin typeface="Gotham Bold"/>
                <a:cs typeface="Gotham Bold"/>
              </a:rPr>
              <a:t>Un axe santé-vulnérabilités</a:t>
            </a:r>
          </a:p>
          <a:p>
            <a:pPr marL="285750" indent="-285750" algn="l">
              <a:buFontTx/>
              <a:buChar char="-"/>
            </a:pPr>
            <a:endParaRPr lang="fr-FR" sz="1600" dirty="0">
              <a:latin typeface="Gotham Bold"/>
              <a:cs typeface="Gotham Bold"/>
            </a:endParaRPr>
          </a:p>
          <a:p>
            <a:pPr marL="285750" indent="-285750" algn="l">
              <a:buFontTx/>
              <a:buChar char="-"/>
            </a:pPr>
            <a:r>
              <a:rPr lang="fr-FR" sz="1600" dirty="0" smtClean="0">
                <a:latin typeface="Gotham Bold"/>
                <a:cs typeface="Gotham Bold"/>
              </a:rPr>
              <a:t>Renforcer la convergence des approches sciences sociales et sciences de la vie</a:t>
            </a:r>
            <a:endParaRPr lang="fr-FR" sz="1600" dirty="0">
              <a:latin typeface="Gotham Bold"/>
              <a:cs typeface="Gotham Bold"/>
            </a:endParaRP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  <a:p>
            <a:pPr algn="l"/>
            <a:r>
              <a:rPr lang="en-GB" sz="1600" dirty="0" smtClean="0">
                <a:latin typeface="Gotham Bold"/>
                <a:cs typeface="Gotham Bold"/>
              </a:rPr>
              <a:t> </a:t>
            </a:r>
            <a:endParaRPr lang="fr-FR" sz="1600" dirty="0">
              <a:latin typeface="Gotham Bold"/>
              <a:cs typeface="Gotham Bold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46" y="2780218"/>
            <a:ext cx="8470231" cy="15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4647" y="324853"/>
            <a:ext cx="8615986" cy="257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1. Circulations, migrations, mondialisation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r>
              <a:rPr lang="fr-FR" sz="1200" dirty="0" smtClean="0">
                <a:solidFill>
                  <a:srgbClr val="404738"/>
                </a:solidFill>
                <a:latin typeface="Gotham Bold"/>
                <a:cs typeface="Gotham Bold"/>
              </a:rPr>
              <a:t> </a:t>
            </a:r>
            <a:endParaRPr lang="fr-FR" sz="1200" dirty="0">
              <a:solidFill>
                <a:srgbClr val="404738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787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/>
          <a:stretch/>
        </p:blipFill>
        <p:spPr bwMode="auto">
          <a:xfrm>
            <a:off x="524786" y="558140"/>
            <a:ext cx="7871791" cy="45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64647" y="71643"/>
            <a:ext cx="8615986" cy="7240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Les flux migratoires dans le monde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r>
              <a:rPr lang="fr-FR" sz="1200" dirty="0" smtClean="0">
                <a:solidFill>
                  <a:srgbClr val="404738"/>
                </a:solidFill>
                <a:latin typeface="Gotham Bold"/>
                <a:cs typeface="Gotham Bold"/>
              </a:rPr>
              <a:t> </a:t>
            </a:r>
            <a:endParaRPr lang="fr-FR" sz="1200" dirty="0">
              <a:solidFill>
                <a:srgbClr val="404738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7205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91348"/>
            <a:ext cx="4304804" cy="4667415"/>
          </a:xfrm>
        </p:spPr>
        <p:txBody>
          <a:bodyPr>
            <a:noAutofit/>
          </a:bodyPr>
          <a:lstStyle/>
          <a:p>
            <a:r>
              <a:rPr lang="fr-FR" sz="1600" dirty="0" smtClean="0">
                <a:latin typeface="Gotham Book"/>
              </a:rPr>
              <a:t>« Fruits </a:t>
            </a:r>
            <a:r>
              <a:rPr lang="fr-FR" sz="1600" dirty="0">
                <a:latin typeface="Gotham Book"/>
              </a:rPr>
              <a:t>de globalisations contradictoires, les flux migratoires s’accélèrent à travers le </a:t>
            </a:r>
            <a:r>
              <a:rPr lang="fr-FR" sz="1600" dirty="0" smtClean="0">
                <a:latin typeface="Gotham Book"/>
              </a:rPr>
              <a:t>monde (... ) </a:t>
            </a:r>
          </a:p>
          <a:p>
            <a:endParaRPr lang="fr-FR" sz="1600" dirty="0" smtClean="0">
              <a:latin typeface="Gotham Book"/>
            </a:endParaRPr>
          </a:p>
          <a:p>
            <a:r>
              <a:rPr lang="fr-FR" sz="1600" dirty="0" smtClean="0">
                <a:latin typeface="Gotham Book"/>
              </a:rPr>
              <a:t>Les </a:t>
            </a:r>
            <a:r>
              <a:rPr lang="fr-FR" sz="1600" dirty="0">
                <a:latin typeface="Gotham Book"/>
              </a:rPr>
              <a:t>catégories de migrants et de réfugiés se brouillent, les pays de départ deviennent pays de transit et d’accueil (... ) </a:t>
            </a:r>
          </a:p>
          <a:p>
            <a:endParaRPr lang="fr-FR" sz="1600" dirty="0" smtClean="0">
              <a:latin typeface="Gotham Book"/>
            </a:endParaRPr>
          </a:p>
          <a:p>
            <a:r>
              <a:rPr lang="fr-FR" sz="1600" dirty="0" smtClean="0">
                <a:latin typeface="Gotham Book"/>
              </a:rPr>
              <a:t>L’expression </a:t>
            </a:r>
            <a:r>
              <a:rPr lang="fr-FR" sz="1600" dirty="0">
                <a:latin typeface="Gotham Book"/>
              </a:rPr>
              <a:t>d’un droit à la </a:t>
            </a:r>
            <a:r>
              <a:rPr lang="fr-FR" sz="1600" b="1" dirty="0">
                <a:latin typeface="Gotham Book"/>
              </a:rPr>
              <a:t>mobilité</a:t>
            </a:r>
            <a:r>
              <a:rPr lang="fr-FR" sz="1600" dirty="0">
                <a:latin typeface="Gotham Book"/>
              </a:rPr>
              <a:t> des personnes émerge partout dans le monde.</a:t>
            </a:r>
          </a:p>
          <a:p>
            <a:endParaRPr lang="fr-FR" sz="1600" dirty="0" smtClean="0">
              <a:latin typeface="Gotham Book"/>
            </a:endParaRPr>
          </a:p>
          <a:p>
            <a:r>
              <a:rPr lang="fr-FR" sz="1600" dirty="0" smtClean="0">
                <a:latin typeface="Gotham Book"/>
              </a:rPr>
              <a:t>Réel </a:t>
            </a:r>
            <a:r>
              <a:rPr lang="fr-FR" sz="1600" dirty="0">
                <a:latin typeface="Gotham Book"/>
              </a:rPr>
              <a:t>enjeu planétaire, longtemps oubliées des grandes questions mondiales, les migrations transforment et affectent les relations </a:t>
            </a:r>
            <a:r>
              <a:rPr lang="fr-FR" sz="1600" dirty="0" smtClean="0">
                <a:latin typeface="Gotham Book"/>
              </a:rPr>
              <a:t>internationales.. » </a:t>
            </a:r>
            <a:r>
              <a:rPr lang="fr-FR" sz="1600" b="1" dirty="0">
                <a:solidFill>
                  <a:srgbClr val="0070C0"/>
                </a:solidFill>
                <a:latin typeface="Gotham Book"/>
              </a:rPr>
              <a:t>… et la santé !</a:t>
            </a:r>
          </a:p>
          <a:p>
            <a:endParaRPr lang="fr-FR" sz="1600" dirty="0" smtClean="0">
              <a:latin typeface="Gotham Book"/>
            </a:endParaRPr>
          </a:p>
          <a:p>
            <a:r>
              <a:rPr lang="fr-FR" sz="1600" dirty="0" smtClean="0">
                <a:latin typeface="Gotham Book"/>
              </a:rPr>
              <a:t>C. </a:t>
            </a:r>
            <a:r>
              <a:rPr lang="fr-FR" sz="1600" dirty="0" err="1" smtClean="0">
                <a:latin typeface="Gotham Book"/>
              </a:rPr>
              <a:t>Wihtol</a:t>
            </a:r>
            <a:r>
              <a:rPr lang="fr-FR" sz="1600" dirty="0" smtClean="0">
                <a:latin typeface="Gotham Book"/>
              </a:rPr>
              <a:t> de </a:t>
            </a:r>
            <a:r>
              <a:rPr lang="fr-FR" sz="1600" dirty="0" err="1" smtClean="0">
                <a:latin typeface="Gotham Book"/>
              </a:rPr>
              <a:t>Wenden</a:t>
            </a:r>
            <a:r>
              <a:rPr lang="fr-FR" sz="1600" dirty="0" smtClean="0">
                <a:latin typeface="Gotham Book"/>
              </a:rPr>
              <a:t>, sept 2017</a:t>
            </a:r>
          </a:p>
          <a:p>
            <a:endParaRPr lang="fr-FR" sz="1600" dirty="0" smtClean="0">
              <a:solidFill>
                <a:schemeClr val="tx2"/>
              </a:solidFill>
              <a:latin typeface="Gotham Book"/>
            </a:endParaRPr>
          </a:p>
        </p:txBody>
      </p:sp>
      <p:pic>
        <p:nvPicPr>
          <p:cNvPr id="5" name="Picture 2" descr="Résultat de recherche d'images pour &quot;Wihtol de wenden flux migratoires dans le monde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48" y="392131"/>
            <a:ext cx="2798859" cy="420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06475"/>
            <a:ext cx="8229600" cy="370145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FR" dirty="0" smtClean="0">
                <a:latin typeface="Gotham Bold"/>
              </a:rPr>
              <a:t>Epidémies : </a:t>
            </a:r>
            <a:r>
              <a:rPr lang="fr-FR" dirty="0">
                <a:latin typeface="Gotham Bold"/>
              </a:rPr>
              <a:t>P</a:t>
            </a:r>
            <a:r>
              <a:rPr lang="fr-FR" dirty="0" smtClean="0">
                <a:latin typeface="Gotham Bold"/>
              </a:rPr>
              <a:t>révoir, </a:t>
            </a:r>
            <a:r>
              <a:rPr lang="fr-FR" dirty="0">
                <a:latin typeface="Gotham Bold"/>
              </a:rPr>
              <a:t>Surveiller, </a:t>
            </a:r>
            <a:r>
              <a:rPr lang="fr-FR" dirty="0" smtClean="0">
                <a:latin typeface="Gotham Bold"/>
              </a:rPr>
              <a:t>Réagir  </a:t>
            </a:r>
          </a:p>
          <a:p>
            <a:pPr lvl="0"/>
            <a:endParaRPr lang="fr-FR" dirty="0">
              <a:latin typeface="Gotham Bold"/>
            </a:endParaRPr>
          </a:p>
          <a:p>
            <a:pPr lvl="0"/>
            <a:r>
              <a:rPr lang="fr-FR" dirty="0">
                <a:latin typeface="Gotham Bold"/>
              </a:rPr>
              <a:t>Circulation des médicaments et </a:t>
            </a:r>
            <a:r>
              <a:rPr lang="fr-FR" dirty="0" smtClean="0">
                <a:latin typeface="Gotham Bold"/>
              </a:rPr>
              <a:t>des pratiques thérapeutiques</a:t>
            </a:r>
          </a:p>
          <a:p>
            <a:pPr lvl="0"/>
            <a:endParaRPr lang="fr-FR" dirty="0">
              <a:latin typeface="Gotham Bold"/>
            </a:endParaRPr>
          </a:p>
          <a:p>
            <a:pPr lvl="0"/>
            <a:r>
              <a:rPr lang="fr-FR" dirty="0" smtClean="0">
                <a:latin typeface="Gotham Bold"/>
              </a:rPr>
              <a:t>Systèmes </a:t>
            </a:r>
            <a:r>
              <a:rPr lang="fr-FR" dirty="0">
                <a:latin typeface="Gotham Bold"/>
              </a:rPr>
              <a:t>de santé : </a:t>
            </a:r>
            <a:endParaRPr lang="fr-FR" dirty="0" smtClean="0">
              <a:latin typeface="Gotham Bold"/>
            </a:endParaRPr>
          </a:p>
          <a:p>
            <a:pPr lvl="1"/>
            <a:r>
              <a:rPr lang="fr-FR" dirty="0" smtClean="0">
                <a:latin typeface="Gotham Bold"/>
              </a:rPr>
              <a:t>vers </a:t>
            </a:r>
            <a:r>
              <a:rPr lang="fr-FR" dirty="0">
                <a:latin typeface="Gotham Bold"/>
              </a:rPr>
              <a:t>une </a:t>
            </a:r>
            <a:r>
              <a:rPr lang="fr-FR" dirty="0" smtClean="0">
                <a:latin typeface="Gotham Bold"/>
              </a:rPr>
              <a:t>couverture universelle en santé</a:t>
            </a:r>
            <a:r>
              <a:rPr lang="fr-FR" dirty="0">
                <a:latin typeface="Gotham Bold"/>
              </a:rPr>
              <a:t> ? </a:t>
            </a:r>
            <a:r>
              <a:rPr lang="fr-FR" dirty="0" smtClean="0">
                <a:latin typeface="Gotham Bold"/>
              </a:rPr>
              <a:t> (OMS, 2017)</a:t>
            </a:r>
          </a:p>
          <a:p>
            <a:pPr lvl="1"/>
            <a:r>
              <a:rPr lang="fr-FR" dirty="0" smtClean="0">
                <a:latin typeface="Gotham Bold"/>
              </a:rPr>
              <a:t>« Résilience » des systèmes de santé face à l’arrivée de nouvelles populations</a:t>
            </a:r>
            <a:endParaRPr lang="fr-FR" dirty="0">
              <a:latin typeface="Gotham Bold"/>
            </a:endParaRPr>
          </a:p>
          <a:p>
            <a:pPr lvl="1"/>
            <a:r>
              <a:rPr lang="fr-FR" dirty="0" smtClean="0">
                <a:latin typeface="Gotham Bold"/>
              </a:rPr>
              <a:t>Téléphone </a:t>
            </a:r>
            <a:r>
              <a:rPr lang="fr-FR" dirty="0">
                <a:latin typeface="Gotham Bold"/>
              </a:rPr>
              <a:t>mobile et NTIC comme objets de santé qui accompagnent la circulation ? </a:t>
            </a:r>
          </a:p>
          <a:p>
            <a:pPr marL="0" indent="0">
              <a:buNone/>
            </a:pPr>
            <a:r>
              <a:rPr lang="fr-FR" dirty="0" smtClean="0">
                <a:latin typeface="Gotham Bold"/>
              </a:rPr>
              <a:t>…/…. </a:t>
            </a:r>
            <a:endParaRPr lang="fr-FR" dirty="0">
              <a:latin typeface="Gotham Bold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64647" y="324853"/>
            <a:ext cx="8615986" cy="257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Questions posées en « santé mondiale »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r>
              <a:rPr lang="fr-FR" sz="1200" dirty="0" smtClean="0">
                <a:solidFill>
                  <a:srgbClr val="404738"/>
                </a:solidFill>
                <a:latin typeface="Gotham Bold"/>
                <a:cs typeface="Gotham Bold"/>
              </a:rPr>
              <a:t> </a:t>
            </a:r>
            <a:endParaRPr lang="fr-FR" sz="1200" dirty="0">
              <a:solidFill>
                <a:srgbClr val="404738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9863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4647" y="324853"/>
            <a:ext cx="8615986" cy="257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Qui sont les immigrés en France ?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22574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4647" y="324853"/>
            <a:ext cx="8615986" cy="4389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Quelques définitions</a:t>
            </a:r>
            <a:endParaRPr lang="fr-FR" sz="2800" dirty="0" smtClean="0">
              <a:solidFill>
                <a:srgbClr val="A41522"/>
              </a:solidFill>
              <a:latin typeface="Gotham Bold"/>
              <a:cs typeface="Gotham Bold"/>
            </a:endParaRP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</a:t>
            </a:r>
          </a:p>
          <a:p>
            <a:pPr algn="l"/>
            <a:r>
              <a:rPr lang="fr-FR" altLang="fr-FR" sz="1600" dirty="0" smtClean="0">
                <a:latin typeface="Gotham Bold"/>
              </a:rPr>
              <a:t>1. «</a:t>
            </a:r>
            <a:r>
              <a:rPr lang="fr-FR" altLang="fr-FR" sz="1600" b="1" dirty="0">
                <a:latin typeface="Gotham Bold"/>
              </a:rPr>
              <a:t> Migrants » (ou « immigrés »)</a:t>
            </a:r>
          </a:p>
          <a:p>
            <a:pPr lvl="1"/>
            <a:r>
              <a:rPr lang="fr-FR" altLang="fr-FR" sz="1600" dirty="0">
                <a:latin typeface="Gotham Bold"/>
              </a:rPr>
              <a:t>Nés étrangers à l’étranger (</a:t>
            </a:r>
            <a:r>
              <a:rPr lang="fr-FR" altLang="fr-FR" sz="1600" i="1" dirty="0" err="1">
                <a:latin typeface="Gotham Bold"/>
              </a:rPr>
              <a:t>foreign-born</a:t>
            </a:r>
            <a:r>
              <a:rPr lang="fr-FR" altLang="fr-FR" sz="1600" i="1" dirty="0">
                <a:latin typeface="Gotham Bold"/>
              </a:rPr>
              <a:t>)…</a:t>
            </a:r>
            <a:endParaRPr lang="fr-FR" altLang="fr-FR" sz="1600" dirty="0">
              <a:latin typeface="Gotham Bold"/>
            </a:endParaRPr>
          </a:p>
          <a:p>
            <a:pPr lvl="1"/>
            <a:r>
              <a:rPr lang="fr-FR" altLang="fr-FR" sz="1600" dirty="0">
                <a:latin typeface="Gotham Bold"/>
              </a:rPr>
              <a:t>Ayant franchi une frontière entre des Etats souverains</a:t>
            </a:r>
          </a:p>
          <a:p>
            <a:pPr lvl="1"/>
            <a:r>
              <a:rPr lang="fr-FR" altLang="fr-FR" sz="1600" dirty="0">
                <a:latin typeface="Gotham Bold"/>
              </a:rPr>
              <a:t>Et venus s’installer pour au moins 1 an </a:t>
            </a:r>
            <a:br>
              <a:rPr lang="fr-FR" altLang="fr-FR" sz="1600" dirty="0">
                <a:latin typeface="Gotham Bold"/>
              </a:rPr>
            </a:br>
            <a:r>
              <a:rPr lang="fr-FR" altLang="fr-FR" sz="1600" dirty="0">
                <a:latin typeface="Gotham Bold"/>
              </a:rPr>
              <a:t>(ou ayant sa résidence habituelle en France)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ok"/>
              <a:cs typeface="Gotham Book"/>
            </a:endParaRPr>
          </a:p>
          <a:p>
            <a:pPr algn="l">
              <a:lnSpc>
                <a:spcPct val="90000"/>
              </a:lnSpc>
            </a:pPr>
            <a:r>
              <a:rPr lang="fr-FR" sz="1600" dirty="0" smtClean="0">
                <a:solidFill>
                  <a:srgbClr val="404738"/>
                </a:solidFill>
                <a:latin typeface="Gotham Bold"/>
                <a:cs typeface="Gotham Book"/>
              </a:rPr>
              <a:t>2. </a:t>
            </a:r>
            <a:r>
              <a:rPr lang="fr-FR" altLang="fr-FR" sz="1600" b="1" dirty="0" smtClean="0">
                <a:latin typeface="Gotham Bold"/>
              </a:rPr>
              <a:t>Mobilité</a:t>
            </a:r>
            <a:r>
              <a:rPr lang="fr-FR" altLang="fr-FR" sz="1600" dirty="0" smtClean="0">
                <a:latin typeface="Gotham Bold"/>
              </a:rPr>
              <a:t> : En </a:t>
            </a:r>
            <a:r>
              <a:rPr lang="fr-FR" altLang="fr-FR" sz="1600" dirty="0">
                <a:latin typeface="Gotham Bold"/>
              </a:rPr>
              <a:t>général moins de 3 mois (visa de touriste</a:t>
            </a:r>
            <a:r>
              <a:rPr lang="fr-FR" altLang="fr-FR" sz="1600" dirty="0" smtClean="0">
                <a:latin typeface="Gotham Bold"/>
              </a:rPr>
              <a:t>)</a:t>
            </a:r>
          </a:p>
          <a:p>
            <a:pPr algn="l">
              <a:lnSpc>
                <a:spcPct val="90000"/>
              </a:lnSpc>
            </a:pPr>
            <a:endParaRPr lang="fr-FR" altLang="fr-FR" sz="1600" dirty="0">
              <a:latin typeface="Gotham Bold"/>
              <a:ea typeface="+mn-ea"/>
              <a:cs typeface="+mn-cs"/>
            </a:endParaRPr>
          </a:p>
          <a:p>
            <a:pPr algn="l">
              <a:lnSpc>
                <a:spcPct val="90000"/>
              </a:lnSpc>
            </a:pPr>
            <a:r>
              <a:rPr lang="fr-FR" altLang="fr-FR" sz="1600" dirty="0">
                <a:latin typeface="Gotham Bold"/>
                <a:ea typeface="+mn-ea"/>
                <a:cs typeface="+mn-cs"/>
              </a:rPr>
              <a:t>3. </a:t>
            </a:r>
            <a:r>
              <a:rPr lang="fr-FR" altLang="fr-FR" sz="1600" i="1" dirty="0">
                <a:latin typeface="Gotham Bold"/>
                <a:ea typeface="+mn-ea"/>
                <a:cs typeface="+mn-cs"/>
              </a:rPr>
              <a:t>Migration temporaire </a:t>
            </a:r>
            <a:r>
              <a:rPr lang="fr-FR" altLang="fr-FR" sz="1600" dirty="0">
                <a:latin typeface="Gotham Bold"/>
                <a:ea typeface="+mn-ea"/>
                <a:cs typeface="+mn-cs"/>
              </a:rPr>
              <a:t>(court séjour):  Plus de 3 mois, mais 12 au maximum</a:t>
            </a:r>
          </a:p>
          <a:p>
            <a:pPr lvl="1">
              <a:lnSpc>
                <a:spcPct val="90000"/>
              </a:lnSpc>
            </a:pPr>
            <a:r>
              <a:rPr lang="fr-FR" altLang="fr-FR" sz="1600" dirty="0">
                <a:latin typeface="Gotham Bold"/>
              </a:rPr>
              <a:t>Inclut les migrations de travail saisonnières, et les missions temporaires </a:t>
            </a:r>
          </a:p>
          <a:p>
            <a:pPr lvl="1">
              <a:lnSpc>
                <a:spcPct val="90000"/>
              </a:lnSpc>
            </a:pPr>
            <a:endParaRPr lang="fr-FR" altLang="fr-FR" sz="1600" dirty="0">
              <a:latin typeface="Gotham Bold"/>
            </a:endParaRPr>
          </a:p>
          <a:p>
            <a:pPr algn="l">
              <a:lnSpc>
                <a:spcPct val="90000"/>
              </a:lnSpc>
            </a:pPr>
            <a:r>
              <a:rPr lang="fr-FR" altLang="fr-FR" sz="1600" dirty="0">
                <a:latin typeface="Gotham Bold"/>
                <a:ea typeface="+mn-ea"/>
                <a:cs typeface="+mn-cs"/>
              </a:rPr>
              <a:t>4. </a:t>
            </a:r>
            <a:r>
              <a:rPr lang="fr-FR" altLang="fr-FR" sz="1600" i="1" dirty="0">
                <a:latin typeface="Gotham Bold"/>
                <a:ea typeface="+mn-ea"/>
                <a:cs typeface="+mn-cs"/>
              </a:rPr>
              <a:t>Migration de longue durée </a:t>
            </a:r>
            <a:r>
              <a:rPr lang="fr-FR" altLang="fr-FR" sz="1600" dirty="0">
                <a:latin typeface="Gotham Bold"/>
                <a:ea typeface="+mn-ea"/>
                <a:cs typeface="+mn-cs"/>
              </a:rPr>
              <a:t>: immigration avec installation (en anglais: </a:t>
            </a:r>
            <a:r>
              <a:rPr lang="fr-FR" altLang="fr-FR" sz="1600" dirty="0" err="1">
                <a:latin typeface="Gotham Bold"/>
                <a:ea typeface="+mn-ea"/>
                <a:cs typeface="+mn-cs"/>
              </a:rPr>
              <a:t>settlement</a:t>
            </a:r>
            <a:r>
              <a:rPr lang="fr-FR" altLang="fr-FR" sz="1600" dirty="0">
                <a:latin typeface="Gotham Bold"/>
                <a:ea typeface="+mn-ea"/>
                <a:cs typeface="+mn-cs"/>
              </a:rPr>
              <a:t>)  (recommandations de l’ONU : au moins 12 mois)</a:t>
            </a:r>
          </a:p>
          <a:p>
            <a:pPr algn="l">
              <a:lnSpc>
                <a:spcPct val="90000"/>
              </a:lnSpc>
            </a:pPr>
            <a:r>
              <a:rPr lang="fr-FR" altLang="fr-FR" sz="1600" dirty="0">
                <a:latin typeface="Gotham Bold"/>
                <a:ea typeface="+mn-ea"/>
                <a:cs typeface="+mn-cs"/>
              </a:rPr>
              <a:t> </a:t>
            </a:r>
            <a:br>
              <a:rPr lang="fr-FR" altLang="fr-FR" sz="1600" dirty="0">
                <a:latin typeface="Gotham Bold"/>
                <a:ea typeface="+mn-ea"/>
                <a:cs typeface="+mn-cs"/>
              </a:rPr>
            </a:br>
            <a:r>
              <a:rPr lang="fr-FR" altLang="fr-FR" sz="1600" dirty="0" smtClean="0">
                <a:latin typeface="Gotham Bold"/>
                <a:ea typeface="+mn-ea"/>
                <a:cs typeface="+mn-cs"/>
              </a:rPr>
              <a:t>France : 80 millions d’entrée chaque année (tourisme, affaires, visites familiales, </a:t>
            </a:r>
            <a:r>
              <a:rPr lang="fr-FR" altLang="fr-FR" sz="1600" dirty="0" err="1" smtClean="0">
                <a:latin typeface="Gotham Bold"/>
                <a:ea typeface="+mn-ea"/>
                <a:cs typeface="+mn-cs"/>
              </a:rPr>
              <a:t>pélerinages</a:t>
            </a:r>
            <a:r>
              <a:rPr lang="fr-FR" altLang="fr-FR" sz="1600" dirty="0" smtClean="0">
                <a:latin typeface="Gotham Bold"/>
                <a:ea typeface="+mn-ea"/>
                <a:cs typeface="+mn-cs"/>
              </a:rPr>
              <a:t>..) dont moins de 200 000 sont des nouveaux immigrants (F. </a:t>
            </a:r>
            <a:r>
              <a:rPr lang="fr-FR" altLang="fr-FR" sz="1600" dirty="0" err="1" smtClean="0">
                <a:latin typeface="Gotham Bold"/>
                <a:ea typeface="+mn-ea"/>
                <a:cs typeface="+mn-cs"/>
              </a:rPr>
              <a:t>Heran</a:t>
            </a:r>
            <a:r>
              <a:rPr lang="fr-FR" altLang="fr-FR" sz="1600" dirty="0" smtClean="0">
                <a:latin typeface="Gotham Bold"/>
                <a:ea typeface="+mn-ea"/>
                <a:cs typeface="+mn-cs"/>
              </a:rPr>
              <a:t>, INED)</a:t>
            </a:r>
            <a:endParaRPr lang="fr-FR" altLang="fr-FR" sz="1600" dirty="0">
              <a:latin typeface="Gotham Bold"/>
              <a:ea typeface="+mn-ea"/>
              <a:cs typeface="+mn-cs"/>
            </a:endParaRPr>
          </a:p>
          <a:p>
            <a:pPr algn="l"/>
            <a:endParaRPr lang="fr-FR" sz="1600" dirty="0">
              <a:solidFill>
                <a:srgbClr val="404738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8559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916576"/>
            <a:ext cx="8115300" cy="388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ZoneTexte 6"/>
          <p:cNvSpPr txBox="1">
            <a:spLocks noChangeArrowheads="1"/>
          </p:cNvSpPr>
          <p:nvPr/>
        </p:nvSpPr>
        <p:spPr bwMode="auto">
          <a:xfrm>
            <a:off x="1165225" y="1343230"/>
            <a:ext cx="865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rgbClr val="8000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808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Arial" charset="0"/>
                <a:cs typeface="Arial" charset="0"/>
              </a:rPr>
              <a:t>21.3</a:t>
            </a:r>
          </a:p>
        </p:txBody>
      </p:sp>
      <p:sp>
        <p:nvSpPr>
          <p:cNvPr id="8197" name="ZoneTexte 7"/>
          <p:cNvSpPr txBox="1">
            <a:spLocks noChangeArrowheads="1"/>
          </p:cNvSpPr>
          <p:nvPr/>
        </p:nvSpPr>
        <p:spPr bwMode="auto">
          <a:xfrm>
            <a:off x="1042989" y="1829005"/>
            <a:ext cx="865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rgbClr val="8000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808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Arial" charset="0"/>
                <a:cs typeface="Arial" charset="0"/>
              </a:rPr>
              <a:t>13.5</a:t>
            </a:r>
          </a:p>
        </p:txBody>
      </p:sp>
      <p:sp>
        <p:nvSpPr>
          <p:cNvPr id="8198" name="ZoneTexte 8"/>
          <p:cNvSpPr txBox="1">
            <a:spLocks noChangeArrowheads="1"/>
          </p:cNvSpPr>
          <p:nvPr/>
        </p:nvSpPr>
        <p:spPr bwMode="auto">
          <a:xfrm>
            <a:off x="2078038" y="2858895"/>
            <a:ext cx="86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rgbClr val="8000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808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Arial" charset="0"/>
                <a:cs typeface="Arial" charset="0"/>
              </a:rPr>
              <a:t>0.4</a:t>
            </a:r>
          </a:p>
        </p:txBody>
      </p:sp>
      <p:sp>
        <p:nvSpPr>
          <p:cNvPr id="8199" name="ZoneTexte 10"/>
          <p:cNvSpPr txBox="1">
            <a:spLocks noChangeArrowheads="1"/>
          </p:cNvSpPr>
          <p:nvPr/>
        </p:nvSpPr>
        <p:spPr bwMode="auto">
          <a:xfrm>
            <a:off x="6173788" y="1882583"/>
            <a:ext cx="774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rgbClr val="8000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808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Arial" charset="0"/>
                <a:cs typeface="Arial" charset="0"/>
              </a:rPr>
              <a:t>0.1</a:t>
            </a:r>
          </a:p>
        </p:txBody>
      </p:sp>
      <p:sp>
        <p:nvSpPr>
          <p:cNvPr id="8200" name="ZoneTexte 11"/>
          <p:cNvSpPr txBox="1">
            <a:spLocks noChangeArrowheads="1"/>
          </p:cNvSpPr>
          <p:nvPr/>
        </p:nvSpPr>
        <p:spPr bwMode="auto">
          <a:xfrm>
            <a:off x="7380288" y="1967117"/>
            <a:ext cx="774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rgbClr val="8000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808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Arial" charset="0"/>
                <a:cs typeface="Arial" charset="0"/>
              </a:rPr>
              <a:t>1.7</a:t>
            </a:r>
          </a:p>
        </p:txBody>
      </p:sp>
      <p:sp>
        <p:nvSpPr>
          <p:cNvPr id="8201" name="ZoneTexte 12"/>
          <p:cNvSpPr txBox="1">
            <a:spLocks noChangeArrowheads="1"/>
          </p:cNvSpPr>
          <p:nvPr/>
        </p:nvSpPr>
        <p:spPr bwMode="auto">
          <a:xfrm>
            <a:off x="5724526" y="2152855"/>
            <a:ext cx="773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rgbClr val="8000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808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Arial" charset="0"/>
                <a:cs typeface="Arial" charset="0"/>
              </a:rPr>
              <a:t>0.4</a:t>
            </a:r>
          </a:p>
        </p:txBody>
      </p:sp>
      <p:sp>
        <p:nvSpPr>
          <p:cNvPr id="8202" name="ZoneTexte 13"/>
          <p:cNvSpPr txBox="1">
            <a:spLocks noChangeArrowheads="1"/>
          </p:cNvSpPr>
          <p:nvPr/>
        </p:nvSpPr>
        <p:spPr bwMode="auto">
          <a:xfrm>
            <a:off x="4716463" y="2143330"/>
            <a:ext cx="77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rgbClr val="8000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808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Arial" charset="0"/>
                <a:cs typeface="Arial" charset="0"/>
              </a:rPr>
              <a:t>27.8</a:t>
            </a:r>
          </a:p>
        </p:txBody>
      </p:sp>
      <p:sp>
        <p:nvSpPr>
          <p:cNvPr id="8203" name="ZoneTexte 14"/>
          <p:cNvSpPr txBox="1">
            <a:spLocks noChangeArrowheads="1"/>
          </p:cNvSpPr>
          <p:nvPr/>
        </p:nvSpPr>
        <p:spPr bwMode="auto">
          <a:xfrm>
            <a:off x="5603875" y="1288462"/>
            <a:ext cx="774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rgbClr val="8000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808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Arial" charset="0"/>
                <a:cs typeface="Arial" charset="0"/>
              </a:rPr>
              <a:t>8.7</a:t>
            </a:r>
          </a:p>
        </p:txBody>
      </p:sp>
      <p:sp>
        <p:nvSpPr>
          <p:cNvPr id="8204" name="Titre 1"/>
          <p:cNvSpPr>
            <a:spLocks noGrp="1"/>
          </p:cNvSpPr>
          <p:nvPr>
            <p:ph type="title"/>
          </p:nvPr>
        </p:nvSpPr>
        <p:spPr>
          <a:xfrm>
            <a:off x="722313" y="195263"/>
            <a:ext cx="7988300" cy="64889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fr-FR" sz="3000" b="1" dirty="0" smtClean="0">
                <a:solidFill>
                  <a:srgbClr val="0033CC"/>
                </a:solidFill>
              </a:rPr>
              <a:t>Proportion </a:t>
            </a:r>
            <a:r>
              <a:rPr lang="en-US" altLang="fr-FR" sz="3000" b="1" dirty="0" err="1" smtClean="0">
                <a:solidFill>
                  <a:srgbClr val="0033CC"/>
                </a:solidFill>
              </a:rPr>
              <a:t>d’immigrés</a:t>
            </a:r>
            <a:r>
              <a:rPr lang="en-US" altLang="fr-FR" sz="3000" b="1" dirty="0" smtClean="0">
                <a:solidFill>
                  <a:srgbClr val="0033CC"/>
                </a:solidFill>
              </a:rPr>
              <a:t> </a:t>
            </a:r>
            <a:r>
              <a:rPr lang="en-US" altLang="fr-FR" sz="3000" b="1" dirty="0" err="1" smtClean="0">
                <a:solidFill>
                  <a:srgbClr val="0033CC"/>
                </a:solidFill>
              </a:rPr>
              <a:t>selon</a:t>
            </a:r>
            <a:r>
              <a:rPr lang="en-US" altLang="fr-FR" sz="3000" b="1" dirty="0" smtClean="0">
                <a:solidFill>
                  <a:srgbClr val="0033CC"/>
                </a:solidFill>
              </a:rPr>
              <a:t> les pays </a:t>
            </a:r>
            <a:r>
              <a:rPr lang="en-US" altLang="fr-FR" sz="3000" b="1" dirty="0" err="1" smtClean="0">
                <a:solidFill>
                  <a:srgbClr val="0033CC"/>
                </a:solidFill>
              </a:rPr>
              <a:t>hôtes</a:t>
            </a:r>
            <a:r>
              <a:rPr lang="en-US" altLang="fr-FR" sz="3000" b="1" dirty="0" smtClean="0">
                <a:solidFill>
                  <a:srgbClr val="0033CC"/>
                </a:solidFill>
              </a:rPr>
              <a:t>  </a:t>
            </a:r>
          </a:p>
        </p:txBody>
      </p:sp>
      <p:sp>
        <p:nvSpPr>
          <p:cNvPr id="8205" name="ZoneTexte 9"/>
          <p:cNvSpPr txBox="1">
            <a:spLocks noChangeArrowheads="1"/>
          </p:cNvSpPr>
          <p:nvPr/>
        </p:nvSpPr>
        <p:spPr bwMode="auto">
          <a:xfrm>
            <a:off x="6732588" y="3662568"/>
            <a:ext cx="86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rgbClr val="8000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808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Arial" charset="0"/>
                <a:cs typeface="Arial" charset="0"/>
              </a:rPr>
              <a:t>21.9</a:t>
            </a:r>
          </a:p>
        </p:txBody>
      </p:sp>
      <p:grpSp>
        <p:nvGrpSpPr>
          <p:cNvPr id="8206" name="Groupe 5"/>
          <p:cNvGrpSpPr>
            <a:grpSpLocks/>
          </p:cNvGrpSpPr>
          <p:nvPr/>
        </p:nvGrpSpPr>
        <p:grpSpPr bwMode="auto">
          <a:xfrm>
            <a:off x="539750" y="4088811"/>
            <a:ext cx="7615238" cy="913209"/>
            <a:chOff x="539552" y="5218485"/>
            <a:chExt cx="7615436" cy="1217537"/>
          </a:xfrm>
        </p:grpSpPr>
        <p:sp>
          <p:nvSpPr>
            <p:cNvPr id="2" name="Rectangle à coins arrondis 1"/>
            <p:cNvSpPr/>
            <p:nvPr/>
          </p:nvSpPr>
          <p:spPr bwMode="auto">
            <a:xfrm>
              <a:off x="1584815" y="5696793"/>
              <a:ext cx="250881" cy="21039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B w="152400" h="50800" prst="softRound"/>
            </a:sp3d>
            <a:extLst/>
          </p:spPr>
          <p:txBody>
            <a:bodyPr wrap="none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Rectangle à coins arrondis 16"/>
            <p:cNvSpPr/>
            <p:nvPr/>
          </p:nvSpPr>
          <p:spPr bwMode="auto">
            <a:xfrm>
              <a:off x="2329158" y="5704840"/>
              <a:ext cx="266722" cy="20099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B w="152400" h="50800" prst="softRound"/>
            </a:sp3d>
            <a:extLst/>
          </p:spPr>
          <p:txBody>
            <a:bodyPr wrap="none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Rectangle à coins arrondis 17"/>
            <p:cNvSpPr/>
            <p:nvPr/>
          </p:nvSpPr>
          <p:spPr bwMode="auto">
            <a:xfrm>
              <a:off x="3145105" y="5702187"/>
              <a:ext cx="276478" cy="21039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B w="152400" h="50800" prst="softRound"/>
            </a:sp3d>
            <a:extLst/>
          </p:spPr>
          <p:txBody>
            <a:bodyPr wrap="none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à coins arrondis 18"/>
            <p:cNvSpPr/>
            <p:nvPr/>
          </p:nvSpPr>
          <p:spPr bwMode="auto">
            <a:xfrm>
              <a:off x="3961052" y="5708930"/>
              <a:ext cx="265508" cy="20419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B w="152400" h="50800" prst="softRound"/>
            </a:sp3d>
            <a:extLst/>
          </p:spPr>
          <p:txBody>
            <a:bodyPr wrap="none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à coins arrondis 19"/>
            <p:cNvSpPr/>
            <p:nvPr/>
          </p:nvSpPr>
          <p:spPr bwMode="auto">
            <a:xfrm>
              <a:off x="4836160" y="5715000"/>
              <a:ext cx="243840" cy="19304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B w="152400" h="50800" prst="softRound"/>
            </a:sp3d>
            <a:extLst/>
          </p:spPr>
          <p:txBody>
            <a:bodyPr wrap="none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à coins arrondis 20"/>
            <p:cNvSpPr/>
            <p:nvPr/>
          </p:nvSpPr>
          <p:spPr bwMode="auto">
            <a:xfrm>
              <a:off x="5791200" y="5720080"/>
              <a:ext cx="243840" cy="18288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B w="152400" h="50800" prst="softRound"/>
            </a:sp3d>
            <a:extLst/>
          </p:spPr>
          <p:txBody>
            <a:bodyPr wrap="none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à coins arrondis 21"/>
            <p:cNvSpPr/>
            <p:nvPr/>
          </p:nvSpPr>
          <p:spPr bwMode="auto">
            <a:xfrm>
              <a:off x="6728933" y="5713919"/>
              <a:ext cx="240827" cy="189041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B w="152400" h="50800" prst="softRound"/>
            </a:sp3d>
            <a:extLst/>
          </p:spPr>
          <p:txBody>
            <a:bodyPr wrap="none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28" name="Rectangle 3"/>
            <p:cNvSpPr>
              <a:spLocks noChangeArrowheads="1"/>
            </p:cNvSpPr>
            <p:nvPr/>
          </p:nvSpPr>
          <p:spPr bwMode="auto">
            <a:xfrm>
              <a:off x="611560" y="5301208"/>
              <a:ext cx="2880320" cy="289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rgbClr val="8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808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29" name="Rectangle 23"/>
            <p:cNvSpPr>
              <a:spLocks noChangeArrowheads="1"/>
            </p:cNvSpPr>
            <p:nvPr/>
          </p:nvSpPr>
          <p:spPr bwMode="auto">
            <a:xfrm>
              <a:off x="1115616" y="5299273"/>
              <a:ext cx="7039372" cy="39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rgbClr val="8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808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30" name="Rectangle 24"/>
            <p:cNvSpPr>
              <a:spLocks noChangeArrowheads="1"/>
            </p:cNvSpPr>
            <p:nvPr/>
          </p:nvSpPr>
          <p:spPr bwMode="auto">
            <a:xfrm>
              <a:off x="539552" y="5436294"/>
              <a:ext cx="503436" cy="99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rgbClr val="8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808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31" name="Rectangle 25"/>
            <p:cNvSpPr>
              <a:spLocks noChangeArrowheads="1"/>
            </p:cNvSpPr>
            <p:nvPr/>
          </p:nvSpPr>
          <p:spPr bwMode="auto">
            <a:xfrm>
              <a:off x="7020272" y="5477074"/>
              <a:ext cx="1134716" cy="760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rgbClr val="8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808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32" name="Rectangle 26"/>
            <p:cNvSpPr>
              <a:spLocks noChangeArrowheads="1"/>
            </p:cNvSpPr>
            <p:nvPr/>
          </p:nvSpPr>
          <p:spPr bwMode="auto">
            <a:xfrm>
              <a:off x="6111081" y="5589240"/>
              <a:ext cx="534035" cy="388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rgbClr val="8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808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33" name="Rectangle 27"/>
            <p:cNvSpPr>
              <a:spLocks noChangeArrowheads="1"/>
            </p:cNvSpPr>
            <p:nvPr/>
          </p:nvSpPr>
          <p:spPr bwMode="auto">
            <a:xfrm>
              <a:off x="5132547" y="5617237"/>
              <a:ext cx="591978" cy="388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rgbClr val="8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808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34" name="Rectangle 28"/>
            <p:cNvSpPr>
              <a:spLocks noChangeArrowheads="1"/>
            </p:cNvSpPr>
            <p:nvPr/>
          </p:nvSpPr>
          <p:spPr bwMode="auto">
            <a:xfrm>
              <a:off x="4283968" y="5618012"/>
              <a:ext cx="471328" cy="388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rgbClr val="8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808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35" name="Rectangle 29"/>
            <p:cNvSpPr>
              <a:spLocks noChangeArrowheads="1"/>
            </p:cNvSpPr>
            <p:nvPr/>
          </p:nvSpPr>
          <p:spPr bwMode="auto">
            <a:xfrm>
              <a:off x="3491880" y="5618787"/>
              <a:ext cx="414876" cy="388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rgbClr val="8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808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36" name="Rectangle 30"/>
            <p:cNvSpPr>
              <a:spLocks noChangeArrowheads="1"/>
            </p:cNvSpPr>
            <p:nvPr/>
          </p:nvSpPr>
          <p:spPr bwMode="auto">
            <a:xfrm>
              <a:off x="2699792" y="5588372"/>
              <a:ext cx="378438" cy="388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rgbClr val="8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808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37" name="Rectangle 31"/>
            <p:cNvSpPr>
              <a:spLocks noChangeArrowheads="1"/>
            </p:cNvSpPr>
            <p:nvPr/>
          </p:nvSpPr>
          <p:spPr bwMode="auto">
            <a:xfrm>
              <a:off x="971600" y="5517232"/>
              <a:ext cx="1224135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rgbClr val="8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808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4" name="Rectangle à coins arrondis 33"/>
            <p:cNvSpPr/>
            <p:nvPr/>
          </p:nvSpPr>
          <p:spPr bwMode="auto">
            <a:xfrm>
              <a:off x="1608422" y="5711030"/>
              <a:ext cx="266722" cy="20099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B w="152400" h="50800" prst="softRound"/>
            </a:sp3d>
            <a:extLst/>
          </p:spPr>
          <p:txBody>
            <a:bodyPr wrap="none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41" name="ZoneTexte 3"/>
            <p:cNvSpPr txBox="1">
              <a:spLocks noChangeArrowheads="1"/>
            </p:cNvSpPr>
            <p:nvPr/>
          </p:nvSpPr>
          <p:spPr bwMode="auto">
            <a:xfrm>
              <a:off x="1403648" y="5936158"/>
              <a:ext cx="6048375" cy="49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rgbClr val="8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808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 &lt; 1      1-2        2-5       5-10     10-20       20-50      &gt;50</a:t>
              </a:r>
            </a:p>
          </p:txBody>
        </p:sp>
        <p:sp>
          <p:nvSpPr>
            <p:cNvPr id="8242" name="ZoneTexte 5"/>
            <p:cNvSpPr txBox="1">
              <a:spLocks noChangeArrowheads="1"/>
            </p:cNvSpPr>
            <p:nvPr/>
          </p:nvSpPr>
          <p:spPr bwMode="auto">
            <a:xfrm>
              <a:off x="3235325" y="5218485"/>
              <a:ext cx="2368550" cy="492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rgbClr val="8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00808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>
                  <a:solidFill>
                    <a:schemeClr val="tx1"/>
                  </a:solidFill>
                  <a:latin typeface="Arial" charset="0"/>
                  <a:cs typeface="Arial" charset="0"/>
                </a:rPr>
                <a:t>Proportion (%)</a:t>
              </a:r>
            </a:p>
          </p:txBody>
        </p:sp>
      </p:grpSp>
      <p:sp>
        <p:nvSpPr>
          <p:cNvPr id="35" name="Espace réservé du numéro de diapositive 4"/>
          <p:cNvSpPr txBox="1">
            <a:spLocks/>
          </p:cNvSpPr>
          <p:nvPr/>
        </p:nvSpPr>
        <p:spPr>
          <a:xfrm>
            <a:off x="6804248" y="4773420"/>
            <a:ext cx="216024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>
              <a:defRPr sz="1800" i="1">
                <a:solidFill>
                  <a:srgbClr val="8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F. Héran, </a:t>
            </a:r>
            <a:r>
              <a:rPr lang="fr-FR" dirty="0" err="1"/>
              <a:t>Ined</a:t>
            </a:r>
            <a:r>
              <a:rPr lang="fr-FR" dirty="0"/>
              <a:t>      </a:t>
            </a:r>
            <a:r>
              <a:rPr lang="fr-FR" i="0" dirty="0"/>
              <a:t> </a:t>
            </a:r>
            <a:r>
              <a:rPr lang="fr-FR" i="0" dirty="0" smtClean="0"/>
              <a:t> </a:t>
            </a:r>
            <a:endParaRPr lang="fr-FR" i="0" dirty="0"/>
          </a:p>
        </p:txBody>
      </p:sp>
    </p:spTree>
    <p:extLst>
      <p:ext uri="{BB962C8B-B14F-4D97-AF65-F5344CB8AC3E}">
        <p14:creationId xmlns:p14="http://schemas.microsoft.com/office/powerpoint/2010/main" val="486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sharepoint/v3/field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1406</TotalTime>
  <Words>676</Words>
  <Application>Microsoft Office PowerPoint</Application>
  <PresentationFormat>Affichage à l'écran (16:9)</PresentationFormat>
  <Paragraphs>243</Paragraphs>
  <Slides>29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0" baseType="lpstr">
      <vt:lpstr>Arial</vt:lpstr>
      <vt:lpstr>Calibri</vt:lpstr>
      <vt:lpstr>Gotham Bold</vt:lpstr>
      <vt:lpstr>Gotham Book</vt:lpstr>
      <vt:lpstr>Tahoma</vt:lpstr>
      <vt:lpstr>Times New Roman</vt:lpstr>
      <vt:lpstr>Trebuchet MS</vt:lpstr>
      <vt:lpstr>Office Theme</vt:lpstr>
      <vt:lpstr>1_Office Theme</vt:lpstr>
      <vt:lpstr>2_Office Theme</vt:lpstr>
      <vt:lpstr>Graphique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Proportion d’immigrés selon les pays hôtes  </vt:lpstr>
      <vt:lpstr>L’enquête Trajectoires et Origines  (Ined-Insee, 2008-2009)   - Fournir des informations détaillées sur des populations mal connues et au coeur des débats politiques et sociaux : immigrés et descendants d’immigrés   - Étudier l’influence des origines sur les conditions de vie et les trajectoires sociales, en articulation avec les autres caractéristiques sociodémographiques  </vt:lpstr>
      <vt:lpstr>Origines de la population  de la France métropolitaine  (63 millions d’habitants)  sur deux générations</vt:lpstr>
      <vt:lpstr>Présentation PowerPoint</vt:lpstr>
      <vt:lpstr>Présentation PowerPoint</vt:lpstr>
      <vt:lpstr>Présentation PowerPoint</vt:lpstr>
      <vt:lpstr>En résumé :  caractéristiques socio-économiques des immigrés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Marion Cipriano</cp:lastModifiedBy>
  <cp:revision>202</cp:revision>
  <cp:lastPrinted>2017-12-04T14:22:54Z</cp:lastPrinted>
  <dcterms:created xsi:type="dcterms:W3CDTF">2010-04-12T23:12:02Z</dcterms:created>
  <dcterms:modified xsi:type="dcterms:W3CDTF">2017-12-04T18:24:51Z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