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87" r:id="rId2"/>
  </p:sldMasterIdLst>
  <p:notesMasterIdLst>
    <p:notesMasterId r:id="rId22"/>
  </p:notesMasterIdLst>
  <p:handoutMasterIdLst>
    <p:handoutMasterId r:id="rId23"/>
  </p:handoutMasterIdLst>
  <p:sldIdLst>
    <p:sldId id="303" r:id="rId3"/>
    <p:sldId id="443" r:id="rId4"/>
    <p:sldId id="343" r:id="rId5"/>
    <p:sldId id="426" r:id="rId6"/>
    <p:sldId id="429" r:id="rId7"/>
    <p:sldId id="420" r:id="rId8"/>
    <p:sldId id="399" r:id="rId9"/>
    <p:sldId id="424" r:id="rId10"/>
    <p:sldId id="440" r:id="rId11"/>
    <p:sldId id="388" r:id="rId12"/>
    <p:sldId id="444" r:id="rId13"/>
    <p:sldId id="387" r:id="rId14"/>
    <p:sldId id="425" r:id="rId15"/>
    <p:sldId id="438" r:id="rId16"/>
    <p:sldId id="441" r:id="rId17"/>
    <p:sldId id="430" r:id="rId18"/>
    <p:sldId id="435" r:id="rId19"/>
    <p:sldId id="396" r:id="rId20"/>
    <p:sldId id="405" r:id="rId21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3200" b="1" kern="1200">
        <a:solidFill>
          <a:srgbClr val="ABB8C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rgbClr val="ABB8C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rgbClr val="ABB8C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rgbClr val="ABB8C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rgbClr val="ABB8C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ABB8C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ABB8C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ABB8C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ABB8C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00FF"/>
    <a:srgbClr val="FF6600"/>
    <a:srgbClr val="FF9900"/>
    <a:srgbClr val="00FF00"/>
    <a:srgbClr val="99CCFF"/>
    <a:srgbClr val="CC0000"/>
    <a:srgbClr val="E3DD8D"/>
    <a:srgbClr val="D0EBB3"/>
    <a:srgbClr val="E7F5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159" autoAdjust="0"/>
    <p:restoredTop sz="94660"/>
  </p:normalViewPr>
  <p:slideViewPr>
    <p:cSldViewPr showGuides="1">
      <p:cViewPr>
        <p:scale>
          <a:sx n="90" d="100"/>
          <a:sy n="90" d="100"/>
        </p:scale>
        <p:origin x="-2148" y="-606"/>
      </p:cViewPr>
      <p:guideLst>
        <p:guide orient="horz" pos="1570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341" cy="49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78" tIns="45889" rIns="91778" bIns="45889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744" y="1"/>
            <a:ext cx="2945341" cy="49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78" tIns="45889" rIns="91778" bIns="45889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031"/>
            <a:ext cx="2945341" cy="49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78" tIns="45889" rIns="91778" bIns="45889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744" y="9429031"/>
            <a:ext cx="2945341" cy="49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78" tIns="45889" rIns="91778" bIns="45889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fld id="{E98F35E5-1E71-44D7-BFAA-ED26B7609BE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4169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341" cy="49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78" tIns="45889" rIns="91778" bIns="45889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744" y="1"/>
            <a:ext cx="2945341" cy="49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78" tIns="45889" rIns="91778" bIns="45889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7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716110"/>
            <a:ext cx="5438776" cy="446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78" tIns="45889" rIns="91778" bIns="458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207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031"/>
            <a:ext cx="2945341" cy="49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78" tIns="45889" rIns="91778" bIns="45889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7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744" y="9429031"/>
            <a:ext cx="2945341" cy="49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78" tIns="45889" rIns="91778" bIns="45889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fld id="{5FE880A6-915C-45FA-9D37-FF954BD926F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30038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28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altLang="fr-FR" smtClean="0"/>
          </a:p>
        </p:txBody>
      </p:sp>
      <p:sp>
        <p:nvSpPr>
          <p:cNvPr id="22528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24156" eaLnBrk="0" hangingPunct="0"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5698" indent="-286807" defTabSz="924156" eaLnBrk="0" hangingPunct="0"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7228" indent="-229445" defTabSz="924156" eaLnBrk="0" hangingPunct="0"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6119" indent="-229445" defTabSz="924156" eaLnBrk="0" hangingPunct="0"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65010" indent="-229445" defTabSz="924156" eaLnBrk="0" hangingPunct="0"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23901" indent="-229445" defTabSz="924156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82792" indent="-229445" defTabSz="924156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41683" indent="-229445" defTabSz="924156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00574" indent="-229445" defTabSz="924156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12C36F2A-1DA3-4397-8D68-9E4961F950FD}" type="slidenum">
              <a:rPr lang="fr-FR" altLang="fr-FR" sz="1200" b="0"/>
              <a:pPr eaLnBrk="1" hangingPunct="1">
                <a:defRPr/>
              </a:pPr>
              <a:t>4</a:t>
            </a:fld>
            <a:endParaRPr lang="fr-FR" altLang="fr-FR" sz="1200" b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0268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9712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6563" y="274638"/>
            <a:ext cx="1889125" cy="337026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16013" y="274638"/>
            <a:ext cx="5518150" cy="337026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0820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D8710-33AE-4080-8D78-E1D63FA0B01B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36427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96490-B5C5-405F-9141-5DDD20A571B0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03430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3723B8-C374-4F9E-96C0-52A86837F55C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744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C6B4FA-9CDE-4697-87D4-6AAFD25CF229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9899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52656D-9CEA-4AFF-BDA0-5FE587EE58CA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47431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8987D4-4E1B-4714-B673-822E4D708828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12050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270" y="5949280"/>
            <a:ext cx="1145777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280"/>
            <a:ext cx="1020695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40956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DDA6E4-B803-49A3-9F10-FEA4F9C713E2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693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165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C3B684-43DD-4CC5-8208-D13ABC56635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75842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EBBDE-6D15-45B3-99FB-766DA6506FE4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0526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6DB45-023D-4A11-9518-478CDA59921D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81745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6BCBF-1294-46D0-A417-57CF443E6BD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270" y="5949280"/>
            <a:ext cx="1145777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280"/>
            <a:ext cx="1020695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71218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270" y="5949280"/>
            <a:ext cx="1145777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280"/>
            <a:ext cx="1020695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0826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40128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655763" y="2492375"/>
            <a:ext cx="2840037" cy="1152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2840038" cy="1152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4482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0370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5932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316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97232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55494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742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9" descr="fd_transparent_rouge-01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463" y="-406400"/>
            <a:ext cx="9685338" cy="726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116013" y="274638"/>
            <a:ext cx="75596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2052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655763" y="2492375"/>
            <a:ext cx="58324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Titres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DDDDDD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DDDDDD"/>
          </a:solidFill>
          <a:latin typeface="Calibri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DDDDDD"/>
          </a:solidFill>
          <a:latin typeface="Calibri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DDDDDD"/>
          </a:solidFill>
          <a:latin typeface="Calibri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DDDDDD"/>
          </a:solidFill>
          <a:latin typeface="Calibri" pitchFamily="34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DDDDDD"/>
          </a:solidFill>
          <a:latin typeface="Calibri" pitchFamily="34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DDDDDD"/>
          </a:solidFill>
          <a:latin typeface="Calibri" pitchFamily="34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DDDDDD"/>
          </a:solidFill>
          <a:latin typeface="Calibri" pitchFamily="34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DDDDDD"/>
          </a:solidFill>
          <a:latin typeface="Calibri" pitchFamily="34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lr>
          <a:srgbClr val="DE3831"/>
        </a:buClr>
        <a:buFont typeface="Calibri" pitchFamily="34" charset="0"/>
        <a:defRPr sz="4000" b="1">
          <a:solidFill>
            <a:srgbClr val="D028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DE3831"/>
        </a:buClr>
        <a:buFont typeface="Calibri" pitchFamily="34" charset="0"/>
        <a:buChar char="→"/>
        <a:defRPr sz="2800">
          <a:solidFill>
            <a:srgbClr val="37424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DE3831"/>
        </a:buClr>
        <a:buFont typeface="Calibri" pitchFamily="34" charset="0"/>
        <a:buChar char="–"/>
        <a:defRPr sz="2400">
          <a:solidFill>
            <a:srgbClr val="37424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7424A"/>
        </a:buClr>
        <a:buFont typeface="Calibri" pitchFamily="34" charset="0"/>
        <a:buChar char="+"/>
        <a:defRPr sz="2000">
          <a:solidFill>
            <a:srgbClr val="37424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7424A"/>
        </a:buClr>
        <a:buFont typeface="Calibri" pitchFamily="34" charset="0"/>
        <a:buChar char="›"/>
        <a:defRPr sz="2000">
          <a:solidFill>
            <a:srgbClr val="37424A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37424A"/>
        </a:buClr>
        <a:buFont typeface="Calibri" pitchFamily="34" charset="0"/>
        <a:buChar char="›"/>
        <a:defRPr sz="2000">
          <a:solidFill>
            <a:srgbClr val="37424A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37424A"/>
        </a:buClr>
        <a:buFont typeface="Calibri" pitchFamily="34" charset="0"/>
        <a:buChar char="›"/>
        <a:defRPr sz="2000">
          <a:solidFill>
            <a:srgbClr val="37424A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37424A"/>
        </a:buClr>
        <a:buFont typeface="Calibri" pitchFamily="34" charset="0"/>
        <a:buChar char="›"/>
        <a:defRPr sz="2000">
          <a:solidFill>
            <a:srgbClr val="37424A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37424A"/>
        </a:buClr>
        <a:buFont typeface="Calibri" pitchFamily="34" charset="0"/>
        <a:buChar char="›"/>
        <a:defRPr sz="2000">
          <a:solidFill>
            <a:srgbClr val="37424A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4BA8C7A-D435-449F-8377-199046AA2F6F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7" name="Image 9" descr="fd_transparent_rouge-01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5" y="-531813"/>
            <a:ext cx="9847263" cy="738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126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1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2217738"/>
            <a:ext cx="5810250" cy="242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6632"/>
            <a:ext cx="799941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200" y="4975225"/>
            <a:ext cx="5616575" cy="149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7" name="Rectangle 1"/>
          <p:cNvSpPr>
            <a:spLocks noChangeArrowheads="1"/>
          </p:cNvSpPr>
          <p:nvPr/>
        </p:nvSpPr>
        <p:spPr bwMode="auto">
          <a:xfrm>
            <a:off x="3632200" y="6453188"/>
            <a:ext cx="5616575" cy="277812"/>
          </a:xfrm>
          <a:prstGeom prst="rect">
            <a:avLst/>
          </a:prstGeom>
          <a:solidFill>
            <a:srgbClr val="E7F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sz="1200" dirty="0">
                <a:solidFill>
                  <a:schemeClr val="tx1"/>
                </a:solidFill>
              </a:rPr>
              <a:t>Noémie </a:t>
            </a:r>
            <a:r>
              <a:rPr lang="fr-FR" sz="1200" dirty="0" err="1">
                <a:solidFill>
                  <a:schemeClr val="tx1"/>
                </a:solidFill>
              </a:rPr>
              <a:t>Soullier</a:t>
            </a:r>
            <a:r>
              <a:rPr lang="fr-FR" sz="1200" dirty="0">
                <a:solidFill>
                  <a:schemeClr val="tx1"/>
                </a:solidFill>
              </a:rPr>
              <a:t>. Etude et Résultats, n°799-2012</a:t>
            </a:r>
          </a:p>
        </p:txBody>
      </p:sp>
      <p:pic>
        <p:nvPicPr>
          <p:cNvPr id="2662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200" y="689148"/>
            <a:ext cx="5595938" cy="396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9" name="Rectangle 4"/>
          <p:cNvSpPr>
            <a:spLocks noChangeArrowheads="1"/>
          </p:cNvSpPr>
          <p:nvPr/>
        </p:nvSpPr>
        <p:spPr bwMode="auto">
          <a:xfrm>
            <a:off x="3632200" y="4591050"/>
            <a:ext cx="5595938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sz="1200">
                <a:solidFill>
                  <a:schemeClr val="tx1"/>
                </a:solidFill>
              </a:rPr>
              <a:t>Sophie Ponthieux, Amandine Schreiber, Données sociales, INSEE, 2006</a:t>
            </a:r>
          </a:p>
        </p:txBody>
      </p:sp>
      <p:sp>
        <p:nvSpPr>
          <p:cNvPr id="26630" name="Rectangle 5"/>
          <p:cNvSpPr>
            <a:spLocks noChangeArrowheads="1"/>
          </p:cNvSpPr>
          <p:nvPr/>
        </p:nvSpPr>
        <p:spPr bwMode="auto">
          <a:xfrm>
            <a:off x="5784256" y="2944333"/>
            <a:ext cx="1081088" cy="206574"/>
          </a:xfrm>
          <a:prstGeom prst="rect">
            <a:avLst/>
          </a:prstGeom>
          <a:solidFill>
            <a:schemeClr val="accent5">
              <a:lumMod val="75000"/>
              <a:alpha val="12157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6631" name="Rectangle 15"/>
          <p:cNvSpPr>
            <a:spLocks noChangeArrowheads="1"/>
          </p:cNvSpPr>
          <p:nvPr/>
        </p:nvSpPr>
        <p:spPr bwMode="auto">
          <a:xfrm>
            <a:off x="5795168" y="3163888"/>
            <a:ext cx="1081088" cy="431800"/>
          </a:xfrm>
          <a:prstGeom prst="rect">
            <a:avLst/>
          </a:prstGeom>
          <a:solidFill>
            <a:schemeClr val="accent5">
              <a:lumMod val="75000"/>
              <a:alpha val="12157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6632" name="Rectangle 16"/>
          <p:cNvSpPr>
            <a:spLocks noChangeArrowheads="1"/>
          </p:cNvSpPr>
          <p:nvPr/>
        </p:nvSpPr>
        <p:spPr bwMode="auto">
          <a:xfrm>
            <a:off x="7164287" y="6237288"/>
            <a:ext cx="1944787" cy="246062"/>
          </a:xfrm>
          <a:prstGeom prst="rect">
            <a:avLst/>
          </a:prstGeom>
          <a:solidFill>
            <a:schemeClr val="accent5">
              <a:lumMod val="75000"/>
              <a:alpha val="12157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6634" name="ZoneTexte 1"/>
          <p:cNvSpPr txBox="1">
            <a:spLocks noChangeArrowheads="1"/>
          </p:cNvSpPr>
          <p:nvPr/>
        </p:nvSpPr>
        <p:spPr bwMode="auto">
          <a:xfrm>
            <a:off x="0" y="2119313"/>
            <a:ext cx="3779912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rgbClr val="ABB8C1"/>
                </a:solidFill>
                <a:latin typeface="Calibri" pitchFamily="34" charset="0"/>
              </a:defRPr>
            </a:lvl1pPr>
            <a:lvl2pPr marL="742950" indent="-285750" eaLnBrk="0" hangingPunct="0">
              <a:defRPr sz="3200" b="1">
                <a:solidFill>
                  <a:srgbClr val="ABB8C1"/>
                </a:solidFill>
                <a:latin typeface="Calibri" pitchFamily="34" charset="0"/>
              </a:defRPr>
            </a:lvl2pPr>
            <a:lvl3pPr marL="1143000" indent="-228600" eaLnBrk="0" hangingPunct="0">
              <a:defRPr sz="3200" b="1">
                <a:solidFill>
                  <a:srgbClr val="ABB8C1"/>
                </a:solidFill>
                <a:latin typeface="Calibri" pitchFamily="34" charset="0"/>
              </a:defRPr>
            </a:lvl3pPr>
            <a:lvl4pPr marL="1600200" indent="-228600" eaLnBrk="0" hangingPunct="0">
              <a:defRPr sz="3200" b="1">
                <a:solidFill>
                  <a:srgbClr val="ABB8C1"/>
                </a:solidFill>
                <a:latin typeface="Calibri" pitchFamily="34" charset="0"/>
              </a:defRPr>
            </a:lvl4pPr>
            <a:lvl5pPr marL="2057400" indent="-228600" eaLnBrk="0" hangingPunct="0">
              <a:defRPr sz="3200" b="1">
                <a:solidFill>
                  <a:srgbClr val="ABB8C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BB8C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BB8C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BB8C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BB8C1"/>
                </a:solidFill>
                <a:latin typeface="Calibri" pitchFamily="34" charset="0"/>
              </a:defRPr>
            </a:lvl9pPr>
          </a:lstStyle>
          <a:p>
            <a:pPr marL="342900" indent="-342900" eaLnBrk="1" hangingPunct="1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µ"/>
            </a:pPr>
            <a:r>
              <a:rPr lang="fr-FR" sz="2400" dirty="0">
                <a:solidFill>
                  <a:schemeClr val="accent5">
                    <a:lumMod val="75000"/>
                  </a:schemeClr>
                </a:solidFill>
              </a:rPr>
              <a:t>Activités quotidiennes:</a:t>
            </a:r>
          </a:p>
          <a:p>
            <a:pPr eaLnBrk="1" hangingPunct="1"/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Début 2000, les </a:t>
            </a:r>
            <a:r>
              <a:rPr lang="fr-FR" sz="2000" dirty="0">
                <a:solidFill>
                  <a:schemeClr val="accent5">
                    <a:lumMod val="75000"/>
                  </a:schemeClr>
                </a:solidFill>
              </a:rPr>
              <a:t>femmes </a:t>
            </a:r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en couple et en emploi consacrent :</a:t>
            </a:r>
          </a:p>
          <a:p>
            <a:pPr marL="180975" indent="-180975" eaLnBrk="1" hangingPunct="1">
              <a:buClr>
                <a:schemeClr val="accent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1h </a:t>
            </a:r>
            <a:r>
              <a:rPr lang="fr-FR" sz="2000" dirty="0">
                <a:solidFill>
                  <a:schemeClr val="accent5">
                    <a:lumMod val="75000"/>
                  </a:schemeClr>
                </a:solidFill>
              </a:rPr>
              <a:t>de moins </a:t>
            </a:r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au travail </a:t>
            </a:r>
          </a:p>
          <a:p>
            <a:pPr marL="180975" indent="-180975" eaLnBrk="1" hangingPunct="1">
              <a:buClr>
                <a:schemeClr val="accent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fr-FR" sz="2000" dirty="0">
                <a:solidFill>
                  <a:schemeClr val="accent5">
                    <a:lumMod val="75000"/>
                  </a:schemeClr>
                </a:solidFill>
              </a:rPr>
              <a:t>2h de </a:t>
            </a:r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plus au </a:t>
            </a:r>
            <a:r>
              <a:rPr lang="fr-FR" sz="2000" dirty="0">
                <a:solidFill>
                  <a:schemeClr val="accent5">
                    <a:lumMod val="75000"/>
                  </a:schemeClr>
                </a:solidFill>
              </a:rPr>
              <a:t>m</a:t>
            </a:r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énage et care</a:t>
            </a:r>
          </a:p>
          <a:p>
            <a:pPr marL="180975" indent="-180975" eaLnBrk="1" hangingPunct="1">
              <a:buClr>
                <a:schemeClr val="accent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… même chez les plus jeunes</a:t>
            </a:r>
            <a:endParaRPr lang="fr-FR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6635" name="ZoneTexte 10"/>
          <p:cNvSpPr txBox="1">
            <a:spLocks noChangeArrowheads="1"/>
          </p:cNvSpPr>
          <p:nvPr/>
        </p:nvSpPr>
        <p:spPr bwMode="auto">
          <a:xfrm>
            <a:off x="0" y="4868863"/>
            <a:ext cx="408146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ABB8C1"/>
                </a:solidFill>
                <a:latin typeface="Calibri" pitchFamily="34" charset="0"/>
              </a:defRPr>
            </a:lvl1pPr>
            <a:lvl2pPr marL="742950" indent="-285750" eaLnBrk="0" hangingPunct="0">
              <a:defRPr sz="3200" b="1">
                <a:solidFill>
                  <a:srgbClr val="ABB8C1"/>
                </a:solidFill>
                <a:latin typeface="Calibri" pitchFamily="34" charset="0"/>
              </a:defRPr>
            </a:lvl2pPr>
            <a:lvl3pPr marL="1143000" indent="-228600" eaLnBrk="0" hangingPunct="0">
              <a:defRPr sz="3200" b="1">
                <a:solidFill>
                  <a:srgbClr val="ABB8C1"/>
                </a:solidFill>
                <a:latin typeface="Calibri" pitchFamily="34" charset="0"/>
              </a:defRPr>
            </a:lvl3pPr>
            <a:lvl4pPr marL="1600200" indent="-228600" eaLnBrk="0" hangingPunct="0">
              <a:defRPr sz="3200" b="1">
                <a:solidFill>
                  <a:srgbClr val="ABB8C1"/>
                </a:solidFill>
                <a:latin typeface="Calibri" pitchFamily="34" charset="0"/>
              </a:defRPr>
            </a:lvl4pPr>
            <a:lvl5pPr marL="2057400" indent="-228600" eaLnBrk="0" hangingPunct="0">
              <a:defRPr sz="3200" b="1">
                <a:solidFill>
                  <a:srgbClr val="ABB8C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BB8C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BB8C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BB8C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BB8C1"/>
                </a:solidFill>
                <a:latin typeface="Calibri" pitchFamily="34" charset="0"/>
              </a:defRPr>
            </a:lvl9pPr>
          </a:lstStyle>
          <a:p>
            <a:pPr marL="361950" indent="-361950" eaLnBrk="1" hangingPunct="1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µ"/>
            </a:pPr>
            <a:r>
              <a:rPr lang="fr-FR" sz="2400" dirty="0">
                <a:solidFill>
                  <a:schemeClr val="accent5">
                    <a:lumMod val="75000"/>
                  </a:schemeClr>
                </a:solidFill>
              </a:rPr>
              <a:t>L’aide aux plus âgés:</a:t>
            </a:r>
          </a:p>
          <a:p>
            <a:pPr marL="180975" indent="-180975" eaLnBrk="1" hangingPunct="1"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Plus d’aidantes</a:t>
            </a:r>
          </a:p>
          <a:p>
            <a:pPr marL="180975" indent="-180975" eaLnBrk="1" hangingPunct="1"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Surtout quand la </a:t>
            </a:r>
            <a:r>
              <a:rPr lang="fr-FR" sz="2000" dirty="0">
                <a:solidFill>
                  <a:schemeClr val="accent5">
                    <a:lumMod val="75000"/>
                  </a:schemeClr>
                </a:solidFill>
              </a:rPr>
              <a:t>tâche est lourde</a:t>
            </a:r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6804248" y="6238876"/>
            <a:ext cx="310283" cy="246062"/>
          </a:xfrm>
          <a:prstGeom prst="rect">
            <a:avLst/>
          </a:prstGeom>
          <a:solidFill>
            <a:schemeClr val="accent5">
              <a:lumMod val="75000"/>
              <a:alpha val="12157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185" y="-78126"/>
            <a:ext cx="8261350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6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6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6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6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6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nimBg="1"/>
      <p:bldP spid="26629" grpId="0" animBg="1"/>
      <p:bldP spid="26630" grpId="0" animBg="1"/>
      <p:bldP spid="26631" grpId="0" animBg="1"/>
      <p:bldP spid="26632" grpId="0" animBg="1"/>
      <p:bldP spid="26634" grpId="0" uiExpand="1" build="p" bldLvl="5"/>
      <p:bldP spid="26635" grpId="0" uiExpand="1" build="p" bldLvl="5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1259632" y="1636043"/>
            <a:ext cx="792088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chemeClr val="tx1"/>
                </a:solidFill>
              </a:rPr>
              <a:t>D’après : Selma </a:t>
            </a:r>
            <a:r>
              <a:rPr lang="fr-FR" sz="1200" dirty="0" err="1">
                <a:solidFill>
                  <a:schemeClr val="tx1"/>
                </a:solidFill>
              </a:rPr>
              <a:t>Amira</a:t>
            </a:r>
            <a:r>
              <a:rPr lang="fr-FR" sz="1200" dirty="0">
                <a:solidFill>
                  <a:schemeClr val="tx1"/>
                </a:solidFill>
              </a:rPr>
              <a:t>. 2014. Les risques professionnels par métier Enquête Sumer 2010. Synthèse stat. DARES, n°5</a:t>
            </a:r>
          </a:p>
        </p:txBody>
      </p:sp>
      <p:sp>
        <p:nvSpPr>
          <p:cNvPr id="3" name="ZoneTexte 9"/>
          <p:cNvSpPr txBox="1">
            <a:spLocks noChangeArrowheads="1"/>
          </p:cNvSpPr>
          <p:nvPr/>
        </p:nvSpPr>
        <p:spPr bwMode="auto">
          <a:xfrm>
            <a:off x="1476377" y="908720"/>
            <a:ext cx="676803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rgbClr val="ABB8C1"/>
                </a:solidFill>
                <a:latin typeface="Calibri" pitchFamily="34" charset="0"/>
              </a:defRPr>
            </a:lvl1pPr>
            <a:lvl2pPr marL="742950" indent="-285750" eaLnBrk="0" hangingPunct="0">
              <a:defRPr sz="3200" b="1">
                <a:solidFill>
                  <a:srgbClr val="ABB8C1"/>
                </a:solidFill>
                <a:latin typeface="Calibri" pitchFamily="34" charset="0"/>
              </a:defRPr>
            </a:lvl2pPr>
            <a:lvl3pPr marL="1143000" indent="-228600" eaLnBrk="0" hangingPunct="0">
              <a:defRPr sz="3200" b="1">
                <a:solidFill>
                  <a:srgbClr val="ABB8C1"/>
                </a:solidFill>
                <a:latin typeface="Calibri" pitchFamily="34" charset="0"/>
              </a:defRPr>
            </a:lvl3pPr>
            <a:lvl4pPr marL="1600200" indent="-228600" eaLnBrk="0" hangingPunct="0">
              <a:defRPr sz="3200" b="1">
                <a:solidFill>
                  <a:srgbClr val="ABB8C1"/>
                </a:solidFill>
                <a:latin typeface="Calibri" pitchFamily="34" charset="0"/>
              </a:defRPr>
            </a:lvl4pPr>
            <a:lvl5pPr marL="2057400" indent="-228600" eaLnBrk="0" hangingPunct="0">
              <a:defRPr sz="3200" b="1">
                <a:solidFill>
                  <a:srgbClr val="ABB8C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BB8C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BB8C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BB8C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BB8C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fr-FR" sz="24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Les pénibilités des activités rémunérées… ou non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952" y="1867818"/>
            <a:ext cx="6537325" cy="427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702585" y="6138193"/>
            <a:ext cx="6526692" cy="40902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ts val="1200"/>
              </a:lnSpc>
            </a:pPr>
            <a:r>
              <a:rPr lang="fr-FR" altLang="fr-FR" sz="1400" dirty="0" smtClean="0">
                <a:solidFill>
                  <a:schemeClr val="accent5">
                    <a:lumMod val="75000"/>
                  </a:schemeClr>
                </a:solidFill>
              </a:rPr>
              <a:t>Cambois. Des inégalités </a:t>
            </a:r>
            <a:r>
              <a:rPr lang="fr-FR" altLang="fr-FR" sz="1400" dirty="0">
                <a:solidFill>
                  <a:schemeClr val="accent5">
                    <a:lumMod val="75000"/>
                  </a:schemeClr>
                </a:solidFill>
              </a:rPr>
              <a:t>sociales de santé moins marquées chez les femmes que chez les hommes: une question de mesure ? </a:t>
            </a:r>
            <a:r>
              <a:rPr lang="fr-FR" altLang="fr-FR" sz="1400" dirty="0" smtClean="0">
                <a:solidFill>
                  <a:schemeClr val="accent5">
                    <a:lumMod val="75000"/>
                  </a:schemeClr>
                </a:solidFill>
              </a:rPr>
              <a:t>RESP, 2016, </a:t>
            </a:r>
            <a:r>
              <a:rPr lang="fr-FR" altLang="fr-FR" sz="1400" dirty="0">
                <a:solidFill>
                  <a:schemeClr val="accent5">
                    <a:lumMod val="75000"/>
                  </a:schemeClr>
                </a:solidFill>
              </a:rPr>
              <a:t>64, S75–S85</a:t>
            </a:r>
            <a:endParaRPr lang="fr-FR" altLang="fr-FR" sz="1400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185" y="-78126"/>
            <a:ext cx="8261350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085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/>
        </p:nvGrpSpPr>
        <p:grpSpPr>
          <a:xfrm>
            <a:off x="1763712" y="1982776"/>
            <a:ext cx="5903912" cy="3785050"/>
            <a:chOff x="1763713" y="2971800"/>
            <a:chExt cx="5903912" cy="3785050"/>
          </a:xfrm>
        </p:grpSpPr>
        <p:pic>
          <p:nvPicPr>
            <p:cNvPr id="28674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713" y="2971800"/>
              <a:ext cx="5903912" cy="3432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675" name="Rectangle 6"/>
            <p:cNvSpPr>
              <a:spLocks noChangeArrowheads="1"/>
            </p:cNvSpPr>
            <p:nvPr/>
          </p:nvSpPr>
          <p:spPr bwMode="auto">
            <a:xfrm>
              <a:off x="1763713" y="6356800"/>
              <a:ext cx="5903912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square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en-US" sz="1400" dirty="0" err="1">
                  <a:solidFill>
                    <a:schemeClr val="tx1"/>
                  </a:solidFill>
                </a:rPr>
                <a:t>Berkman</a:t>
              </a:r>
              <a:r>
                <a:rPr lang="en-US" sz="1400" dirty="0">
                  <a:solidFill>
                    <a:schemeClr val="tx1"/>
                  </a:solidFill>
                </a:rPr>
                <a:t>, O’Donnell, </a:t>
              </a:r>
              <a:r>
                <a:rPr lang="en-US" sz="1400" b="0" dirty="0">
                  <a:solidFill>
                    <a:schemeClr val="tx1"/>
                  </a:solidFill>
                </a:rPr>
                <a:t>in. N.S. </a:t>
              </a:r>
              <a:r>
                <a:rPr lang="en-US" sz="1400" b="0" dirty="0" err="1">
                  <a:solidFill>
                    <a:schemeClr val="tx1"/>
                  </a:solidFill>
                </a:rPr>
                <a:t>Landale</a:t>
              </a:r>
              <a:r>
                <a:rPr lang="en-US" sz="1400" b="0" dirty="0">
                  <a:solidFill>
                    <a:schemeClr val="tx1"/>
                  </a:solidFill>
                </a:rPr>
                <a:t> et al. (eds.), </a:t>
              </a:r>
              <a:r>
                <a:rPr lang="en-US" sz="1400" b="0" i="1" dirty="0">
                  <a:solidFill>
                    <a:schemeClr val="tx1"/>
                  </a:solidFill>
                </a:rPr>
                <a:t>Families and Child Health</a:t>
              </a:r>
              <a:r>
                <a:rPr lang="en-US" sz="1400" b="0" dirty="0">
                  <a:solidFill>
                    <a:schemeClr val="tx1"/>
                  </a:solidFill>
                </a:rPr>
                <a:t>, National Symposium 157 </a:t>
              </a:r>
              <a:r>
                <a:rPr lang="fr-FR" sz="1400" b="0" dirty="0">
                  <a:solidFill>
                    <a:schemeClr val="tx1"/>
                  </a:solidFill>
                </a:rPr>
                <a:t>on </a:t>
              </a:r>
              <a:r>
                <a:rPr lang="fr-FR" sz="1400" b="0" dirty="0" err="1">
                  <a:solidFill>
                    <a:schemeClr val="tx1"/>
                  </a:solidFill>
                </a:rPr>
                <a:t>Family</a:t>
              </a:r>
              <a:r>
                <a:rPr lang="fr-FR" sz="1400" b="0" dirty="0">
                  <a:solidFill>
                    <a:schemeClr val="tx1"/>
                  </a:solidFill>
                </a:rPr>
                <a:t> Issues 3, 2013</a:t>
              </a:r>
            </a:p>
          </p:txBody>
        </p:sp>
      </p:grpSp>
      <p:sp>
        <p:nvSpPr>
          <p:cNvPr id="28678" name="ZoneTexte 2"/>
          <p:cNvSpPr txBox="1">
            <a:spLocks noChangeArrowheads="1"/>
          </p:cNvSpPr>
          <p:nvPr/>
        </p:nvSpPr>
        <p:spPr bwMode="auto">
          <a:xfrm>
            <a:off x="1043609" y="1125944"/>
            <a:ext cx="784887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rgbClr val="ABB8C1"/>
                </a:solidFill>
                <a:latin typeface="Calibri" pitchFamily="34" charset="0"/>
              </a:defRPr>
            </a:lvl1pPr>
            <a:lvl2pPr marL="742950" indent="-285750" eaLnBrk="0" hangingPunct="0">
              <a:defRPr sz="3200" b="1">
                <a:solidFill>
                  <a:srgbClr val="ABB8C1"/>
                </a:solidFill>
                <a:latin typeface="Calibri" pitchFamily="34" charset="0"/>
              </a:defRPr>
            </a:lvl2pPr>
            <a:lvl3pPr marL="1143000" indent="-228600" eaLnBrk="0" hangingPunct="0">
              <a:defRPr sz="3200" b="1">
                <a:solidFill>
                  <a:srgbClr val="ABB8C1"/>
                </a:solidFill>
                <a:latin typeface="Calibri" pitchFamily="34" charset="0"/>
              </a:defRPr>
            </a:lvl3pPr>
            <a:lvl4pPr marL="1600200" indent="-228600" eaLnBrk="0" hangingPunct="0">
              <a:defRPr sz="3200" b="1">
                <a:solidFill>
                  <a:srgbClr val="ABB8C1"/>
                </a:solidFill>
                <a:latin typeface="Calibri" pitchFamily="34" charset="0"/>
              </a:defRPr>
            </a:lvl4pPr>
            <a:lvl5pPr marL="2057400" indent="-228600" eaLnBrk="0" hangingPunct="0">
              <a:defRPr sz="3200" b="1">
                <a:solidFill>
                  <a:srgbClr val="ABB8C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BB8C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BB8C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BB8C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BB8C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fr-FR" sz="2400" b="0" dirty="0">
                <a:solidFill>
                  <a:schemeClr val="accent5">
                    <a:lumMod val="75000"/>
                  </a:schemeClr>
                </a:solidFill>
                <a:latin typeface="Bauhaus 93" panose="04030905020B02020C02" pitchFamily="82" charset="0"/>
              </a:rPr>
              <a:t>Extension du modèle des contraintes organisationnelles pour intégrer les activités familiales</a:t>
            </a:r>
          </a:p>
        </p:txBody>
      </p:sp>
      <p:sp>
        <p:nvSpPr>
          <p:cNvPr id="28679" name="Ellipse 4"/>
          <p:cNvSpPr>
            <a:spLocks noChangeArrowheads="1"/>
          </p:cNvSpPr>
          <p:nvPr/>
        </p:nvSpPr>
        <p:spPr bwMode="auto">
          <a:xfrm rot="-1229966">
            <a:off x="6156197" y="4246244"/>
            <a:ext cx="1008062" cy="975921"/>
          </a:xfrm>
          <a:prstGeom prst="ellipse">
            <a:avLst/>
          </a:prstGeom>
          <a:solidFill>
            <a:schemeClr val="accent5">
              <a:lumMod val="75000"/>
              <a:alpha val="3490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185" y="-78126"/>
            <a:ext cx="8261350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 build="p" bldLvl="5"/>
      <p:bldP spid="2867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3355975" y="115888"/>
            <a:ext cx="57531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fr-FR" altLang="fr-FR" sz="2800" dirty="0" smtClean="0">
                <a:solidFill>
                  <a:schemeClr val="bg1"/>
                </a:solidFill>
              </a:rPr>
              <a:t>Modification des situations familiales</a:t>
            </a:r>
            <a:endParaRPr lang="en-GB" altLang="fr-FR" sz="2800" dirty="0" smtClean="0">
              <a:solidFill>
                <a:schemeClr val="bg1"/>
              </a:solidFill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043608" y="764704"/>
            <a:ext cx="8065467" cy="36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ts val="2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defRPr/>
            </a:pPr>
            <a:r>
              <a:rPr lang="fr-FR" altLang="fr-FR" sz="2400" b="0" dirty="0" smtClean="0">
                <a:solidFill>
                  <a:schemeClr val="accent5">
                    <a:lumMod val="75000"/>
                  </a:schemeClr>
                </a:solidFill>
                <a:latin typeface="Bauhaus 93" panose="04030905020B02020C02" pitchFamily="82" charset="0"/>
              </a:rPr>
              <a:t>Evolution des trajectoires conjugales et familiales</a:t>
            </a:r>
          </a:p>
        </p:txBody>
      </p:sp>
      <p:pic>
        <p:nvPicPr>
          <p:cNvPr id="3482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1575"/>
            <a:ext cx="4618038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4319588" y="1773238"/>
            <a:ext cx="4824412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ABB8C1"/>
                </a:solidFill>
                <a:latin typeface="Calibri" pitchFamily="34" charset="0"/>
              </a:defRPr>
            </a:lvl1pPr>
            <a:lvl2pPr marL="742950" indent="-285750" eaLnBrk="0" hangingPunct="0">
              <a:defRPr sz="3200" b="1">
                <a:solidFill>
                  <a:srgbClr val="ABB8C1"/>
                </a:solidFill>
                <a:latin typeface="Calibri" pitchFamily="34" charset="0"/>
              </a:defRPr>
            </a:lvl2pPr>
            <a:lvl3pPr marL="1143000" indent="-228600" eaLnBrk="0" hangingPunct="0">
              <a:defRPr sz="3200" b="1">
                <a:solidFill>
                  <a:srgbClr val="ABB8C1"/>
                </a:solidFill>
                <a:latin typeface="Calibri" pitchFamily="34" charset="0"/>
              </a:defRPr>
            </a:lvl3pPr>
            <a:lvl4pPr marL="1600200" indent="-228600" eaLnBrk="0" hangingPunct="0">
              <a:defRPr sz="3200" b="1">
                <a:solidFill>
                  <a:srgbClr val="ABB8C1"/>
                </a:solidFill>
                <a:latin typeface="Calibri" pitchFamily="34" charset="0"/>
              </a:defRPr>
            </a:lvl4pPr>
            <a:lvl5pPr marL="2057400" indent="-228600" eaLnBrk="0" hangingPunct="0">
              <a:defRPr sz="3200" b="1">
                <a:solidFill>
                  <a:srgbClr val="ABB8C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BB8C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BB8C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BB8C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BB8C1"/>
                </a:solidFill>
                <a:latin typeface="Calibri" pitchFamily="34" charset="0"/>
              </a:defRPr>
            </a:lvl9pPr>
          </a:lstStyle>
          <a:p>
            <a:pPr marL="361950" indent="-361950" eaLnBrk="1" hangingPunct="1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è"/>
              <a:defRPr/>
            </a:pP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Des configurations qui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</a:rPr>
              <a:t>s’accompagnent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 de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mal-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être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pour les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</a:rPr>
              <a:t>deux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sexes</a:t>
            </a:r>
          </a:p>
          <a:p>
            <a:pPr marL="361950" indent="-361950" eaLnBrk="1" hangingPunct="1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è"/>
              <a:defRPr/>
            </a:pP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Plus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présentes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chez les femmes</a:t>
            </a:r>
          </a:p>
        </p:txBody>
      </p:sp>
      <p:pic>
        <p:nvPicPr>
          <p:cNvPr id="3482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5" y="3573463"/>
            <a:ext cx="4870450" cy="293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0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171825"/>
            <a:ext cx="38036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sp>
        <p:nvSpPr>
          <p:cNvPr id="34825" name="Rectangle 6"/>
          <p:cNvSpPr>
            <a:spLocks noChangeArrowheads="1"/>
          </p:cNvSpPr>
          <p:nvPr/>
        </p:nvSpPr>
        <p:spPr bwMode="auto">
          <a:xfrm>
            <a:off x="4238625" y="6519863"/>
            <a:ext cx="4797425" cy="2555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ts val="1200"/>
              </a:lnSpc>
            </a:pPr>
            <a:r>
              <a:rPr lang="fr-FR" altLang="fr-FR" sz="1400" dirty="0">
                <a:solidFill>
                  <a:schemeClr val="accent5">
                    <a:lumMod val="75000"/>
                  </a:schemeClr>
                </a:solidFill>
              </a:rPr>
              <a:t>Cambois et al. Non publié. Enquête ERFI. </a:t>
            </a:r>
            <a:endParaRPr lang="fr-FR" altLang="fr-FR" sz="1400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185" y="-78126"/>
            <a:ext cx="8261350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327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  <p:bldP spid="12" grpId="0" uiExpand="1" build="p" bldLvl="5"/>
      <p:bldP spid="348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3355975" y="115889"/>
            <a:ext cx="57531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>
            <a:spAutoFit/>
          </a:bodyPr>
          <a:lstStyle>
            <a:lvl1pPr eaLnBrk="0" hangingPunct="0"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fr-FR" altLang="fr-FR" sz="2800" dirty="0">
                <a:solidFill>
                  <a:schemeClr val="bg1"/>
                </a:solidFill>
              </a:rPr>
              <a:t>Modification des situations familiales</a:t>
            </a:r>
            <a:endParaRPr lang="en-GB" altLang="fr-FR" sz="2800" dirty="0">
              <a:solidFill>
                <a:schemeClr val="bg1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411" y="4242574"/>
            <a:ext cx="4321380" cy="2138754"/>
          </a:xfrm>
          <a:prstGeom prst="rect">
            <a:avLst/>
          </a:prstGeom>
        </p:spPr>
      </p:pic>
      <p:sp>
        <p:nvSpPr>
          <p:cNvPr id="13" name="ZoneTexte 2"/>
          <p:cNvSpPr txBox="1">
            <a:spLocks noChangeArrowheads="1"/>
          </p:cNvSpPr>
          <p:nvPr/>
        </p:nvSpPr>
        <p:spPr bwMode="auto">
          <a:xfrm>
            <a:off x="2541660" y="3875315"/>
            <a:ext cx="43421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 eaLnBrk="0" hangingPunct="0">
              <a:defRPr sz="3200" b="1">
                <a:solidFill>
                  <a:srgbClr val="ABB8C1"/>
                </a:solidFill>
                <a:latin typeface="Calibri" pitchFamily="34" charset="0"/>
              </a:defRPr>
            </a:lvl1pPr>
            <a:lvl2pPr marL="742950" indent="-285750" eaLnBrk="0" hangingPunct="0">
              <a:defRPr sz="3200" b="1">
                <a:solidFill>
                  <a:srgbClr val="ABB8C1"/>
                </a:solidFill>
                <a:latin typeface="Calibri" pitchFamily="34" charset="0"/>
              </a:defRPr>
            </a:lvl2pPr>
            <a:lvl3pPr marL="1143000" indent="-228600" eaLnBrk="0" hangingPunct="0">
              <a:defRPr sz="3200" b="1">
                <a:solidFill>
                  <a:srgbClr val="ABB8C1"/>
                </a:solidFill>
                <a:latin typeface="Calibri" pitchFamily="34" charset="0"/>
              </a:defRPr>
            </a:lvl3pPr>
            <a:lvl4pPr marL="1600200" indent="-228600" eaLnBrk="0" hangingPunct="0">
              <a:defRPr sz="3200" b="1">
                <a:solidFill>
                  <a:srgbClr val="ABB8C1"/>
                </a:solidFill>
                <a:latin typeface="Calibri" pitchFamily="34" charset="0"/>
              </a:defRPr>
            </a:lvl4pPr>
            <a:lvl5pPr marL="2057400" indent="-228600" eaLnBrk="0" hangingPunct="0">
              <a:defRPr sz="3200" b="1">
                <a:solidFill>
                  <a:srgbClr val="ABB8C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BB8C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BB8C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BB8C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BB8C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fr-FR" sz="1800" b="0" dirty="0" smtClean="0">
                <a:solidFill>
                  <a:schemeClr val="tx1"/>
                </a:solidFill>
                <a:latin typeface="Bauhaus 93" panose="04030905020B02020C02" pitchFamily="82" charset="0"/>
              </a:rPr>
              <a:t>Baisse du niveau de vie après séparation</a:t>
            </a:r>
            <a:endParaRPr lang="fr-FR" sz="1800" b="0" dirty="0">
              <a:solidFill>
                <a:schemeClr val="tx1"/>
              </a:solidFill>
              <a:latin typeface="Bauhaus 93" panose="04030905020B02020C02" pitchFamily="82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971600" y="810694"/>
            <a:ext cx="8065467" cy="365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>
            <a:lvl1pPr eaLnBrk="0" hangingPunct="0"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ts val="2000"/>
              </a:lnSpc>
              <a:buClr>
                <a:schemeClr val="accent2">
                  <a:lumMod val="60000"/>
                  <a:lumOff val="40000"/>
                </a:schemeClr>
              </a:buClr>
              <a:defRPr/>
            </a:pPr>
            <a:r>
              <a:rPr lang="fr-FR" altLang="fr-FR" sz="2400" b="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Ruptures </a:t>
            </a:r>
            <a:r>
              <a:rPr lang="fr-FR" altLang="fr-FR" sz="2400" b="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d’unions, spécialisation et santé</a:t>
            </a:r>
            <a:endParaRPr lang="fr-FR" altLang="fr-FR" sz="2400" b="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627784" y="1140074"/>
            <a:ext cx="4274702" cy="344710"/>
          </a:xfrm>
          <a:prstGeom prst="rect">
            <a:avLst/>
          </a:prstGeom>
          <a:noFill/>
          <a:effectLst/>
        </p:spPr>
        <p:txBody>
          <a:bodyPr wrap="square" lIns="128016" tIns="64008" rIns="128016" bIns="64008" rtlCol="0">
            <a:spAutoFit/>
          </a:bodyPr>
          <a:lstStyle/>
          <a:p>
            <a:pPr algn="ctr"/>
            <a:r>
              <a:rPr lang="fr-FR" sz="1400" dirty="0" err="1" smtClean="0">
                <a:solidFill>
                  <a:schemeClr val="tx1"/>
                </a:solidFill>
                <a:latin typeface="Arial Narrow"/>
                <a:cs typeface="Arial Narrow"/>
              </a:rPr>
              <a:t>Biotteau</a:t>
            </a:r>
            <a:r>
              <a:rPr lang="fr-FR" sz="1400" dirty="0" smtClean="0">
                <a:solidFill>
                  <a:schemeClr val="tx1"/>
                </a:solidFill>
                <a:latin typeface="Arial Narrow"/>
                <a:cs typeface="Arial Narrow"/>
              </a:rPr>
              <a:t>, Bonnet, Cambois.  Publication </a:t>
            </a:r>
            <a:r>
              <a:rPr lang="fr-FR" sz="1400" dirty="0" err="1" smtClean="0">
                <a:solidFill>
                  <a:schemeClr val="tx1"/>
                </a:solidFill>
                <a:latin typeface="Arial Narrow"/>
                <a:cs typeface="Arial Narrow"/>
              </a:rPr>
              <a:t>process</a:t>
            </a:r>
            <a:r>
              <a:rPr lang="fr-FR" sz="1400" dirty="0" smtClean="0">
                <a:solidFill>
                  <a:schemeClr val="tx1"/>
                </a:solidFill>
                <a:latin typeface="Arial Narrow"/>
                <a:cs typeface="Arial Narrow"/>
              </a:rPr>
              <a:t>. 2017 </a:t>
            </a:r>
            <a:endParaRPr lang="en-US" sz="1400" dirty="0">
              <a:solidFill>
                <a:schemeClr val="tx1"/>
              </a:solidFill>
              <a:latin typeface="Arial Narrow"/>
              <a:cs typeface="Arial Narrow"/>
            </a:endParaRP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179512" y="2145050"/>
            <a:ext cx="8857555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rgbClr val="ABB8C1"/>
                </a:solidFill>
                <a:latin typeface="Calibri" pitchFamily="34" charset="0"/>
              </a:defRPr>
            </a:lvl1pPr>
            <a:lvl2pPr marL="742950" indent="-285750" eaLnBrk="0" hangingPunct="0">
              <a:defRPr sz="3200" b="1">
                <a:solidFill>
                  <a:srgbClr val="ABB8C1"/>
                </a:solidFill>
                <a:latin typeface="Calibri" pitchFamily="34" charset="0"/>
              </a:defRPr>
            </a:lvl2pPr>
            <a:lvl3pPr marL="1143000" indent="-228600" eaLnBrk="0" hangingPunct="0">
              <a:defRPr sz="3200" b="1">
                <a:solidFill>
                  <a:srgbClr val="ABB8C1"/>
                </a:solidFill>
                <a:latin typeface="Calibri" pitchFamily="34" charset="0"/>
              </a:defRPr>
            </a:lvl3pPr>
            <a:lvl4pPr marL="1600200" indent="-228600" eaLnBrk="0" hangingPunct="0">
              <a:defRPr sz="3200" b="1">
                <a:solidFill>
                  <a:srgbClr val="ABB8C1"/>
                </a:solidFill>
                <a:latin typeface="Calibri" pitchFamily="34" charset="0"/>
              </a:defRPr>
            </a:lvl4pPr>
            <a:lvl5pPr marL="2057400" indent="-228600" eaLnBrk="0" hangingPunct="0">
              <a:defRPr sz="3200" b="1">
                <a:solidFill>
                  <a:srgbClr val="ABB8C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BB8C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BB8C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BB8C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BB8C1"/>
                </a:solidFill>
                <a:latin typeface="Calibri" pitchFamily="34" charset="0"/>
              </a:defRPr>
            </a:lvl9pPr>
          </a:lstStyle>
          <a:p>
            <a:pPr marL="361950" indent="-361950" eaLnBrk="1" hangingPunct="1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è"/>
              <a:defRPr/>
            </a:pP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Les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conjoints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séparés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en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moins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bonne santé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mentale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que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ceux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en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couple</a:t>
            </a:r>
          </a:p>
          <a:p>
            <a:pPr marL="361950" indent="-361950" eaLnBrk="1" hangingPunct="1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è"/>
              <a:defRPr/>
            </a:pP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Des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ressources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plus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faibles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dans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les couples qui se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séparent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(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revenus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soutien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  <a:p>
            <a:pPr marL="361950" indent="-361950" eaLnBrk="1" hangingPunct="1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è"/>
              <a:defRPr/>
            </a:pP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  <a:p>
            <a:pPr marL="361950" indent="-361950" eaLnBrk="1" hangingPunct="1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è"/>
              <a:defRPr/>
            </a:pP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Un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coût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de la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séparation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: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perte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de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ressources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…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en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lien avec la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spécialisation</a:t>
            </a:r>
            <a:endParaRPr lang="en-US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61950" indent="-361950" eaLnBrk="1" hangingPunct="1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è"/>
              <a:defRPr/>
            </a:pPr>
            <a:endParaRPr lang="en-US" sz="20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185" y="-78126"/>
            <a:ext cx="8261350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71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bldLvl="5"/>
      <p:bldP spid="8" grpId="0" build="p" bldLvl="2"/>
      <p:bldP spid="9" grpId="0"/>
      <p:bldP spid="12" grpId="0" build="p" bldLvl="5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899592" y="1916846"/>
            <a:ext cx="4819363" cy="3748798"/>
            <a:chOff x="899592" y="1916846"/>
            <a:chExt cx="4819363" cy="3748798"/>
          </a:xfrm>
        </p:grpSpPr>
        <p:sp>
          <p:nvSpPr>
            <p:cNvPr id="103" name="Rectangle 102"/>
            <p:cNvSpPr/>
            <p:nvPr/>
          </p:nvSpPr>
          <p:spPr>
            <a:xfrm>
              <a:off x="2695347" y="2080976"/>
              <a:ext cx="1835491" cy="319485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8000" tIns="64000" rIns="128000" bIns="64000" rtlCol="0" anchor="ctr"/>
            <a:lstStyle/>
            <a:p>
              <a:pPr algn="ctr"/>
              <a:endParaRPr lang="en-US" sz="3600">
                <a:latin typeface="Arial Narrow"/>
                <a:cs typeface="Arial Narrow"/>
              </a:endParaRPr>
            </a:p>
          </p:txBody>
        </p:sp>
        <p:grpSp>
          <p:nvGrpSpPr>
            <p:cNvPr id="7" name="Groupe 6"/>
            <p:cNvGrpSpPr/>
            <p:nvPr/>
          </p:nvGrpSpPr>
          <p:grpSpPr>
            <a:xfrm>
              <a:off x="899592" y="1916846"/>
              <a:ext cx="4819363" cy="3748798"/>
              <a:chOff x="899592" y="1916846"/>
              <a:chExt cx="4819363" cy="3748798"/>
            </a:xfrm>
          </p:grpSpPr>
          <p:sp>
            <p:nvSpPr>
              <p:cNvPr id="120" name="ZoneTexte 119"/>
              <p:cNvSpPr txBox="1"/>
              <p:nvPr/>
            </p:nvSpPr>
            <p:spPr>
              <a:xfrm>
                <a:off x="1218857" y="5316538"/>
                <a:ext cx="1419534" cy="349106"/>
              </a:xfrm>
              <a:prstGeom prst="rect">
                <a:avLst/>
              </a:prstGeom>
              <a:noFill/>
              <a:effectLst/>
            </p:spPr>
            <p:txBody>
              <a:bodyPr wrap="square" lIns="128000" tIns="64000" rIns="128000" bIns="64000" rtlCol="0">
                <a:spAutoFit/>
              </a:bodyPr>
              <a:lstStyle/>
              <a:p>
                <a:pPr algn="r"/>
                <a:r>
                  <a:rPr lang="en-US" sz="1400" dirty="0">
                    <a:latin typeface="Arial Narrow"/>
                    <a:cs typeface="Arial Narrow"/>
                  </a:rPr>
                  <a:t>2006</a:t>
                </a:r>
              </a:p>
            </p:txBody>
          </p:sp>
          <p:sp>
            <p:nvSpPr>
              <p:cNvPr id="121" name="ZoneTexte 120"/>
              <p:cNvSpPr txBox="1"/>
              <p:nvPr/>
            </p:nvSpPr>
            <p:spPr>
              <a:xfrm>
                <a:off x="4693862" y="5311263"/>
                <a:ext cx="901487" cy="349106"/>
              </a:xfrm>
              <a:prstGeom prst="rect">
                <a:avLst/>
              </a:prstGeom>
              <a:noFill/>
              <a:effectLst/>
            </p:spPr>
            <p:txBody>
              <a:bodyPr wrap="square" lIns="128000" tIns="64000" rIns="128000" bIns="64000" rtlCol="0">
                <a:spAutoFit/>
              </a:bodyPr>
              <a:lstStyle/>
              <a:p>
                <a:r>
                  <a:rPr lang="en-US" sz="1400" dirty="0">
                    <a:latin typeface="Arial Narrow"/>
                    <a:cs typeface="Arial Narrow"/>
                  </a:rPr>
                  <a:t>2010</a:t>
                </a:r>
              </a:p>
            </p:txBody>
          </p:sp>
          <p:cxnSp>
            <p:nvCxnSpPr>
              <p:cNvPr id="122" name="Connecteur droit avec flèche 121"/>
              <p:cNvCxnSpPr/>
              <p:nvPr/>
            </p:nvCxnSpPr>
            <p:spPr>
              <a:xfrm>
                <a:off x="2709942" y="5485072"/>
                <a:ext cx="1858378" cy="0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" name="Groupe 5"/>
              <p:cNvGrpSpPr/>
              <p:nvPr/>
            </p:nvGrpSpPr>
            <p:grpSpPr>
              <a:xfrm>
                <a:off x="899592" y="1916846"/>
                <a:ext cx="4819363" cy="3722859"/>
                <a:chOff x="899592" y="1916846"/>
                <a:chExt cx="4819363" cy="3722859"/>
              </a:xfrm>
            </p:grpSpPr>
            <p:grpSp>
              <p:nvGrpSpPr>
                <p:cNvPr id="4101" name="Groupe 4100"/>
                <p:cNvGrpSpPr/>
                <p:nvPr/>
              </p:nvGrpSpPr>
              <p:grpSpPr>
                <a:xfrm>
                  <a:off x="2467874" y="2706747"/>
                  <a:ext cx="2508159" cy="2050979"/>
                  <a:chOff x="3475985" y="2480392"/>
                  <a:chExt cx="2508159" cy="2050979"/>
                </a:xfrm>
              </p:grpSpPr>
              <p:grpSp>
                <p:nvGrpSpPr>
                  <p:cNvPr id="4099" name="Groupe 4098"/>
                  <p:cNvGrpSpPr/>
                  <p:nvPr/>
                </p:nvGrpSpPr>
                <p:grpSpPr>
                  <a:xfrm>
                    <a:off x="3475985" y="2480392"/>
                    <a:ext cx="2508159" cy="2050979"/>
                    <a:chOff x="3475985" y="2480392"/>
                    <a:chExt cx="2508159" cy="2050979"/>
                  </a:xfrm>
                </p:grpSpPr>
                <p:sp>
                  <p:nvSpPr>
                    <p:cNvPr id="104" name="Flèche vers la droite 6"/>
                    <p:cNvSpPr/>
                    <p:nvPr/>
                  </p:nvSpPr>
                  <p:spPr>
                    <a:xfrm>
                      <a:off x="3475985" y="2914824"/>
                      <a:ext cx="2508159" cy="1115173"/>
                    </a:xfrm>
                    <a:prstGeom prst="rightArrow">
                      <a:avLst/>
                    </a:prstGeom>
                    <a:solidFill>
                      <a:schemeClr val="accent1">
                        <a:lumMod val="40000"/>
                        <a:lumOff val="60000"/>
                      </a:schemeClr>
                    </a:solidFill>
                    <a:ln w="28575" cmpd="sng"/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128016" tIns="64008" rIns="128016" bIns="64008" rtlCol="0" anchor="ctr"/>
                    <a:lstStyle/>
                    <a:p>
                      <a:pPr algn="ctr"/>
                      <a:endParaRPr lang="fr-FR" sz="3600">
                        <a:latin typeface="Arial Narrow"/>
                        <a:cs typeface="Arial Narrow"/>
                      </a:endParaRPr>
                    </a:p>
                  </p:txBody>
                </p:sp>
                <p:sp>
                  <p:nvSpPr>
                    <p:cNvPr id="105" name="Ellipse 104"/>
                    <p:cNvSpPr/>
                    <p:nvPr/>
                  </p:nvSpPr>
                  <p:spPr>
                    <a:xfrm>
                      <a:off x="3796329" y="2480392"/>
                      <a:ext cx="1542537" cy="2050979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28575" cmpd="sng"/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128016" tIns="64008" rIns="128016" bIns="64008" rtlCol="0" anchor="ctr"/>
                    <a:lstStyle/>
                    <a:p>
                      <a:pPr algn="ctr"/>
                      <a:endParaRPr lang="en-US" sz="3600">
                        <a:latin typeface="Arial Narrow"/>
                        <a:cs typeface="Arial Narrow"/>
                      </a:endParaRPr>
                    </a:p>
                  </p:txBody>
                </p:sp>
              </p:grpSp>
              <p:sp>
                <p:nvSpPr>
                  <p:cNvPr id="130" name="Rectangle 129"/>
                  <p:cNvSpPr/>
                  <p:nvPr/>
                </p:nvSpPr>
                <p:spPr>
                  <a:xfrm rot="16200000">
                    <a:off x="3573488" y="3358076"/>
                    <a:ext cx="1049146" cy="2567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txBody>
                  <a:bodyPr wrap="none" lIns="128016" tIns="64008" rIns="128016" bIns="64008">
                    <a:prstTxWarp prst="textChevron">
                      <a:avLst>
                        <a:gd name="adj" fmla="val 27777"/>
                      </a:avLst>
                    </a:prstTxWarp>
                    <a:spAutoFit/>
                  </a:bodyPr>
                  <a:lstStyle/>
                  <a:p>
                    <a:pPr algn="ctr"/>
                    <a:r>
                      <a:rPr lang="en-US" sz="1200" dirty="0">
                        <a:ln w="12700">
                          <a:noFill/>
                          <a:prstDash val="solid"/>
                        </a:ln>
                        <a:solidFill>
                          <a:schemeClr val="accent1"/>
                        </a:solidFill>
                        <a:latin typeface="Arial Narrow"/>
                        <a:cs typeface="Arial Narrow"/>
                      </a:rPr>
                      <a:t>SEPARATION</a:t>
                    </a:r>
                  </a:p>
                </p:txBody>
              </p:sp>
            </p:grpSp>
            <p:sp>
              <p:nvSpPr>
                <p:cNvPr id="102" name="Rectangle 101"/>
                <p:cNvSpPr/>
                <p:nvPr/>
              </p:nvSpPr>
              <p:spPr>
                <a:xfrm>
                  <a:off x="4808681" y="2081031"/>
                  <a:ext cx="739123" cy="3194855"/>
                </a:xfrm>
                <a:prstGeom prst="rect">
                  <a:avLst/>
                </a:pr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128000" tIns="64000" rIns="128000" bIns="64000" rtlCol="0" anchor="ctr"/>
                <a:lstStyle/>
                <a:p>
                  <a:pPr algn="ctr"/>
                  <a:endParaRPr lang="en-US" sz="3600">
                    <a:latin typeface="Arial Narrow"/>
                    <a:cs typeface="Arial Narrow"/>
                  </a:endParaRPr>
                </a:p>
              </p:txBody>
            </p:sp>
            <p:grpSp>
              <p:nvGrpSpPr>
                <p:cNvPr id="5" name="Groupe 4"/>
                <p:cNvGrpSpPr/>
                <p:nvPr/>
              </p:nvGrpSpPr>
              <p:grpSpPr>
                <a:xfrm>
                  <a:off x="899592" y="1916846"/>
                  <a:ext cx="4819363" cy="3722859"/>
                  <a:chOff x="899592" y="1916846"/>
                  <a:chExt cx="4819363" cy="3722859"/>
                </a:xfrm>
              </p:grpSpPr>
              <p:grpSp>
                <p:nvGrpSpPr>
                  <p:cNvPr id="4103" name="Groupe 4102"/>
                  <p:cNvGrpSpPr/>
                  <p:nvPr/>
                </p:nvGrpSpPr>
                <p:grpSpPr>
                  <a:xfrm>
                    <a:off x="899592" y="2075609"/>
                    <a:ext cx="1615987" cy="3200276"/>
                    <a:chOff x="1907704" y="1849255"/>
                    <a:chExt cx="1615987" cy="3200276"/>
                  </a:xfrm>
                </p:grpSpPr>
                <p:sp>
                  <p:nvSpPr>
                    <p:cNvPr id="106" name="Rectangle 105"/>
                    <p:cNvSpPr/>
                    <p:nvPr/>
                  </p:nvSpPr>
                  <p:spPr>
                    <a:xfrm>
                      <a:off x="1995263" y="1854676"/>
                      <a:ext cx="1439053" cy="3194855"/>
                    </a:xfrm>
                    <a:prstGeom prst="rect">
                      <a:avLst/>
                    </a:prstGeom>
                    <a:noFill/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128016" tIns="64008" rIns="128016" bIns="64008" rtlCol="0" anchor="ctr"/>
                    <a:lstStyle/>
                    <a:p>
                      <a:pPr algn="ctr"/>
                      <a:endParaRPr lang="en-US" sz="360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p:txBody>
                </p:sp>
                <p:sp>
                  <p:nvSpPr>
                    <p:cNvPr id="107" name="Rectangle 106"/>
                    <p:cNvSpPr/>
                    <p:nvPr/>
                  </p:nvSpPr>
                  <p:spPr>
                    <a:xfrm>
                      <a:off x="2036788" y="2274492"/>
                      <a:ext cx="1338822" cy="448339"/>
                    </a:xfrm>
                    <a:prstGeom prst="rect">
                      <a:avLst/>
                    </a:prstGeom>
                    <a:noFill/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128016" tIns="64008" rIns="128016" bIns="64008" rtlCol="0" anchor="ctr"/>
                    <a:lstStyle/>
                    <a:p>
                      <a:pPr algn="ctr"/>
                      <a:endParaRPr lang="en-US" sz="360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p:txBody>
                </p:sp>
                <p:sp>
                  <p:nvSpPr>
                    <p:cNvPr id="108" name="Rectangle 107"/>
                    <p:cNvSpPr/>
                    <p:nvPr/>
                  </p:nvSpPr>
                  <p:spPr>
                    <a:xfrm>
                      <a:off x="2030006" y="2789157"/>
                      <a:ext cx="1356538" cy="583814"/>
                    </a:xfrm>
                    <a:prstGeom prst="rect">
                      <a:avLst/>
                    </a:prstGeom>
                    <a:noFill/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128016" tIns="64008" rIns="128016" bIns="64008" rtlCol="0" anchor="ctr"/>
                    <a:lstStyle/>
                    <a:p>
                      <a:pPr algn="ctr"/>
                      <a:endParaRPr lang="en-US" sz="360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p:txBody>
                </p:sp>
                <p:sp>
                  <p:nvSpPr>
                    <p:cNvPr id="109" name="Rectangle 108"/>
                    <p:cNvSpPr/>
                    <p:nvPr/>
                  </p:nvSpPr>
                  <p:spPr>
                    <a:xfrm>
                      <a:off x="2028500" y="4237282"/>
                      <a:ext cx="1337495" cy="622084"/>
                    </a:xfrm>
                    <a:prstGeom prst="rect">
                      <a:avLst/>
                    </a:prstGeom>
                    <a:noFill/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128016" tIns="64008" rIns="128016" bIns="64008" rtlCol="0" anchor="ctr"/>
                    <a:lstStyle/>
                    <a:p>
                      <a:pPr algn="ctr"/>
                      <a:endParaRPr lang="en-US" sz="360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p:txBody>
                </p:sp>
                <p:sp>
                  <p:nvSpPr>
                    <p:cNvPr id="112" name="ZoneTexte 111"/>
                    <p:cNvSpPr txBox="1"/>
                    <p:nvPr/>
                  </p:nvSpPr>
                  <p:spPr>
                    <a:xfrm>
                      <a:off x="1907704" y="2301177"/>
                      <a:ext cx="1615987" cy="344710"/>
                    </a:xfrm>
                    <a:prstGeom prst="rect">
                      <a:avLst/>
                    </a:prstGeom>
                    <a:noFill/>
                    <a:effectLst/>
                  </p:spPr>
                  <p:txBody>
                    <a:bodyPr wrap="square" lIns="128016" tIns="64008" rIns="128016" bIns="64008" rtlCol="0">
                      <a:spAutoFit/>
                    </a:bodyPr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Age, PCS</a:t>
                      </a:r>
                      <a:r>
                        <a:rPr lang="mr-IN" sz="1400" dirty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…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p:txBody>
                </p:sp>
                <p:sp>
                  <p:nvSpPr>
                    <p:cNvPr id="114" name="ZoneTexte 113"/>
                    <p:cNvSpPr txBox="1"/>
                    <p:nvPr/>
                  </p:nvSpPr>
                  <p:spPr>
                    <a:xfrm>
                      <a:off x="2020497" y="2827191"/>
                      <a:ext cx="1356538" cy="560153"/>
                    </a:xfrm>
                    <a:prstGeom prst="rect">
                      <a:avLst/>
                    </a:prstGeom>
                    <a:noFill/>
                    <a:effectLst/>
                  </p:spPr>
                  <p:txBody>
                    <a:bodyPr wrap="square" lIns="128016" tIns="64008" rIns="128016" bIns="64008" rtlCol="0">
                      <a:spAutoFit/>
                    </a:bodyPr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Situation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familiale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p:txBody>
                </p:sp>
                <p:sp>
                  <p:nvSpPr>
                    <p:cNvPr id="115" name="ZoneTexte 114"/>
                    <p:cNvSpPr txBox="1"/>
                    <p:nvPr/>
                  </p:nvSpPr>
                  <p:spPr>
                    <a:xfrm>
                      <a:off x="2026320" y="4184202"/>
                      <a:ext cx="1356538" cy="560153"/>
                    </a:xfrm>
                    <a:prstGeom prst="rect">
                      <a:avLst/>
                    </a:prstGeom>
                    <a:noFill/>
                    <a:effectLst/>
                  </p:spPr>
                  <p:txBody>
                    <a:bodyPr wrap="square" lIns="128016" tIns="64008" rIns="128016" bIns="64008" rtlCol="0">
                      <a:spAutoFit/>
                    </a:bodyPr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Santé au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cours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 de la vie</a:t>
                      </a:r>
                    </a:p>
                  </p:txBody>
                </p:sp>
                <p:sp>
                  <p:nvSpPr>
                    <p:cNvPr id="116" name="Rectangle 115"/>
                    <p:cNvSpPr/>
                    <p:nvPr/>
                  </p:nvSpPr>
                  <p:spPr>
                    <a:xfrm>
                      <a:off x="2024664" y="3439923"/>
                      <a:ext cx="1356538" cy="323163"/>
                    </a:xfrm>
                    <a:prstGeom prst="rect">
                      <a:avLst/>
                    </a:prstGeom>
                    <a:noFill/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128016" tIns="64008" rIns="128016" bIns="64008" rtlCol="0" anchor="ctr"/>
                    <a:lstStyle/>
                    <a:p>
                      <a:pPr algn="ctr"/>
                      <a:endParaRPr lang="en-US" sz="360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p:txBody>
                </p:sp>
                <p:sp>
                  <p:nvSpPr>
                    <p:cNvPr id="117" name="ZoneTexte 116"/>
                    <p:cNvSpPr txBox="1"/>
                    <p:nvPr/>
                  </p:nvSpPr>
                  <p:spPr>
                    <a:xfrm>
                      <a:off x="1995264" y="3439920"/>
                      <a:ext cx="1419534" cy="344710"/>
                    </a:xfrm>
                    <a:prstGeom prst="rect">
                      <a:avLst/>
                    </a:prstGeom>
                    <a:noFill/>
                    <a:effectLst/>
                  </p:spPr>
                  <p:txBody>
                    <a:bodyPr wrap="square" lIns="128016" tIns="64008" rIns="128016" bIns="64008" rtlCol="0">
                      <a:spAutoFit/>
                    </a:bodyPr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Revenu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p:txBody>
                </p:sp>
                <p:sp>
                  <p:nvSpPr>
                    <p:cNvPr id="118" name="Rectangle 117"/>
                    <p:cNvSpPr/>
                    <p:nvPr/>
                  </p:nvSpPr>
                  <p:spPr>
                    <a:xfrm>
                      <a:off x="2027468" y="3831018"/>
                      <a:ext cx="1356538" cy="323163"/>
                    </a:xfrm>
                    <a:prstGeom prst="rect">
                      <a:avLst/>
                    </a:prstGeom>
                    <a:noFill/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128016" tIns="64008" rIns="128016" bIns="64008" rtlCol="0" anchor="ctr"/>
                    <a:lstStyle/>
                    <a:p>
                      <a:pPr algn="ctr"/>
                      <a:endParaRPr lang="en-US" sz="360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p:txBody>
                </p:sp>
                <p:sp>
                  <p:nvSpPr>
                    <p:cNvPr id="119" name="ZoneTexte 118"/>
                    <p:cNvSpPr txBox="1"/>
                    <p:nvPr/>
                  </p:nvSpPr>
                  <p:spPr>
                    <a:xfrm>
                      <a:off x="1998068" y="3831016"/>
                      <a:ext cx="1419534" cy="344710"/>
                    </a:xfrm>
                    <a:prstGeom prst="rect">
                      <a:avLst/>
                    </a:prstGeom>
                    <a:noFill/>
                    <a:effectLst/>
                  </p:spPr>
                  <p:txBody>
                    <a:bodyPr wrap="square" lIns="128016" tIns="64008" rIns="128016" bIns="64008" rtlCol="0">
                      <a:spAutoFit/>
                    </a:bodyPr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Soutien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p:txBody>
                </p:sp>
                <p:sp>
                  <p:nvSpPr>
                    <p:cNvPr id="127" name="ZoneTexte 126"/>
                    <p:cNvSpPr txBox="1"/>
                    <p:nvPr/>
                  </p:nvSpPr>
                  <p:spPr>
                    <a:xfrm>
                      <a:off x="1995263" y="1849255"/>
                      <a:ext cx="1439053" cy="375487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</p:spPr>
                  <p:txBody>
                    <a:bodyPr wrap="square" lIns="128016" tIns="64008" rIns="128016" bIns="64008" rtlCol="0">
                      <a:spAutoFit/>
                    </a:bodyPr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COUPLES</a:t>
                      </a:r>
                    </a:p>
                  </p:txBody>
                </p:sp>
              </p:grpSp>
              <p:grpSp>
                <p:nvGrpSpPr>
                  <p:cNvPr id="4" name="Groupe 3"/>
                  <p:cNvGrpSpPr/>
                  <p:nvPr/>
                </p:nvGrpSpPr>
                <p:grpSpPr>
                  <a:xfrm>
                    <a:off x="920284" y="1916846"/>
                    <a:ext cx="4798671" cy="3722859"/>
                    <a:chOff x="920284" y="1916846"/>
                    <a:chExt cx="4798671" cy="3722859"/>
                  </a:xfrm>
                </p:grpSpPr>
                <p:sp>
                  <p:nvSpPr>
                    <p:cNvPr id="113" name="Rectangle 112"/>
                    <p:cNvSpPr/>
                    <p:nvPr/>
                  </p:nvSpPr>
                  <p:spPr>
                    <a:xfrm rot="16200000">
                      <a:off x="3741635" y="3473681"/>
                      <a:ext cx="2884219" cy="406249"/>
                    </a:xfrm>
                    <a:prstGeom prst="rect">
                      <a:avLst/>
                    </a:prstGeom>
                    <a:effectLst/>
                  </p:spPr>
                  <p:txBody>
                    <a:bodyPr wrap="none" lIns="128000" tIns="64000" rIns="128000" bIns="64000">
                      <a:spAutoFit/>
                    </a:bodyPr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Episodes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dépressifs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majeurs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p:txBody>
                </p:sp>
                <p:sp>
                  <p:nvSpPr>
                    <p:cNvPr id="128" name="Rectangle 127"/>
                    <p:cNvSpPr/>
                    <p:nvPr/>
                  </p:nvSpPr>
                  <p:spPr>
                    <a:xfrm>
                      <a:off x="920284" y="1916846"/>
                      <a:ext cx="4798671" cy="3722859"/>
                    </a:xfrm>
                    <a:prstGeom prst="rect">
                      <a:avLst/>
                    </a:prstGeom>
                    <a:noFill/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128000" tIns="64000" rIns="128000" bIns="64000" rtlCol="0" anchor="ctr"/>
                    <a:lstStyle/>
                    <a:p>
                      <a:pPr algn="ctr"/>
                      <a:endParaRPr lang="en-US" sz="3600">
                        <a:latin typeface="Arial Narrow"/>
                        <a:cs typeface="Arial Narrow"/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65" name="Rectangle 9"/>
          <p:cNvSpPr>
            <a:spLocks noChangeArrowheads="1"/>
          </p:cNvSpPr>
          <p:nvPr/>
        </p:nvSpPr>
        <p:spPr bwMode="auto">
          <a:xfrm>
            <a:off x="3355975" y="115889"/>
            <a:ext cx="57531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5" rIns="91429" bIns="45715">
            <a:spAutoFit/>
          </a:bodyPr>
          <a:lstStyle>
            <a:lvl1pPr eaLnBrk="0" hangingPunct="0"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fr-FR" altLang="fr-FR" sz="2800" dirty="0">
                <a:solidFill>
                  <a:schemeClr val="bg1"/>
                </a:solidFill>
              </a:rPr>
              <a:t>Modification des situations familiales</a:t>
            </a:r>
            <a:endParaRPr lang="en-GB" altLang="fr-FR" sz="2800" dirty="0">
              <a:solidFill>
                <a:schemeClr val="bg1"/>
              </a:solidFill>
            </a:endParaRPr>
          </a:p>
        </p:txBody>
      </p:sp>
      <p:cxnSp>
        <p:nvCxnSpPr>
          <p:cNvPr id="123" name="Connecteur droit 122"/>
          <p:cNvCxnSpPr/>
          <p:nvPr/>
        </p:nvCxnSpPr>
        <p:spPr>
          <a:xfrm>
            <a:off x="2709940" y="5405917"/>
            <a:ext cx="0" cy="15831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100" name="Groupe 4099"/>
          <p:cNvGrpSpPr/>
          <p:nvPr/>
        </p:nvGrpSpPr>
        <p:grpSpPr>
          <a:xfrm>
            <a:off x="2633242" y="3450202"/>
            <a:ext cx="2175438" cy="313932"/>
            <a:chOff x="3641354" y="3223844"/>
            <a:chExt cx="2175438" cy="313932"/>
          </a:xfrm>
        </p:grpSpPr>
        <p:cxnSp>
          <p:nvCxnSpPr>
            <p:cNvPr id="111" name="Connecteur droit avec flèche 110"/>
            <p:cNvCxnSpPr/>
            <p:nvPr/>
          </p:nvCxnSpPr>
          <p:spPr>
            <a:xfrm flipV="1">
              <a:off x="3641354" y="3450483"/>
              <a:ext cx="2175438" cy="59962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ZoneTexte 123"/>
            <p:cNvSpPr txBox="1"/>
            <p:nvPr/>
          </p:nvSpPr>
          <p:spPr>
            <a:xfrm>
              <a:off x="4465078" y="3223844"/>
              <a:ext cx="603178" cy="313932"/>
            </a:xfrm>
            <a:prstGeom prst="rect">
              <a:avLst/>
            </a:prstGeom>
            <a:noFill/>
          </p:spPr>
          <p:txBody>
            <a:bodyPr wrap="none" lIns="128016" tIns="64008" rIns="128016" bIns="64008" rtlCol="0">
              <a:spAutoFit/>
            </a:bodyPr>
            <a:lstStyle/>
            <a:p>
              <a:r>
                <a:rPr lang="fr-FR" sz="1200" dirty="0">
                  <a:solidFill>
                    <a:schemeClr val="tx2"/>
                  </a:solidFill>
                  <a:latin typeface="Arial Narrow"/>
                  <a:cs typeface="Arial Narrow"/>
                </a:rPr>
                <a:t>direct</a:t>
              </a:r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2671733" y="2297287"/>
            <a:ext cx="2039076" cy="2808451"/>
            <a:chOff x="2671733" y="2297287"/>
            <a:chExt cx="2039076" cy="2808451"/>
          </a:xfrm>
        </p:grpSpPr>
        <p:grpSp>
          <p:nvGrpSpPr>
            <p:cNvPr id="4102" name="Groupe 4101"/>
            <p:cNvGrpSpPr/>
            <p:nvPr/>
          </p:nvGrpSpPr>
          <p:grpSpPr>
            <a:xfrm>
              <a:off x="2671733" y="2768489"/>
              <a:ext cx="2039076" cy="1902245"/>
              <a:chOff x="3679845" y="2542135"/>
              <a:chExt cx="2039076" cy="1902245"/>
            </a:xfrm>
          </p:grpSpPr>
          <p:sp>
            <p:nvSpPr>
              <p:cNvPr id="110" name="Forme libre 109"/>
              <p:cNvSpPr/>
              <p:nvPr/>
            </p:nvSpPr>
            <p:spPr>
              <a:xfrm rot="9515022">
                <a:off x="3757087" y="3199762"/>
                <a:ext cx="1961834" cy="1004889"/>
              </a:xfrm>
              <a:custGeom>
                <a:avLst/>
                <a:gdLst>
                  <a:gd name="connsiteX0" fmla="*/ 0 w 1805308"/>
                  <a:gd name="connsiteY0" fmla="*/ 174709 h 687244"/>
                  <a:gd name="connsiteX1" fmla="*/ 1008011 w 1805308"/>
                  <a:gd name="connsiteY1" fmla="*/ 26644 h 687244"/>
                  <a:gd name="connsiteX2" fmla="*/ 1771138 w 1805308"/>
                  <a:gd name="connsiteY2" fmla="*/ 653075 h 687244"/>
                  <a:gd name="connsiteX3" fmla="*/ 1771138 w 1805308"/>
                  <a:gd name="connsiteY3" fmla="*/ 653075 h 687244"/>
                  <a:gd name="connsiteX4" fmla="*/ 1805308 w 1805308"/>
                  <a:gd name="connsiteY4" fmla="*/ 687244 h 687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5308" h="687244">
                    <a:moveTo>
                      <a:pt x="0" y="174709"/>
                    </a:moveTo>
                    <a:cubicBezTo>
                      <a:pt x="356410" y="60812"/>
                      <a:pt x="712821" y="-53084"/>
                      <a:pt x="1008011" y="26644"/>
                    </a:cubicBezTo>
                    <a:cubicBezTo>
                      <a:pt x="1303201" y="106372"/>
                      <a:pt x="1771138" y="653075"/>
                      <a:pt x="1771138" y="653075"/>
                    </a:cubicBezTo>
                    <a:lnTo>
                      <a:pt x="1771138" y="653075"/>
                    </a:lnTo>
                    <a:lnTo>
                      <a:pt x="1805308" y="687244"/>
                    </a:lnTo>
                  </a:path>
                </a:pathLst>
              </a:custGeom>
              <a:ln>
                <a:solidFill>
                  <a:schemeClr val="tx1">
                    <a:lumMod val="65000"/>
                    <a:lumOff val="35000"/>
                  </a:schemeClr>
                </a:solidFill>
                <a:prstDash val="sysDash"/>
                <a:headEnd type="arrow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lIns="128016" tIns="64008" rIns="128016" bIns="64008" rtlCol="0" anchor="ctr"/>
              <a:lstStyle/>
              <a:p>
                <a:pPr algn="ctr"/>
                <a:endParaRPr lang="en-US" sz="3600">
                  <a:latin typeface="Arial Narrow"/>
                  <a:cs typeface="Arial Narrow"/>
                </a:endParaRPr>
              </a:p>
            </p:txBody>
          </p:sp>
          <p:sp>
            <p:nvSpPr>
              <p:cNvPr id="125" name="ZoneTexte 124"/>
              <p:cNvSpPr txBox="1"/>
              <p:nvPr/>
            </p:nvSpPr>
            <p:spPr>
              <a:xfrm>
                <a:off x="4273959" y="2542135"/>
                <a:ext cx="715389" cy="313932"/>
              </a:xfrm>
              <a:prstGeom prst="rect">
                <a:avLst/>
              </a:prstGeom>
              <a:noFill/>
            </p:spPr>
            <p:txBody>
              <a:bodyPr wrap="none" lIns="128016" tIns="64008" rIns="128016" bIns="64008" rtlCol="0">
                <a:spAutoFit/>
              </a:bodyPr>
              <a:lstStyle/>
              <a:p>
                <a:r>
                  <a:rPr lang="fr-F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/>
                    <a:cs typeface="Arial Narrow"/>
                  </a:rPr>
                  <a:t>indirect</a:t>
                </a:r>
              </a:p>
            </p:txBody>
          </p:sp>
          <p:sp>
            <p:nvSpPr>
              <p:cNvPr id="126" name="ZoneTexte 125"/>
              <p:cNvSpPr txBox="1"/>
              <p:nvPr/>
            </p:nvSpPr>
            <p:spPr>
              <a:xfrm>
                <a:off x="4321503" y="4130448"/>
                <a:ext cx="715389" cy="313932"/>
              </a:xfrm>
              <a:prstGeom prst="rect">
                <a:avLst/>
              </a:prstGeom>
              <a:noFill/>
            </p:spPr>
            <p:txBody>
              <a:bodyPr wrap="none" lIns="128016" tIns="64008" rIns="128016" bIns="64008" rtlCol="0">
                <a:spAutoFit/>
              </a:bodyPr>
              <a:lstStyle/>
              <a:p>
                <a:r>
                  <a:rPr lang="fr-F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/>
                    <a:cs typeface="Arial Narrow"/>
                  </a:rPr>
                  <a:t>indirect</a:t>
                </a:r>
              </a:p>
            </p:txBody>
          </p:sp>
          <p:sp>
            <p:nvSpPr>
              <p:cNvPr id="129" name="Forme libre 128"/>
              <p:cNvSpPr/>
              <p:nvPr/>
            </p:nvSpPr>
            <p:spPr>
              <a:xfrm rot="20343123">
                <a:off x="3679845" y="2789906"/>
                <a:ext cx="1919645" cy="928180"/>
              </a:xfrm>
              <a:custGeom>
                <a:avLst/>
                <a:gdLst>
                  <a:gd name="connsiteX0" fmla="*/ 0 w 1805308"/>
                  <a:gd name="connsiteY0" fmla="*/ 174709 h 687244"/>
                  <a:gd name="connsiteX1" fmla="*/ 1008011 w 1805308"/>
                  <a:gd name="connsiteY1" fmla="*/ 26644 h 687244"/>
                  <a:gd name="connsiteX2" fmla="*/ 1771138 w 1805308"/>
                  <a:gd name="connsiteY2" fmla="*/ 653075 h 687244"/>
                  <a:gd name="connsiteX3" fmla="*/ 1771138 w 1805308"/>
                  <a:gd name="connsiteY3" fmla="*/ 653075 h 687244"/>
                  <a:gd name="connsiteX4" fmla="*/ 1805308 w 1805308"/>
                  <a:gd name="connsiteY4" fmla="*/ 687244 h 687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5308" h="687244">
                    <a:moveTo>
                      <a:pt x="0" y="174709"/>
                    </a:moveTo>
                    <a:cubicBezTo>
                      <a:pt x="356410" y="60812"/>
                      <a:pt x="712821" y="-53084"/>
                      <a:pt x="1008011" y="26644"/>
                    </a:cubicBezTo>
                    <a:cubicBezTo>
                      <a:pt x="1303201" y="106372"/>
                      <a:pt x="1771138" y="653075"/>
                      <a:pt x="1771138" y="653075"/>
                    </a:cubicBezTo>
                    <a:lnTo>
                      <a:pt x="1771138" y="653075"/>
                    </a:lnTo>
                    <a:lnTo>
                      <a:pt x="1805308" y="687244"/>
                    </a:lnTo>
                  </a:path>
                </a:pathLst>
              </a:custGeom>
              <a:ln>
                <a:solidFill>
                  <a:schemeClr val="tx1">
                    <a:lumMod val="65000"/>
                    <a:lumOff val="35000"/>
                  </a:schemeClr>
                </a:solidFill>
                <a:prstDash val="sysDash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lIns="128016" tIns="64008" rIns="128016" bIns="64008" rtlCol="0" anchor="ctr"/>
              <a:lstStyle/>
              <a:p>
                <a:pPr algn="ctr"/>
                <a:endParaRPr lang="en-US" sz="3600">
                  <a:latin typeface="Arial Narrow"/>
                  <a:cs typeface="Arial Narrow"/>
                </a:endParaRPr>
              </a:p>
            </p:txBody>
          </p:sp>
        </p:grpSp>
        <p:grpSp>
          <p:nvGrpSpPr>
            <p:cNvPr id="4097" name="Groupe 4096"/>
            <p:cNvGrpSpPr/>
            <p:nvPr/>
          </p:nvGrpSpPr>
          <p:grpSpPr>
            <a:xfrm>
              <a:off x="3018720" y="4311402"/>
              <a:ext cx="1223576" cy="794336"/>
              <a:chOff x="4069364" y="4053149"/>
              <a:chExt cx="1223576" cy="794336"/>
            </a:xfrm>
          </p:grpSpPr>
          <p:sp>
            <p:nvSpPr>
              <p:cNvPr id="132" name="Ellipse 131"/>
              <p:cNvSpPr/>
              <p:nvPr/>
            </p:nvSpPr>
            <p:spPr>
              <a:xfrm>
                <a:off x="4069364" y="4053149"/>
                <a:ext cx="1223576" cy="794336"/>
              </a:xfrm>
              <a:prstGeom prst="ellipse">
                <a:avLst/>
              </a:pr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8016" tIns="64008" rIns="128016" bIns="64008" rtlCol="0" anchor="ctr"/>
              <a:lstStyle/>
              <a:p>
                <a:pPr algn="ctr"/>
                <a:endParaRPr lang="en-US" sz="3600">
                  <a:latin typeface="Arial Narrow"/>
                  <a:cs typeface="Arial Narrow"/>
                </a:endParaRPr>
              </a:p>
            </p:txBody>
          </p:sp>
          <p:sp>
            <p:nvSpPr>
              <p:cNvPr id="133" name="ZoneTexte 132"/>
              <p:cNvSpPr txBox="1"/>
              <p:nvPr/>
            </p:nvSpPr>
            <p:spPr>
              <a:xfrm>
                <a:off x="4273959" y="4528131"/>
                <a:ext cx="874105" cy="291709"/>
              </a:xfrm>
              <a:prstGeom prst="rect">
                <a:avLst/>
              </a:prstGeom>
              <a:noFill/>
              <a:effectLst/>
            </p:spPr>
            <p:txBody>
              <a:bodyPr wrap="square" lIns="128016" tIns="64008" rIns="128016" bIns="64008" rtlCol="0">
                <a:prstTxWarp prst="textChevronInverted">
                  <a:avLst>
                    <a:gd name="adj" fmla="val 78841"/>
                  </a:avLst>
                </a:prstTxWarp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/>
                    <a:cs typeface="Arial Narrow"/>
                  </a:rPr>
                  <a:t>PERTE DE SOUTIEN</a:t>
                </a:r>
              </a:p>
            </p:txBody>
          </p:sp>
        </p:grpSp>
        <p:grpSp>
          <p:nvGrpSpPr>
            <p:cNvPr id="4096" name="Groupe 4095"/>
            <p:cNvGrpSpPr/>
            <p:nvPr/>
          </p:nvGrpSpPr>
          <p:grpSpPr>
            <a:xfrm>
              <a:off x="3015377" y="2297287"/>
              <a:ext cx="1391447" cy="851348"/>
              <a:chOff x="4023489" y="2070932"/>
              <a:chExt cx="1391447" cy="851348"/>
            </a:xfrm>
          </p:grpSpPr>
          <p:sp>
            <p:nvSpPr>
              <p:cNvPr id="131" name="Ellipse 130"/>
              <p:cNvSpPr/>
              <p:nvPr/>
            </p:nvSpPr>
            <p:spPr>
              <a:xfrm>
                <a:off x="4023489" y="2070932"/>
                <a:ext cx="1391447" cy="851348"/>
              </a:xfrm>
              <a:prstGeom prst="ellipse">
                <a:avLst/>
              </a:prstGeom>
              <a:noFill/>
              <a:ln w="19050" cmpd="sng">
                <a:solidFill>
                  <a:srgbClr val="7F7F7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8016" tIns="64008" rIns="128016" bIns="64008" rtlCol="0" anchor="ctr"/>
              <a:lstStyle/>
              <a:p>
                <a:pPr algn="ctr"/>
                <a:endParaRPr lang="en-US" sz="3600"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  <a:latin typeface="Arial Narrow"/>
                  <a:cs typeface="Arial Narrow"/>
                </a:endParaRPr>
              </a:p>
            </p:txBody>
          </p:sp>
          <p:sp>
            <p:nvSpPr>
              <p:cNvPr id="134" name="ZoneTexte 133"/>
              <p:cNvSpPr txBox="1"/>
              <p:nvPr/>
            </p:nvSpPr>
            <p:spPr>
              <a:xfrm>
                <a:off x="4273960" y="2133086"/>
                <a:ext cx="874104" cy="340445"/>
              </a:xfrm>
              <a:prstGeom prst="rect">
                <a:avLst/>
              </a:prstGeom>
              <a:noFill/>
              <a:effectLst/>
            </p:spPr>
            <p:txBody>
              <a:bodyPr wrap="square" lIns="128016" tIns="64008" rIns="128016" bIns="64008" rtlCol="0">
                <a:prstTxWarp prst="textChevron">
                  <a:avLst>
                    <a:gd name="adj" fmla="val 17465"/>
                  </a:avLst>
                </a:prstTxWarp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/>
                    <a:cs typeface="Arial Narrow"/>
                  </a:rPr>
                  <a:t>PERTE DE REVENU</a:t>
                </a:r>
              </a:p>
            </p:txBody>
          </p:sp>
        </p:grpSp>
      </p:grp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2567">
            <a:off x="6183088" y="1657363"/>
            <a:ext cx="2466456" cy="2222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llipse 1"/>
          <p:cNvSpPr/>
          <p:nvPr/>
        </p:nvSpPr>
        <p:spPr>
          <a:xfrm rot="20768847">
            <a:off x="6801678" y="1664963"/>
            <a:ext cx="1148399" cy="719545"/>
          </a:xfrm>
          <a:prstGeom prst="ellipse">
            <a:avLst/>
          </a:prstGeom>
          <a:solidFill>
            <a:schemeClr val="accent3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9765">
            <a:off x="6292254" y="4080213"/>
            <a:ext cx="2248124" cy="198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" name="Ellipse 83"/>
          <p:cNvSpPr/>
          <p:nvPr/>
        </p:nvSpPr>
        <p:spPr>
          <a:xfrm rot="589795">
            <a:off x="6950514" y="5378346"/>
            <a:ext cx="1148399" cy="719545"/>
          </a:xfrm>
          <a:prstGeom prst="ellipse">
            <a:avLst/>
          </a:prstGeom>
          <a:solidFill>
            <a:schemeClr val="accent3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Text Box 16"/>
          <p:cNvSpPr txBox="1">
            <a:spLocks noChangeArrowheads="1"/>
          </p:cNvSpPr>
          <p:nvPr/>
        </p:nvSpPr>
        <p:spPr bwMode="auto">
          <a:xfrm>
            <a:off x="1043607" y="5961474"/>
            <a:ext cx="633226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rgbClr val="ABB8C1"/>
                </a:solidFill>
                <a:latin typeface="Calibri" pitchFamily="34" charset="0"/>
              </a:defRPr>
            </a:lvl1pPr>
            <a:lvl2pPr marL="742950" indent="-285750" eaLnBrk="0" hangingPunct="0">
              <a:defRPr sz="3200" b="1">
                <a:solidFill>
                  <a:srgbClr val="ABB8C1"/>
                </a:solidFill>
                <a:latin typeface="Calibri" pitchFamily="34" charset="0"/>
              </a:defRPr>
            </a:lvl2pPr>
            <a:lvl3pPr marL="1143000" indent="-228600" eaLnBrk="0" hangingPunct="0">
              <a:defRPr sz="3200" b="1">
                <a:solidFill>
                  <a:srgbClr val="ABB8C1"/>
                </a:solidFill>
                <a:latin typeface="Calibri" pitchFamily="34" charset="0"/>
              </a:defRPr>
            </a:lvl3pPr>
            <a:lvl4pPr marL="1600200" indent="-228600" eaLnBrk="0" hangingPunct="0">
              <a:defRPr sz="3200" b="1">
                <a:solidFill>
                  <a:srgbClr val="ABB8C1"/>
                </a:solidFill>
                <a:latin typeface="Calibri" pitchFamily="34" charset="0"/>
              </a:defRPr>
            </a:lvl4pPr>
            <a:lvl5pPr marL="2057400" indent="-228600" eaLnBrk="0" hangingPunct="0">
              <a:defRPr sz="3200" b="1">
                <a:solidFill>
                  <a:srgbClr val="ABB8C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BB8C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BB8C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BB8C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BB8C1"/>
                </a:solidFill>
                <a:latin typeface="Calibri" pitchFamily="34" charset="0"/>
              </a:defRPr>
            </a:lvl9pPr>
          </a:lstStyle>
          <a:p>
            <a:pPr marL="361950" indent="-361950" eaLnBrk="1" hangingPunct="1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è"/>
              <a:defRPr/>
            </a:pP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La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pénalité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financière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pour les femmes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séparées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engendre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aussi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un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coût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en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termes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de santé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mentale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86" name="Text Box 10"/>
          <p:cNvSpPr txBox="1">
            <a:spLocks noChangeArrowheads="1"/>
          </p:cNvSpPr>
          <p:nvPr/>
        </p:nvSpPr>
        <p:spPr bwMode="auto">
          <a:xfrm>
            <a:off x="971600" y="810694"/>
            <a:ext cx="8065467" cy="365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>
            <a:lvl1pPr eaLnBrk="0" hangingPunct="0"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ts val="2000"/>
              </a:lnSpc>
              <a:buClr>
                <a:schemeClr val="accent2">
                  <a:lumMod val="60000"/>
                  <a:lumOff val="40000"/>
                </a:schemeClr>
              </a:buClr>
              <a:defRPr/>
            </a:pPr>
            <a:r>
              <a:rPr lang="fr-FR" altLang="fr-FR" sz="2400" b="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Ruptures </a:t>
            </a:r>
            <a:r>
              <a:rPr lang="fr-FR" altLang="fr-FR" sz="2400" b="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d’unions, spécialisation et santé</a:t>
            </a:r>
            <a:endParaRPr lang="fr-FR" altLang="fr-FR" sz="2400" b="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7" name="ZoneTexte 86"/>
          <p:cNvSpPr txBox="1"/>
          <p:nvPr/>
        </p:nvSpPr>
        <p:spPr>
          <a:xfrm>
            <a:off x="2627784" y="1140074"/>
            <a:ext cx="4274702" cy="560153"/>
          </a:xfrm>
          <a:prstGeom prst="rect">
            <a:avLst/>
          </a:prstGeom>
          <a:noFill/>
          <a:effectLst/>
        </p:spPr>
        <p:txBody>
          <a:bodyPr wrap="square" lIns="128016" tIns="64008" rIns="128016" bIns="64008" rtlCol="0">
            <a:spAutoFit/>
          </a:bodyPr>
          <a:lstStyle/>
          <a:p>
            <a:pPr algn="ctr"/>
            <a:r>
              <a:rPr lang="fr-FR" sz="1400" dirty="0" err="1" smtClean="0">
                <a:solidFill>
                  <a:schemeClr val="tx1"/>
                </a:solidFill>
                <a:latin typeface="Arial Narrow"/>
                <a:cs typeface="Arial Narrow"/>
              </a:rPr>
              <a:t>Biotteau</a:t>
            </a:r>
            <a:r>
              <a:rPr lang="fr-FR" sz="1400" dirty="0" smtClean="0">
                <a:solidFill>
                  <a:schemeClr val="tx1"/>
                </a:solidFill>
                <a:latin typeface="Arial Narrow"/>
                <a:cs typeface="Arial Narrow"/>
              </a:rPr>
              <a:t>, Bonnet, Cambois.  Publication </a:t>
            </a:r>
            <a:r>
              <a:rPr lang="fr-FR" sz="1400" dirty="0" err="1" smtClean="0">
                <a:solidFill>
                  <a:schemeClr val="tx1"/>
                </a:solidFill>
                <a:latin typeface="Arial Narrow"/>
                <a:cs typeface="Arial Narrow"/>
              </a:rPr>
              <a:t>process</a:t>
            </a:r>
            <a:r>
              <a:rPr lang="fr-FR" sz="1400" dirty="0" smtClean="0">
                <a:solidFill>
                  <a:schemeClr val="tx1"/>
                </a:solidFill>
                <a:latin typeface="Arial Narrow"/>
                <a:cs typeface="Arial Narrow"/>
              </a:rPr>
              <a:t>. 2017</a:t>
            </a:r>
          </a:p>
          <a:p>
            <a:pPr algn="ctr"/>
            <a:r>
              <a:rPr lang="fr-FR" sz="1400" dirty="0" smtClean="0">
                <a:solidFill>
                  <a:schemeClr val="tx1"/>
                </a:solidFill>
                <a:latin typeface="Arial Narrow"/>
                <a:cs typeface="Arial Narrow"/>
              </a:rPr>
              <a:t>- Enquête Santé et itinéraire professionnel - </a:t>
            </a:r>
            <a:endParaRPr lang="en-US" sz="1400" dirty="0">
              <a:solidFill>
                <a:schemeClr val="tx1"/>
              </a:solidFill>
              <a:latin typeface="Arial Narrow"/>
              <a:cs typeface="Arial Narrow"/>
            </a:endParaRPr>
          </a:p>
        </p:txBody>
      </p: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185" y="-78126"/>
            <a:ext cx="8261350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052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4" grpId="0" animBg="1"/>
      <p:bldP spid="85" grpId="0" build="p" bldLvl="5"/>
      <p:bldP spid="87" grpId="0" build="p" bldLvl="5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916832"/>
            <a:ext cx="8568952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1200"/>
              </a:spcAft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è"/>
              <a:defRPr/>
            </a:pPr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Des </a:t>
            </a:r>
            <a:r>
              <a:rPr lang="fr-FR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situations </a:t>
            </a:r>
            <a:r>
              <a:rPr lang="fr-FR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et parcours sociaux, professionnels, familiaux </a:t>
            </a:r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différents, en moyenne, selon le sexe,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è"/>
              <a:defRPr/>
            </a:pPr>
            <a:r>
              <a:rPr lang="fr-FR" sz="24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Des différences liées entre autres à </a:t>
            </a:r>
            <a:r>
              <a:rPr lang="fr-FR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une spécialisation </a:t>
            </a:r>
            <a:r>
              <a:rPr lang="fr-FR" sz="24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genrée</a:t>
            </a:r>
            <a:r>
              <a:rPr lang="fr-FR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 des activités</a:t>
            </a:r>
            <a:r>
              <a:rPr lang="fr-FR" sz="24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(</a:t>
            </a:r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rémunérées/non-rémunérées),</a:t>
            </a:r>
            <a:endParaRPr lang="fr-FR" sz="24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è"/>
              <a:defRPr/>
            </a:pPr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Des </a:t>
            </a:r>
            <a:r>
              <a:rPr lang="fr-FR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configurations "délétères" </a:t>
            </a:r>
            <a:r>
              <a:rPr lang="fr-FR" sz="24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plus fréquentes dans la population féminine</a:t>
            </a:r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,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è"/>
              <a:defRPr/>
            </a:pPr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Des </a:t>
            </a:r>
            <a:r>
              <a:rPr lang="fr-FR" sz="24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différences </a:t>
            </a:r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qui se </a:t>
            </a:r>
            <a:r>
              <a:rPr lang="fr-FR" sz="24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lisent comme des </a:t>
            </a:r>
            <a:r>
              <a:rPr lang="fr-FR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inégalités sociales</a:t>
            </a:r>
            <a:r>
              <a:rPr lang="fr-FR" sz="24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, quand </a:t>
            </a:r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cette </a:t>
            </a:r>
            <a:r>
              <a:rPr lang="fr-FR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organisation </a:t>
            </a:r>
            <a:r>
              <a:rPr lang="fr-FR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sociale (</a:t>
            </a:r>
            <a:r>
              <a:rPr lang="fr-FR" sz="24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genrée</a:t>
            </a:r>
            <a:r>
              <a:rPr lang="fr-FR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) se traduit par d’inégales expositions</a:t>
            </a:r>
            <a:r>
              <a:rPr lang="fr-FR" sz="24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aux risques de </a:t>
            </a:r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santé.</a:t>
            </a:r>
            <a:endParaRPr lang="fr-FR" sz="24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828" y="-78126"/>
            <a:ext cx="802957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83" y="620688"/>
            <a:ext cx="802957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537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5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1"/>
          <p:cNvSpPr>
            <a:spLocks noChangeArrowheads="1"/>
          </p:cNvSpPr>
          <p:nvPr/>
        </p:nvSpPr>
        <p:spPr bwMode="auto">
          <a:xfrm>
            <a:off x="1116431" y="620688"/>
            <a:ext cx="8027568" cy="77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en-GB" sz="2800" dirty="0" err="1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Quels</a:t>
            </a:r>
            <a:r>
              <a:rPr lang="en-GB" sz="28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leviers </a:t>
            </a:r>
            <a:r>
              <a:rPr lang="en-GB" sz="28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?</a:t>
            </a:r>
          </a:p>
          <a:p>
            <a:pPr>
              <a:lnSpc>
                <a:spcPct val="85000"/>
              </a:lnSpc>
            </a:pPr>
            <a:r>
              <a:rPr lang="en-GB" sz="2400" dirty="0" err="1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Comprendre</a:t>
            </a:r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les </a:t>
            </a:r>
            <a:r>
              <a:rPr lang="en-GB" sz="2400" dirty="0" err="1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chemins</a:t>
            </a:r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GB" sz="2400" dirty="0" err="1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d’exposition</a:t>
            </a:r>
            <a:endParaRPr lang="en-GB" sz="24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21" name="Rectangle 120"/>
          <p:cNvSpPr>
            <a:spLocks noChangeArrowheads="1"/>
          </p:cNvSpPr>
          <p:nvPr/>
        </p:nvSpPr>
        <p:spPr bwMode="auto">
          <a:xfrm>
            <a:off x="1990508" y="2709770"/>
            <a:ext cx="5008569" cy="5064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lIns="71998" tIns="36000" rIns="71998" bIns="36000" anchor="ctr"/>
          <a:lstStyle/>
          <a:p>
            <a:pPr algn="ctr" eaLnBrk="0" hangingPunct="0">
              <a:defRPr/>
            </a:pPr>
            <a:r>
              <a:rPr lang="fr-FR" sz="1600" b="0" dirty="0" smtClean="0">
                <a:solidFill>
                  <a:schemeClr val="accent4">
                    <a:lumMod val="75000"/>
                  </a:schemeClr>
                </a:solidFill>
                <a:latin typeface="Impact" panose="020B0806030902050204" pitchFamily="34" charset="0"/>
                <a:ea typeface="ＭＳ Ｐゴシック" charset="0"/>
              </a:rPr>
              <a:t>MALADIES ET L</a:t>
            </a:r>
            <a:r>
              <a:rPr lang="fr-FR" sz="1600" b="0" dirty="0">
                <a:solidFill>
                  <a:schemeClr val="accent4">
                    <a:lumMod val="75000"/>
                  </a:schemeClr>
                </a:solidFill>
                <a:latin typeface="Impact" panose="020B0806030902050204" pitchFamily="34" charset="0"/>
              </a:rPr>
              <a:t>É</a:t>
            </a:r>
            <a:r>
              <a:rPr lang="fr-FR" sz="1600" b="0" dirty="0" smtClean="0">
                <a:solidFill>
                  <a:schemeClr val="accent4">
                    <a:lumMod val="75000"/>
                  </a:schemeClr>
                </a:solidFill>
                <a:latin typeface="Impact" panose="020B0806030902050204" pitchFamily="34" charset="0"/>
                <a:ea typeface="ＭＳ Ｐゴシック" charset="0"/>
              </a:rPr>
              <a:t>SIONS</a:t>
            </a:r>
            <a:endParaRPr lang="fr-FR" sz="1600" b="0" dirty="0">
              <a:solidFill>
                <a:schemeClr val="accent4">
                  <a:lumMod val="75000"/>
                </a:schemeClr>
              </a:solidFill>
              <a:latin typeface="Impact" panose="020B0806030902050204" pitchFamily="34" charset="0"/>
              <a:ea typeface="ＭＳ Ｐゴシック" charset="0"/>
            </a:endParaRPr>
          </a:p>
        </p:txBody>
      </p:sp>
      <p:sp>
        <p:nvSpPr>
          <p:cNvPr id="123" name="Arc 122"/>
          <p:cNvSpPr/>
          <p:nvPr/>
        </p:nvSpPr>
        <p:spPr>
          <a:xfrm rot="12862294">
            <a:off x="2310442" y="2529955"/>
            <a:ext cx="2266069" cy="2053682"/>
          </a:xfrm>
          <a:prstGeom prst="arc">
            <a:avLst>
              <a:gd name="adj1" fmla="val 15954545"/>
              <a:gd name="adj2" fmla="val 21496680"/>
            </a:avLst>
          </a:prstGeom>
          <a:ln w="38100">
            <a:solidFill>
              <a:schemeClr val="accent1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1998" tIns="36000" rIns="71998" bIns="36000" rtlCol="0" anchor="ctr"/>
          <a:lstStyle/>
          <a:p>
            <a:pPr algn="ctr"/>
            <a:endParaRPr lang="fr-FR" sz="2800"/>
          </a:p>
        </p:txBody>
      </p:sp>
      <p:sp>
        <p:nvSpPr>
          <p:cNvPr id="135" name="AutoShape 32"/>
          <p:cNvSpPr>
            <a:spLocks noChangeArrowheads="1"/>
          </p:cNvSpPr>
          <p:nvPr/>
        </p:nvSpPr>
        <p:spPr bwMode="auto">
          <a:xfrm rot="5400000">
            <a:off x="4412414" y="3117648"/>
            <a:ext cx="202634" cy="217393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4">
                <a:lumMod val="75000"/>
              </a:schemeClr>
            </a:solidFill>
            <a:prstDash val="sysDash"/>
            <a:miter lim="800000"/>
            <a:headEnd/>
            <a:tailEnd/>
          </a:ln>
          <a:effectLst/>
          <a:extLst/>
        </p:spPr>
        <p:txBody>
          <a:bodyPr wrap="none" lIns="71998" tIns="36000" rIns="71998" bIns="36000" anchor="ctr"/>
          <a:lstStyle/>
          <a:p>
            <a:pPr>
              <a:defRPr/>
            </a:pPr>
            <a:endParaRPr lang="fr-FR" sz="2800">
              <a:latin typeface="Arial Narrow" panose="020B0606020202030204" pitchFamily="34" charset="0"/>
              <a:ea typeface="ＭＳ Ｐゴシック" charset="0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2691480" y="5579856"/>
            <a:ext cx="3772412" cy="810425"/>
            <a:chOff x="2691480" y="5579856"/>
            <a:chExt cx="3772412" cy="810425"/>
          </a:xfrm>
        </p:grpSpPr>
        <p:sp>
          <p:nvSpPr>
            <p:cNvPr id="122" name="Rectangle à coins arrondis 121"/>
            <p:cNvSpPr/>
            <p:nvPr/>
          </p:nvSpPr>
          <p:spPr>
            <a:xfrm>
              <a:off x="2691480" y="5579856"/>
              <a:ext cx="3772412" cy="810425"/>
            </a:xfrm>
            <a:prstGeom prst="round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1998" tIns="36000" rIns="71998" bIns="36000" rtlCol="0" anchor="ctr"/>
            <a:lstStyle/>
            <a:p>
              <a:pPr algn="ctr"/>
              <a:endParaRPr lang="fr-FR" sz="2800"/>
            </a:p>
          </p:txBody>
        </p:sp>
        <p:sp>
          <p:nvSpPr>
            <p:cNvPr id="137" name="Ellipse 136"/>
            <p:cNvSpPr/>
            <p:nvPr/>
          </p:nvSpPr>
          <p:spPr>
            <a:xfrm>
              <a:off x="2753847" y="5681968"/>
              <a:ext cx="1971743" cy="66960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1998" tIns="36000" rIns="71998" bIns="36000" rtlCol="0" anchor="ctr"/>
            <a:lstStyle/>
            <a:p>
              <a:pPr algn="ctr"/>
              <a:r>
                <a:rPr lang="fr-FR" sz="1400" b="1" dirty="0" smtClean="0">
                  <a:latin typeface="Arial Narrow" panose="020B0606020202030204" pitchFamily="34" charset="0"/>
                </a:rPr>
                <a:t>Conditions de vie dans l’enfance</a:t>
              </a:r>
              <a:endParaRPr lang="fr-FR" sz="1400" b="1" dirty="0">
                <a:latin typeface="Arial Narrow" panose="020B0606020202030204" pitchFamily="34" charset="0"/>
              </a:endParaRPr>
            </a:p>
          </p:txBody>
        </p:sp>
        <p:sp>
          <p:nvSpPr>
            <p:cNvPr id="138" name="Ellipse 137"/>
            <p:cNvSpPr/>
            <p:nvPr/>
          </p:nvSpPr>
          <p:spPr>
            <a:xfrm>
              <a:off x="4429445" y="5662144"/>
              <a:ext cx="1997333" cy="558018"/>
            </a:xfrm>
            <a:prstGeom prst="ellipse">
              <a:avLst/>
            </a:prstGeom>
            <a:solidFill>
              <a:schemeClr val="accent3">
                <a:alpha val="86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1998" tIns="36000" rIns="71998" bIns="36000" rtlCol="0" anchor="ctr"/>
            <a:lstStyle/>
            <a:p>
              <a:pPr algn="ctr"/>
              <a:r>
                <a:rPr lang="fr-FR" sz="1400" b="1" dirty="0" smtClean="0">
                  <a:latin typeface="Arial Narrow" panose="020B0606020202030204" pitchFamily="34" charset="0"/>
                </a:rPr>
                <a:t>Niveau d’instruction</a:t>
              </a:r>
              <a:endParaRPr lang="fr-FR" sz="1400" b="1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139" name="Arc 138"/>
          <p:cNvSpPr/>
          <p:nvPr/>
        </p:nvSpPr>
        <p:spPr>
          <a:xfrm rot="12862294">
            <a:off x="1942847" y="2241230"/>
            <a:ext cx="4025622" cy="3841935"/>
          </a:xfrm>
          <a:prstGeom prst="arc">
            <a:avLst>
              <a:gd name="adj1" fmla="val 15956289"/>
              <a:gd name="adj2" fmla="val 21496680"/>
            </a:avLst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1998" tIns="36000" rIns="71998" bIns="36000" rtlCol="0" anchor="ctr"/>
          <a:lstStyle/>
          <a:p>
            <a:pPr algn="ctr"/>
            <a:endParaRPr lang="fr-FR" sz="2800"/>
          </a:p>
        </p:txBody>
      </p:sp>
      <p:sp>
        <p:nvSpPr>
          <p:cNvPr id="140" name="Rectangle à coins arrondis 139"/>
          <p:cNvSpPr/>
          <p:nvPr/>
        </p:nvSpPr>
        <p:spPr>
          <a:xfrm>
            <a:off x="2050000" y="3368308"/>
            <a:ext cx="4641799" cy="421500"/>
          </a:xfrm>
          <a:prstGeom prst="roundRect">
            <a:avLst/>
          </a:prstGeom>
          <a:gradFill flip="none" rotWithShape="1">
            <a:gsLst>
              <a:gs pos="48000">
                <a:schemeClr val="bg2">
                  <a:shade val="30000"/>
                  <a:satMod val="115000"/>
                </a:schemeClr>
              </a:gs>
              <a:gs pos="79000">
                <a:schemeClr val="bg2">
                  <a:shade val="67500"/>
                  <a:satMod val="115000"/>
                </a:schemeClr>
              </a:gs>
              <a:gs pos="97000">
                <a:schemeClr val="bg2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98" tIns="36000" rIns="71998" bIns="36000" rtlCol="0" anchor="ctr"/>
          <a:lstStyle/>
          <a:p>
            <a:pPr algn="ctr"/>
            <a:r>
              <a:rPr lang="fr-FR" sz="1600" b="0" dirty="0" smtClean="0">
                <a:solidFill>
                  <a:schemeClr val="bg1"/>
                </a:solidFill>
                <a:latin typeface="Impact" panose="020B0806030902050204" pitchFamily="34" charset="0"/>
              </a:rPr>
              <a:t>R</a:t>
            </a:r>
            <a:r>
              <a:rPr lang="fr-FR" sz="1600" b="0" dirty="0" smtClean="0">
                <a:latin typeface="Impact" panose="020B0806030902050204" pitchFamily="34" charset="0"/>
              </a:rPr>
              <a:t>É</a:t>
            </a:r>
            <a:r>
              <a:rPr lang="fr-FR" sz="1600" b="0" dirty="0" smtClean="0">
                <a:solidFill>
                  <a:schemeClr val="bg1"/>
                </a:solidFill>
                <a:latin typeface="Impact" panose="020B0806030902050204" pitchFamily="34" charset="0"/>
              </a:rPr>
              <a:t>PONSE BIOLOGIQUE AU STRESS</a:t>
            </a:r>
          </a:p>
          <a:p>
            <a:pPr algn="ctr"/>
            <a:r>
              <a:rPr lang="fr-FR" sz="900" b="0" dirty="0">
                <a:solidFill>
                  <a:schemeClr val="bg1"/>
                </a:solidFill>
                <a:latin typeface="Impact" panose="020B0806030902050204" pitchFamily="34" charset="0"/>
              </a:rPr>
              <a:t>Biomarqueurs</a:t>
            </a:r>
          </a:p>
        </p:txBody>
      </p:sp>
      <p:sp>
        <p:nvSpPr>
          <p:cNvPr id="141" name="Forme libre 140"/>
          <p:cNvSpPr/>
          <p:nvPr/>
        </p:nvSpPr>
        <p:spPr>
          <a:xfrm>
            <a:off x="1988057" y="3359095"/>
            <a:ext cx="123886" cy="410375"/>
          </a:xfrm>
          <a:custGeom>
            <a:avLst/>
            <a:gdLst>
              <a:gd name="connsiteX0" fmla="*/ 157316 w 157316"/>
              <a:gd name="connsiteY0" fmla="*/ 0 h 521110"/>
              <a:gd name="connsiteX1" fmla="*/ 0 w 157316"/>
              <a:gd name="connsiteY1" fmla="*/ 521110 h 521110"/>
              <a:gd name="connsiteX2" fmla="*/ 0 w 157316"/>
              <a:gd name="connsiteY2" fmla="*/ 521110 h 521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316" h="521110">
                <a:moveTo>
                  <a:pt x="157316" y="0"/>
                </a:moveTo>
                <a:lnTo>
                  <a:pt x="0" y="521110"/>
                </a:lnTo>
                <a:lnTo>
                  <a:pt x="0" y="521110"/>
                </a:lnTo>
              </a:path>
            </a:pathLst>
          </a:custGeom>
          <a:noFill/>
          <a:ln w="38100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98" tIns="36000" rIns="71998" bIns="36000" rtlCol="0" anchor="ctr"/>
          <a:lstStyle/>
          <a:p>
            <a:pPr algn="ctr"/>
            <a:endParaRPr lang="fr-FR" sz="2800"/>
          </a:p>
        </p:txBody>
      </p:sp>
      <p:sp>
        <p:nvSpPr>
          <p:cNvPr id="144" name="Forme libre 143"/>
          <p:cNvSpPr/>
          <p:nvPr/>
        </p:nvSpPr>
        <p:spPr>
          <a:xfrm rot="19951478">
            <a:off x="2286889" y="3383446"/>
            <a:ext cx="149542" cy="372735"/>
          </a:xfrm>
          <a:custGeom>
            <a:avLst/>
            <a:gdLst>
              <a:gd name="connsiteX0" fmla="*/ 157316 w 157316"/>
              <a:gd name="connsiteY0" fmla="*/ 0 h 521110"/>
              <a:gd name="connsiteX1" fmla="*/ 0 w 157316"/>
              <a:gd name="connsiteY1" fmla="*/ 521110 h 521110"/>
              <a:gd name="connsiteX2" fmla="*/ 0 w 157316"/>
              <a:gd name="connsiteY2" fmla="*/ 521110 h 521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316" h="521110">
                <a:moveTo>
                  <a:pt x="157316" y="0"/>
                </a:moveTo>
                <a:lnTo>
                  <a:pt x="0" y="521110"/>
                </a:lnTo>
                <a:lnTo>
                  <a:pt x="0" y="521110"/>
                </a:lnTo>
              </a:path>
            </a:pathLst>
          </a:custGeom>
          <a:noFill/>
          <a:ln w="38100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98" tIns="36000" rIns="71998" bIns="36000" rtlCol="0" anchor="ctr"/>
          <a:lstStyle/>
          <a:p>
            <a:pPr algn="ctr"/>
            <a:endParaRPr lang="fr-FR" sz="2800"/>
          </a:p>
        </p:txBody>
      </p:sp>
      <p:grpSp>
        <p:nvGrpSpPr>
          <p:cNvPr id="146" name="Groupe 145"/>
          <p:cNvGrpSpPr/>
          <p:nvPr/>
        </p:nvGrpSpPr>
        <p:grpSpPr>
          <a:xfrm>
            <a:off x="3218960" y="2323155"/>
            <a:ext cx="2993500" cy="4390826"/>
            <a:chOff x="2514804" y="1258266"/>
            <a:chExt cx="3801270" cy="5575652"/>
          </a:xfrm>
        </p:grpSpPr>
        <p:sp>
          <p:nvSpPr>
            <p:cNvPr id="147" name="Arc 146"/>
            <p:cNvSpPr/>
            <p:nvPr/>
          </p:nvSpPr>
          <p:spPr>
            <a:xfrm rot="2433808">
              <a:off x="2514804" y="1258266"/>
              <a:ext cx="3801270" cy="5563730"/>
            </a:xfrm>
            <a:prstGeom prst="arc">
              <a:avLst>
                <a:gd name="adj1" fmla="val 16562006"/>
                <a:gd name="adj2" fmla="val 17130532"/>
              </a:avLst>
            </a:prstGeom>
            <a:ln w="38100">
              <a:solidFill>
                <a:schemeClr val="accent1">
                  <a:lumMod val="75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2800"/>
            </a:p>
          </p:txBody>
        </p:sp>
        <p:sp>
          <p:nvSpPr>
            <p:cNvPr id="148" name="Arc 147"/>
            <p:cNvSpPr/>
            <p:nvPr/>
          </p:nvSpPr>
          <p:spPr>
            <a:xfrm rot="2433808">
              <a:off x="2514804" y="1270188"/>
              <a:ext cx="3801270" cy="5563730"/>
            </a:xfrm>
            <a:prstGeom prst="arc">
              <a:avLst>
                <a:gd name="adj1" fmla="val 18818599"/>
                <a:gd name="adj2" fmla="val 19630996"/>
              </a:avLst>
            </a:prstGeom>
            <a:ln w="3810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2800">
                <a:ln>
                  <a:solidFill>
                    <a:schemeClr val="bg1"/>
                  </a:solidFill>
                  <a:prstDash val="sysDash"/>
                </a:ln>
              </a:endParaRPr>
            </a:p>
          </p:txBody>
        </p:sp>
        <p:sp>
          <p:nvSpPr>
            <p:cNvPr id="149" name="Arc 148"/>
            <p:cNvSpPr/>
            <p:nvPr/>
          </p:nvSpPr>
          <p:spPr>
            <a:xfrm rot="2433808">
              <a:off x="2514804" y="1258266"/>
              <a:ext cx="3801270" cy="5563730"/>
            </a:xfrm>
            <a:prstGeom prst="arc">
              <a:avLst>
                <a:gd name="adj1" fmla="val 19775245"/>
                <a:gd name="adj2" fmla="val 590057"/>
              </a:avLst>
            </a:prstGeom>
            <a:ln w="38100">
              <a:solidFill>
                <a:schemeClr val="accent3">
                  <a:lumMod val="75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2800"/>
            </a:p>
          </p:txBody>
        </p:sp>
      </p:grpSp>
      <p:grpSp>
        <p:nvGrpSpPr>
          <p:cNvPr id="2" name="Groupe 1"/>
          <p:cNvGrpSpPr/>
          <p:nvPr/>
        </p:nvGrpSpPr>
        <p:grpSpPr>
          <a:xfrm>
            <a:off x="3137812" y="1553707"/>
            <a:ext cx="2665197" cy="915103"/>
            <a:chOff x="3137812" y="1553707"/>
            <a:chExt cx="2665197" cy="915103"/>
          </a:xfrm>
        </p:grpSpPr>
        <p:grpSp>
          <p:nvGrpSpPr>
            <p:cNvPr id="124" name="Group 2"/>
            <p:cNvGrpSpPr>
              <a:grpSpLocks/>
            </p:cNvGrpSpPr>
            <p:nvPr/>
          </p:nvGrpSpPr>
          <p:grpSpPr bwMode="auto">
            <a:xfrm>
              <a:off x="3251226" y="1839738"/>
              <a:ext cx="1022628" cy="527975"/>
              <a:chOff x="960" y="1497"/>
              <a:chExt cx="1645" cy="691"/>
            </a:xfrm>
          </p:grpSpPr>
          <p:sp>
            <p:nvSpPr>
              <p:cNvPr id="125" name="Rectangle 3"/>
              <p:cNvSpPr>
                <a:spLocks noChangeArrowheads="1"/>
              </p:cNvSpPr>
              <p:nvPr/>
            </p:nvSpPr>
            <p:spPr bwMode="auto">
              <a:xfrm>
                <a:off x="1057" y="1524"/>
                <a:ext cx="1437" cy="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lr>
                    <a:srgbClr val="DE3831"/>
                  </a:buClr>
                  <a:buFont typeface="Calibri" pitchFamily="34" charset="0"/>
                  <a:buChar char="•"/>
                  <a:defRPr sz="3200">
                    <a:solidFill>
                      <a:srgbClr val="37424A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rgbClr val="DE3831"/>
                  </a:buClr>
                  <a:buFont typeface="Calibri" pitchFamily="34" charset="0"/>
                  <a:buChar char="→"/>
                  <a:defRPr sz="2800">
                    <a:solidFill>
                      <a:srgbClr val="37424A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rgbClr val="DE3831"/>
                  </a:buClr>
                  <a:buFont typeface="Calibri" pitchFamily="34" charset="0"/>
                  <a:buChar char="–"/>
                  <a:defRPr sz="2400">
                    <a:solidFill>
                      <a:srgbClr val="37424A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rgbClr val="37424A"/>
                  </a:buClr>
                  <a:buFont typeface="Calibri" pitchFamily="34" charset="0"/>
                  <a:buChar char="+"/>
                  <a:defRPr sz="2000">
                    <a:solidFill>
                      <a:srgbClr val="37424A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rgbClr val="37424A"/>
                  </a:buClr>
                  <a:buFont typeface="Calibri" pitchFamily="34" charset="0"/>
                  <a:buChar char="›"/>
                  <a:defRPr sz="2000">
                    <a:solidFill>
                      <a:srgbClr val="37424A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7424A"/>
                  </a:buClr>
                  <a:buFont typeface="Calibri" pitchFamily="34" charset="0"/>
                  <a:buChar char="›"/>
                  <a:defRPr sz="2000">
                    <a:solidFill>
                      <a:srgbClr val="37424A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7424A"/>
                  </a:buClr>
                  <a:buFont typeface="Calibri" pitchFamily="34" charset="0"/>
                  <a:buChar char="›"/>
                  <a:defRPr sz="2000">
                    <a:solidFill>
                      <a:srgbClr val="37424A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7424A"/>
                  </a:buClr>
                  <a:buFont typeface="Calibri" pitchFamily="34" charset="0"/>
                  <a:buChar char="›"/>
                  <a:defRPr sz="2000">
                    <a:solidFill>
                      <a:srgbClr val="37424A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7424A"/>
                  </a:buClr>
                  <a:buFont typeface="Calibri" pitchFamily="34" charset="0"/>
                  <a:buChar char="›"/>
                  <a:defRPr sz="2000">
                    <a:solidFill>
                      <a:srgbClr val="37424A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algn="ctr">
                  <a:lnSpc>
                    <a:spcPts val="1102"/>
                  </a:lnSpc>
                  <a:spcBef>
                    <a:spcPct val="0"/>
                  </a:spcBef>
                  <a:buClrTx/>
                  <a:buNone/>
                </a:pPr>
                <a:r>
                  <a:rPr lang="fr-FR" altLang="fr-FR" sz="1050" b="1" dirty="0">
                    <a:solidFill>
                      <a:schemeClr val="accent4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Limitations Fonctionnelles</a:t>
                </a:r>
              </a:p>
            </p:txBody>
          </p:sp>
          <p:sp>
            <p:nvSpPr>
              <p:cNvPr id="126" name="Rectangle 4"/>
              <p:cNvSpPr>
                <a:spLocks noChangeArrowheads="1"/>
              </p:cNvSpPr>
              <p:nvPr/>
            </p:nvSpPr>
            <p:spPr bwMode="auto">
              <a:xfrm>
                <a:off x="1007" y="1889"/>
                <a:ext cx="1585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lr>
                    <a:srgbClr val="DE3831"/>
                  </a:buClr>
                  <a:buFont typeface="Calibri" pitchFamily="34" charset="0"/>
                  <a:buChar char="•"/>
                  <a:defRPr sz="3200">
                    <a:solidFill>
                      <a:srgbClr val="37424A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rgbClr val="DE3831"/>
                  </a:buClr>
                  <a:buFont typeface="Calibri" pitchFamily="34" charset="0"/>
                  <a:buChar char="→"/>
                  <a:defRPr sz="2800">
                    <a:solidFill>
                      <a:srgbClr val="37424A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rgbClr val="DE3831"/>
                  </a:buClr>
                  <a:buFont typeface="Calibri" pitchFamily="34" charset="0"/>
                  <a:buChar char="–"/>
                  <a:defRPr sz="2400">
                    <a:solidFill>
                      <a:srgbClr val="37424A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rgbClr val="37424A"/>
                  </a:buClr>
                  <a:buFont typeface="Calibri" pitchFamily="34" charset="0"/>
                  <a:buChar char="+"/>
                  <a:defRPr sz="2000">
                    <a:solidFill>
                      <a:srgbClr val="37424A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rgbClr val="37424A"/>
                  </a:buClr>
                  <a:buFont typeface="Calibri" pitchFamily="34" charset="0"/>
                  <a:buChar char="›"/>
                  <a:defRPr sz="2000">
                    <a:solidFill>
                      <a:srgbClr val="37424A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7424A"/>
                  </a:buClr>
                  <a:buFont typeface="Calibri" pitchFamily="34" charset="0"/>
                  <a:buChar char="›"/>
                  <a:defRPr sz="2000">
                    <a:solidFill>
                      <a:srgbClr val="37424A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7424A"/>
                  </a:buClr>
                  <a:buFont typeface="Calibri" pitchFamily="34" charset="0"/>
                  <a:buChar char="›"/>
                  <a:defRPr sz="2000">
                    <a:solidFill>
                      <a:srgbClr val="37424A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7424A"/>
                  </a:buClr>
                  <a:buFont typeface="Calibri" pitchFamily="34" charset="0"/>
                  <a:buChar char="›"/>
                  <a:defRPr sz="2000">
                    <a:solidFill>
                      <a:srgbClr val="37424A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7424A"/>
                  </a:buClr>
                  <a:buFont typeface="Calibri" pitchFamily="34" charset="0"/>
                  <a:buChar char="›"/>
                  <a:defRPr sz="2000">
                    <a:solidFill>
                      <a:srgbClr val="37424A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algn="ctr">
                  <a:lnSpc>
                    <a:spcPts val="787"/>
                  </a:lnSpc>
                  <a:spcBef>
                    <a:spcPct val="0"/>
                  </a:spcBef>
                  <a:buClrTx/>
                  <a:buNone/>
                </a:pPr>
                <a:r>
                  <a:rPr lang="fr-FR" altLang="fr-FR" sz="800" b="1" dirty="0">
                    <a:solidFill>
                      <a:schemeClr val="accent4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Sensorielles, mentales, physiques</a:t>
                </a:r>
              </a:p>
            </p:txBody>
          </p:sp>
          <p:sp>
            <p:nvSpPr>
              <p:cNvPr id="127" name="Rectangle 5"/>
              <p:cNvSpPr>
                <a:spLocks noChangeArrowheads="1"/>
              </p:cNvSpPr>
              <p:nvPr/>
            </p:nvSpPr>
            <p:spPr bwMode="auto">
              <a:xfrm>
                <a:off x="960" y="1497"/>
                <a:ext cx="1645" cy="691"/>
              </a:xfrm>
              <a:prstGeom prst="rect">
                <a:avLst/>
              </a:prstGeom>
              <a:noFill/>
              <a:ln w="20701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Clr>
                    <a:srgbClr val="DE3831"/>
                  </a:buClr>
                  <a:buFont typeface="Calibri" pitchFamily="34" charset="0"/>
                  <a:buChar char="•"/>
                  <a:defRPr sz="3200">
                    <a:solidFill>
                      <a:srgbClr val="37424A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rgbClr val="DE3831"/>
                  </a:buClr>
                  <a:buFont typeface="Calibri" pitchFamily="34" charset="0"/>
                  <a:buChar char="→"/>
                  <a:defRPr sz="2800">
                    <a:solidFill>
                      <a:srgbClr val="37424A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rgbClr val="DE3831"/>
                  </a:buClr>
                  <a:buFont typeface="Calibri" pitchFamily="34" charset="0"/>
                  <a:buChar char="–"/>
                  <a:defRPr sz="2400">
                    <a:solidFill>
                      <a:srgbClr val="37424A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rgbClr val="37424A"/>
                  </a:buClr>
                  <a:buFont typeface="Calibri" pitchFamily="34" charset="0"/>
                  <a:buChar char="+"/>
                  <a:defRPr sz="2000">
                    <a:solidFill>
                      <a:srgbClr val="37424A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rgbClr val="37424A"/>
                  </a:buClr>
                  <a:buFont typeface="Calibri" pitchFamily="34" charset="0"/>
                  <a:buChar char="›"/>
                  <a:defRPr sz="2000">
                    <a:solidFill>
                      <a:srgbClr val="37424A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7424A"/>
                  </a:buClr>
                  <a:buFont typeface="Calibri" pitchFamily="34" charset="0"/>
                  <a:buChar char="›"/>
                  <a:defRPr sz="2000">
                    <a:solidFill>
                      <a:srgbClr val="37424A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7424A"/>
                  </a:buClr>
                  <a:buFont typeface="Calibri" pitchFamily="34" charset="0"/>
                  <a:buChar char="›"/>
                  <a:defRPr sz="2000">
                    <a:solidFill>
                      <a:srgbClr val="37424A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7424A"/>
                  </a:buClr>
                  <a:buFont typeface="Calibri" pitchFamily="34" charset="0"/>
                  <a:buChar char="›"/>
                  <a:defRPr sz="2000">
                    <a:solidFill>
                      <a:srgbClr val="37424A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7424A"/>
                  </a:buClr>
                  <a:buFont typeface="Calibri" pitchFamily="34" charset="0"/>
                  <a:buChar char="›"/>
                  <a:defRPr sz="2000">
                    <a:solidFill>
                      <a:srgbClr val="37424A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fr-FR" altLang="fr-FR" sz="1050" b="1">
                  <a:solidFill>
                    <a:schemeClr val="accent4">
                      <a:lumMod val="75000"/>
                    </a:schemeClr>
                  </a:solidFill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128" name="AutoShape 6"/>
            <p:cNvSpPr>
              <a:spLocks noChangeArrowheads="1"/>
            </p:cNvSpPr>
            <p:nvPr/>
          </p:nvSpPr>
          <p:spPr bwMode="auto">
            <a:xfrm>
              <a:off x="4388662" y="2063517"/>
              <a:ext cx="223515" cy="151382"/>
            </a:xfrm>
            <a:prstGeom prst="rightArrow">
              <a:avLst>
                <a:gd name="adj1" fmla="val 50000"/>
                <a:gd name="adj2" fmla="val 4851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lIns="71998" tIns="36000" rIns="71998" bIns="36000" anchor="ctr"/>
            <a:lstStyle/>
            <a:p>
              <a:pPr>
                <a:defRPr/>
              </a:pPr>
              <a:r>
                <a:rPr lang="fr-FR" sz="1100" dirty="0">
                  <a:solidFill>
                    <a:schemeClr val="accent4">
                      <a:lumMod val="75000"/>
                    </a:schemeClr>
                  </a:solidFill>
                  <a:latin typeface="Arial Narrow" panose="020B0606020202030204" pitchFamily="34" charset="0"/>
                  <a:ea typeface="ＭＳ Ｐゴシック" charset="0"/>
                </a:rPr>
                <a:t> </a:t>
              </a:r>
              <a:endParaRPr lang="en-GB" sz="1100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ea typeface="ＭＳ Ｐゴシック" charset="0"/>
              </a:endParaRPr>
            </a:p>
          </p:txBody>
        </p:sp>
        <p:sp>
          <p:nvSpPr>
            <p:cNvPr id="129" name="AutoShape 7"/>
            <p:cNvSpPr>
              <a:spLocks noChangeArrowheads="1"/>
            </p:cNvSpPr>
            <p:nvPr/>
          </p:nvSpPr>
          <p:spPr bwMode="auto">
            <a:xfrm>
              <a:off x="3137812" y="1585971"/>
              <a:ext cx="2665197" cy="882839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7030A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71998" tIns="36000" rIns="71998" bIns="36000" anchor="ctr"/>
            <a:lstStyle/>
            <a:p>
              <a:pPr>
                <a:defRPr/>
              </a:pPr>
              <a:endParaRPr lang="fr-FR" sz="2800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ea typeface="ＭＳ Ｐゴシック" charset="0"/>
              </a:endParaRPr>
            </a:p>
          </p:txBody>
        </p:sp>
        <p:grpSp>
          <p:nvGrpSpPr>
            <p:cNvPr id="130" name="Group 41"/>
            <p:cNvGrpSpPr>
              <a:grpSpLocks/>
            </p:cNvGrpSpPr>
            <p:nvPr/>
          </p:nvGrpSpPr>
          <p:grpSpPr bwMode="auto">
            <a:xfrm>
              <a:off x="4672142" y="1838496"/>
              <a:ext cx="1036820" cy="542571"/>
              <a:chOff x="3015" y="1388"/>
              <a:chExt cx="681" cy="434"/>
            </a:xfrm>
          </p:grpSpPr>
          <p:grpSp>
            <p:nvGrpSpPr>
              <p:cNvPr id="131" name="Group 42"/>
              <p:cNvGrpSpPr>
                <a:grpSpLocks/>
              </p:cNvGrpSpPr>
              <p:nvPr/>
            </p:nvGrpSpPr>
            <p:grpSpPr bwMode="auto">
              <a:xfrm>
                <a:off x="3015" y="1388"/>
                <a:ext cx="681" cy="433"/>
                <a:chOff x="3405" y="1497"/>
                <a:chExt cx="1395" cy="708"/>
              </a:xfrm>
            </p:grpSpPr>
            <p:sp>
              <p:nvSpPr>
                <p:cNvPr id="133" name="Rectangle 43"/>
                <p:cNvSpPr>
                  <a:spLocks noChangeArrowheads="1"/>
                </p:cNvSpPr>
                <p:nvPr/>
              </p:nvSpPr>
              <p:spPr bwMode="auto">
                <a:xfrm>
                  <a:off x="3512" y="1517"/>
                  <a:ext cx="1150" cy="3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lr>
                      <a:srgbClr val="DE3831"/>
                    </a:buClr>
                    <a:buFont typeface="Calibri" pitchFamily="34" charset="0"/>
                    <a:buChar char="•"/>
                    <a:defRPr sz="3200">
                      <a:solidFill>
                        <a:srgbClr val="37424A"/>
                      </a:solidFill>
                      <a:latin typeface="Calibri" pitchFamily="34" charset="0"/>
                      <a:ea typeface="MS PGothic" pitchFamily="34" charset="-128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lr>
                      <a:srgbClr val="DE3831"/>
                    </a:buClr>
                    <a:buFont typeface="Calibri" pitchFamily="34" charset="0"/>
                    <a:buChar char="→"/>
                    <a:defRPr sz="2800">
                      <a:solidFill>
                        <a:srgbClr val="37424A"/>
                      </a:solidFill>
                      <a:latin typeface="Calibri" pitchFamily="34" charset="0"/>
                      <a:ea typeface="MS PGothic" pitchFamily="34" charset="-128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lr>
                      <a:srgbClr val="DE3831"/>
                    </a:buClr>
                    <a:buFont typeface="Calibri" pitchFamily="34" charset="0"/>
                    <a:buChar char="–"/>
                    <a:defRPr sz="2400">
                      <a:solidFill>
                        <a:srgbClr val="37424A"/>
                      </a:solidFill>
                      <a:latin typeface="Calibri" pitchFamily="34" charset="0"/>
                      <a:ea typeface="MS PGothic" pitchFamily="34" charset="-128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lr>
                      <a:srgbClr val="37424A"/>
                    </a:buClr>
                    <a:buFont typeface="Calibri" pitchFamily="34" charset="0"/>
                    <a:buChar char="+"/>
                    <a:defRPr sz="2000">
                      <a:solidFill>
                        <a:srgbClr val="37424A"/>
                      </a:solidFill>
                      <a:latin typeface="Calibri" pitchFamily="34" charset="0"/>
                      <a:ea typeface="MS PGothic" pitchFamily="34" charset="-128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lr>
                      <a:srgbClr val="37424A"/>
                    </a:buClr>
                    <a:buFont typeface="Calibri" pitchFamily="34" charset="0"/>
                    <a:buChar char="›"/>
                    <a:defRPr sz="2000">
                      <a:solidFill>
                        <a:srgbClr val="37424A"/>
                      </a:solidFill>
                      <a:latin typeface="Calibri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7424A"/>
                    </a:buClr>
                    <a:buFont typeface="Calibri" pitchFamily="34" charset="0"/>
                    <a:buChar char="›"/>
                    <a:defRPr sz="2000">
                      <a:solidFill>
                        <a:srgbClr val="37424A"/>
                      </a:solidFill>
                      <a:latin typeface="Calibri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7424A"/>
                    </a:buClr>
                    <a:buFont typeface="Calibri" pitchFamily="34" charset="0"/>
                    <a:buChar char="›"/>
                    <a:defRPr sz="2000">
                      <a:solidFill>
                        <a:srgbClr val="37424A"/>
                      </a:solidFill>
                      <a:latin typeface="Calibri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7424A"/>
                    </a:buClr>
                    <a:buFont typeface="Calibri" pitchFamily="34" charset="0"/>
                    <a:buChar char="›"/>
                    <a:defRPr sz="2000">
                      <a:solidFill>
                        <a:srgbClr val="37424A"/>
                      </a:solidFill>
                      <a:latin typeface="Calibri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7424A"/>
                    </a:buClr>
                    <a:buFont typeface="Calibri" pitchFamily="34" charset="0"/>
                    <a:buChar char="›"/>
                    <a:defRPr sz="2000">
                      <a:solidFill>
                        <a:srgbClr val="37424A"/>
                      </a:solidFill>
                      <a:latin typeface="Calibri" pitchFamily="34" charset="0"/>
                      <a:ea typeface="MS PGothic" pitchFamily="34" charset="-128"/>
                    </a:defRPr>
                  </a:lvl9pPr>
                </a:lstStyle>
                <a:p>
                  <a:pPr algn="ctr">
                    <a:lnSpc>
                      <a:spcPts val="1102"/>
                    </a:lnSpc>
                    <a:spcBef>
                      <a:spcPct val="0"/>
                    </a:spcBef>
                    <a:buClrTx/>
                    <a:buNone/>
                  </a:pPr>
                  <a:r>
                    <a:rPr lang="fr-FR" altLang="fr-FR" sz="1050" b="1" dirty="0">
                      <a:solidFill>
                        <a:schemeClr val="accent4">
                          <a:lumMod val="75000"/>
                        </a:schemeClr>
                      </a:solidFill>
                      <a:latin typeface="Arial Narrow" panose="020B0606020202030204" pitchFamily="34" charset="0"/>
                    </a:rPr>
                    <a:t>Restrictions d’a</a:t>
                  </a:r>
                  <a:r>
                    <a:rPr lang="fr-FR" altLang="ja-JP" sz="1050" b="1" dirty="0">
                      <a:solidFill>
                        <a:schemeClr val="accent4">
                          <a:lumMod val="75000"/>
                        </a:schemeClr>
                      </a:solidFill>
                      <a:latin typeface="Arial Narrow" panose="020B0606020202030204" pitchFamily="34" charset="0"/>
                    </a:rPr>
                    <a:t>ctivité</a:t>
                  </a:r>
                  <a:endParaRPr lang="fr-FR" altLang="fr-FR" sz="1050" b="1" dirty="0">
                    <a:solidFill>
                      <a:schemeClr val="accent4">
                        <a:lumMod val="7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34" name="Rectangle 44"/>
                <p:cNvSpPr>
                  <a:spLocks noChangeArrowheads="1"/>
                </p:cNvSpPr>
                <p:nvPr/>
              </p:nvSpPr>
              <p:spPr bwMode="auto">
                <a:xfrm>
                  <a:off x="3405" y="1497"/>
                  <a:ext cx="1395" cy="708"/>
                </a:xfrm>
                <a:prstGeom prst="rect">
                  <a:avLst/>
                </a:prstGeom>
                <a:noFill/>
                <a:ln w="20701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algn="l" eaLnBrk="0" hangingPunct="0">
                    <a:spcBef>
                      <a:spcPct val="20000"/>
                    </a:spcBef>
                    <a:buClr>
                      <a:srgbClr val="DE3831"/>
                    </a:buClr>
                    <a:buFont typeface="Calibri" pitchFamily="34" charset="0"/>
                    <a:buChar char="•"/>
                    <a:defRPr sz="3200">
                      <a:solidFill>
                        <a:srgbClr val="37424A"/>
                      </a:solidFill>
                      <a:latin typeface="Calibri" pitchFamily="34" charset="0"/>
                      <a:ea typeface="MS PGothic" pitchFamily="34" charset="-128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lr>
                      <a:srgbClr val="DE3831"/>
                    </a:buClr>
                    <a:buFont typeface="Calibri" pitchFamily="34" charset="0"/>
                    <a:buChar char="→"/>
                    <a:defRPr sz="2800">
                      <a:solidFill>
                        <a:srgbClr val="37424A"/>
                      </a:solidFill>
                      <a:latin typeface="Calibri" pitchFamily="34" charset="0"/>
                      <a:ea typeface="MS PGothic" pitchFamily="34" charset="-128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lr>
                      <a:srgbClr val="DE3831"/>
                    </a:buClr>
                    <a:buFont typeface="Calibri" pitchFamily="34" charset="0"/>
                    <a:buChar char="–"/>
                    <a:defRPr sz="2400">
                      <a:solidFill>
                        <a:srgbClr val="37424A"/>
                      </a:solidFill>
                      <a:latin typeface="Calibri" pitchFamily="34" charset="0"/>
                      <a:ea typeface="MS PGothic" pitchFamily="34" charset="-128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lr>
                      <a:srgbClr val="37424A"/>
                    </a:buClr>
                    <a:buFont typeface="Calibri" pitchFamily="34" charset="0"/>
                    <a:buChar char="+"/>
                    <a:defRPr sz="2000">
                      <a:solidFill>
                        <a:srgbClr val="37424A"/>
                      </a:solidFill>
                      <a:latin typeface="Calibri" pitchFamily="34" charset="0"/>
                      <a:ea typeface="MS PGothic" pitchFamily="34" charset="-128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lr>
                      <a:srgbClr val="37424A"/>
                    </a:buClr>
                    <a:buFont typeface="Calibri" pitchFamily="34" charset="0"/>
                    <a:buChar char="›"/>
                    <a:defRPr sz="2000">
                      <a:solidFill>
                        <a:srgbClr val="37424A"/>
                      </a:solidFill>
                      <a:latin typeface="Calibri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7424A"/>
                    </a:buClr>
                    <a:buFont typeface="Calibri" pitchFamily="34" charset="0"/>
                    <a:buChar char="›"/>
                    <a:defRPr sz="2000">
                      <a:solidFill>
                        <a:srgbClr val="37424A"/>
                      </a:solidFill>
                      <a:latin typeface="Calibri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7424A"/>
                    </a:buClr>
                    <a:buFont typeface="Calibri" pitchFamily="34" charset="0"/>
                    <a:buChar char="›"/>
                    <a:defRPr sz="2000">
                      <a:solidFill>
                        <a:srgbClr val="37424A"/>
                      </a:solidFill>
                      <a:latin typeface="Calibri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7424A"/>
                    </a:buClr>
                    <a:buFont typeface="Calibri" pitchFamily="34" charset="0"/>
                    <a:buChar char="›"/>
                    <a:defRPr sz="2000">
                      <a:solidFill>
                        <a:srgbClr val="37424A"/>
                      </a:solidFill>
                      <a:latin typeface="Calibri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7424A"/>
                    </a:buClr>
                    <a:buFont typeface="Calibri" pitchFamily="34" charset="0"/>
                    <a:buChar char="›"/>
                    <a:defRPr sz="2000">
                      <a:solidFill>
                        <a:srgbClr val="37424A"/>
                      </a:solidFill>
                      <a:latin typeface="Calibri" pitchFamily="34" charset="0"/>
                      <a:ea typeface="MS PGothic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fr-FR" altLang="fr-FR" sz="1050" b="1">
                    <a:solidFill>
                      <a:schemeClr val="accent4">
                        <a:lumMod val="7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</p:grpSp>
          <p:sp>
            <p:nvSpPr>
              <p:cNvPr id="132" name="Rectangle 45"/>
              <p:cNvSpPr>
                <a:spLocks noChangeArrowheads="1"/>
              </p:cNvSpPr>
              <p:nvPr/>
            </p:nvSpPr>
            <p:spPr bwMode="auto">
              <a:xfrm>
                <a:off x="3051" y="1584"/>
                <a:ext cx="613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787"/>
                  </a:lnSpc>
                  <a:defRPr/>
                </a:pPr>
                <a:r>
                  <a:rPr lang="fr-FR" sz="800" b="1" dirty="0">
                    <a:solidFill>
                      <a:schemeClr val="accent4">
                        <a:lumMod val="75000"/>
                      </a:schemeClr>
                    </a:solidFill>
                    <a:latin typeface="Arial Narrow" panose="020B0606020202030204" pitchFamily="34" charset="0"/>
                    <a:ea typeface="ＭＳ Ｐゴシック" charset="0"/>
                    <a:cs typeface="Arial" charset="0"/>
                  </a:rPr>
                  <a:t>Soins personnels, </a:t>
                </a:r>
              </a:p>
              <a:p>
                <a:pPr algn="ctr">
                  <a:lnSpc>
                    <a:spcPts val="787"/>
                  </a:lnSpc>
                  <a:defRPr/>
                </a:pPr>
                <a:r>
                  <a:rPr lang="fr-FR" sz="800" b="1" dirty="0">
                    <a:solidFill>
                      <a:schemeClr val="accent4">
                        <a:lumMod val="75000"/>
                      </a:schemeClr>
                    </a:solidFill>
                    <a:latin typeface="Arial Narrow" panose="020B0606020202030204" pitchFamily="34" charset="0"/>
                    <a:ea typeface="ＭＳ Ｐゴシック" charset="0"/>
                    <a:cs typeface="Arial" charset="0"/>
                  </a:rPr>
                  <a:t>domestiques</a:t>
                </a:r>
              </a:p>
            </p:txBody>
          </p:sp>
        </p:grpSp>
        <p:sp>
          <p:nvSpPr>
            <p:cNvPr id="150" name="ZoneTexte 149"/>
            <p:cNvSpPr txBox="1"/>
            <p:nvPr/>
          </p:nvSpPr>
          <p:spPr>
            <a:xfrm>
              <a:off x="3810602" y="1553707"/>
              <a:ext cx="1193446" cy="318924"/>
            </a:xfrm>
            <a:prstGeom prst="rect">
              <a:avLst/>
            </a:prstGeom>
            <a:noFill/>
          </p:spPr>
          <p:txBody>
            <a:bodyPr wrap="none" lIns="71998" tIns="36000" rIns="71998" bIns="36000" rtlCol="0">
              <a:spAutoFit/>
            </a:bodyPr>
            <a:lstStyle/>
            <a:p>
              <a:r>
                <a:rPr lang="fr-FR" sz="1600" dirty="0" smtClean="0">
                  <a:solidFill>
                    <a:schemeClr val="accent4">
                      <a:lumMod val="75000"/>
                    </a:schemeClr>
                  </a:solidFill>
                  <a:latin typeface="Impact" panose="020B0806030902050204" pitchFamily="34" charset="0"/>
                </a:rPr>
                <a:t>INCAPACITÉS</a:t>
              </a:r>
              <a:endParaRPr lang="fr-FR" sz="1600" dirty="0">
                <a:solidFill>
                  <a:schemeClr val="accent4">
                    <a:lumMod val="7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cxnSp>
        <p:nvCxnSpPr>
          <p:cNvPr id="151" name="Connecteur droit avec flèche 150"/>
          <p:cNvCxnSpPr/>
          <p:nvPr/>
        </p:nvCxnSpPr>
        <p:spPr>
          <a:xfrm flipV="1">
            <a:off x="2361659" y="2433423"/>
            <a:ext cx="659640" cy="511562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necteur droit avec flèche 151"/>
          <p:cNvCxnSpPr/>
          <p:nvPr/>
        </p:nvCxnSpPr>
        <p:spPr>
          <a:xfrm flipV="1">
            <a:off x="2932422" y="2517715"/>
            <a:ext cx="205391" cy="340238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Connecteur droit avec flèche 152"/>
          <p:cNvCxnSpPr/>
          <p:nvPr/>
        </p:nvCxnSpPr>
        <p:spPr>
          <a:xfrm flipH="1" flipV="1">
            <a:off x="5575890" y="2517716"/>
            <a:ext cx="680769" cy="445260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Connecteur droit avec flèche 153"/>
          <p:cNvCxnSpPr/>
          <p:nvPr/>
        </p:nvCxnSpPr>
        <p:spPr>
          <a:xfrm flipH="1" flipV="1">
            <a:off x="4503117" y="2492896"/>
            <a:ext cx="4311" cy="255177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Arc 154"/>
          <p:cNvSpPr/>
          <p:nvPr/>
        </p:nvSpPr>
        <p:spPr>
          <a:xfrm rot="21380579" flipV="1">
            <a:off x="4261060" y="2559111"/>
            <a:ext cx="2858129" cy="3273164"/>
          </a:xfrm>
          <a:prstGeom prst="arc">
            <a:avLst>
              <a:gd name="adj1" fmla="val 16985412"/>
              <a:gd name="adj2" fmla="val 2733333"/>
            </a:avLst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1998" tIns="36000" rIns="71998" bIns="36000" rtlCol="0" anchor="ctr"/>
          <a:lstStyle/>
          <a:p>
            <a:pPr algn="ctr"/>
            <a:endParaRPr lang="fr-FR" sz="2800"/>
          </a:p>
        </p:txBody>
      </p:sp>
      <p:sp>
        <p:nvSpPr>
          <p:cNvPr id="156" name="Arc 155"/>
          <p:cNvSpPr/>
          <p:nvPr/>
        </p:nvSpPr>
        <p:spPr>
          <a:xfrm rot="20239774" flipV="1">
            <a:off x="5546962" y="1980559"/>
            <a:ext cx="1122340" cy="2671242"/>
          </a:xfrm>
          <a:prstGeom prst="arc">
            <a:avLst>
              <a:gd name="adj1" fmla="val 15901218"/>
              <a:gd name="adj2" fmla="val 539540"/>
            </a:avLst>
          </a:prstGeom>
          <a:ln w="38100">
            <a:solidFill>
              <a:schemeClr val="accent1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1998" tIns="36000" rIns="71998" bIns="36000" rtlCol="0" anchor="ctr"/>
          <a:lstStyle/>
          <a:p>
            <a:pPr algn="ctr"/>
            <a:endParaRPr lang="fr-FR" sz="2800">
              <a:ln>
                <a:solidFill>
                  <a:schemeClr val="accent1">
                    <a:lumMod val="75000"/>
                  </a:schemeClr>
                </a:solidFill>
              </a:ln>
            </a:endParaRPr>
          </a:p>
        </p:txBody>
      </p:sp>
      <p:cxnSp>
        <p:nvCxnSpPr>
          <p:cNvPr id="157" name="Connecteur droit avec flèche 156"/>
          <p:cNvCxnSpPr/>
          <p:nvPr/>
        </p:nvCxnSpPr>
        <p:spPr>
          <a:xfrm flipH="1" flipV="1">
            <a:off x="5803009" y="2517716"/>
            <a:ext cx="826844" cy="445260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Arc 160"/>
          <p:cNvSpPr/>
          <p:nvPr/>
        </p:nvSpPr>
        <p:spPr>
          <a:xfrm rot="21071406" flipH="1">
            <a:off x="2847442" y="2848176"/>
            <a:ext cx="839091" cy="2937311"/>
          </a:xfrm>
          <a:prstGeom prst="arc">
            <a:avLst>
              <a:gd name="adj1" fmla="val 16562006"/>
              <a:gd name="adj2" fmla="val 17209333"/>
            </a:avLst>
          </a:prstGeom>
          <a:ln w="38100">
            <a:solidFill>
              <a:schemeClr val="accent1">
                <a:lumMod val="75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1998" tIns="36000" rIns="71998" bIns="36000" rtlCol="0" anchor="ctr"/>
          <a:lstStyle/>
          <a:p>
            <a:pPr algn="ctr"/>
            <a:endParaRPr lang="fr-FR" sz="2800"/>
          </a:p>
        </p:txBody>
      </p:sp>
      <p:sp>
        <p:nvSpPr>
          <p:cNvPr id="162" name="Arc 161"/>
          <p:cNvSpPr/>
          <p:nvPr/>
        </p:nvSpPr>
        <p:spPr>
          <a:xfrm rot="21071406" flipH="1">
            <a:off x="2847662" y="2836566"/>
            <a:ext cx="839091" cy="2937311"/>
          </a:xfrm>
          <a:prstGeom prst="arc">
            <a:avLst>
              <a:gd name="adj1" fmla="val 20194251"/>
              <a:gd name="adj2" fmla="val 3290335"/>
            </a:avLst>
          </a:prstGeom>
          <a:ln w="38100">
            <a:solidFill>
              <a:schemeClr val="bg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1998" tIns="36000" rIns="71998" bIns="36000" rtlCol="0" anchor="ctr"/>
          <a:lstStyle/>
          <a:p>
            <a:pPr algn="ctr"/>
            <a:endParaRPr lang="fr-FR" sz="2800"/>
          </a:p>
        </p:txBody>
      </p:sp>
      <p:sp>
        <p:nvSpPr>
          <p:cNvPr id="163" name="Arc 162"/>
          <p:cNvSpPr/>
          <p:nvPr/>
        </p:nvSpPr>
        <p:spPr>
          <a:xfrm rot="21071406" flipH="1">
            <a:off x="2847442" y="2848176"/>
            <a:ext cx="839091" cy="2937311"/>
          </a:xfrm>
          <a:prstGeom prst="arc">
            <a:avLst>
              <a:gd name="adj1" fmla="val 3295415"/>
              <a:gd name="adj2" fmla="val 5186192"/>
            </a:avLst>
          </a:prstGeom>
          <a:ln w="38100">
            <a:solidFill>
              <a:schemeClr val="accent3">
                <a:lumMod val="75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1998" tIns="36000" rIns="71998" bIns="36000" rtlCol="0" anchor="ctr"/>
          <a:lstStyle/>
          <a:p>
            <a:pPr algn="ctr"/>
            <a:endParaRPr lang="fr-FR" sz="2800"/>
          </a:p>
        </p:txBody>
      </p:sp>
      <p:sp>
        <p:nvSpPr>
          <p:cNvPr id="168" name="Arc 167"/>
          <p:cNvSpPr/>
          <p:nvPr/>
        </p:nvSpPr>
        <p:spPr>
          <a:xfrm rot="2433808">
            <a:off x="3215092" y="2327028"/>
            <a:ext cx="2993500" cy="4381437"/>
          </a:xfrm>
          <a:prstGeom prst="arc">
            <a:avLst>
              <a:gd name="adj1" fmla="val 17151693"/>
              <a:gd name="adj2" fmla="val 17843565"/>
            </a:avLst>
          </a:prstGeom>
          <a:ln w="38100">
            <a:solidFill>
              <a:schemeClr val="accent1">
                <a:lumMod val="7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1998" tIns="36000" rIns="71998" bIns="36000" rtlCol="0" anchor="ctr"/>
          <a:lstStyle/>
          <a:p>
            <a:pPr algn="ctr"/>
            <a:endParaRPr lang="fr-FR" sz="2800"/>
          </a:p>
        </p:txBody>
      </p:sp>
      <p:sp>
        <p:nvSpPr>
          <p:cNvPr id="169" name="Arc 168"/>
          <p:cNvSpPr/>
          <p:nvPr/>
        </p:nvSpPr>
        <p:spPr>
          <a:xfrm rot="2433808">
            <a:off x="3209907" y="2315072"/>
            <a:ext cx="2993500" cy="4381437"/>
          </a:xfrm>
          <a:prstGeom prst="arc">
            <a:avLst>
              <a:gd name="adj1" fmla="val 17883789"/>
              <a:gd name="adj2" fmla="val 18859576"/>
            </a:avLst>
          </a:prstGeom>
          <a:ln w="38100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1998" tIns="36000" rIns="71998" bIns="36000" rtlCol="0" anchor="ctr"/>
          <a:lstStyle/>
          <a:p>
            <a:pPr algn="ctr"/>
            <a:endParaRPr lang="fr-FR" sz="2800"/>
          </a:p>
        </p:txBody>
      </p:sp>
      <p:sp>
        <p:nvSpPr>
          <p:cNvPr id="171" name="Arc 170"/>
          <p:cNvSpPr/>
          <p:nvPr/>
        </p:nvSpPr>
        <p:spPr>
          <a:xfrm rot="21071406" flipH="1">
            <a:off x="2847442" y="2848176"/>
            <a:ext cx="839091" cy="2937311"/>
          </a:xfrm>
          <a:prstGeom prst="arc">
            <a:avLst>
              <a:gd name="adj1" fmla="val 17172402"/>
              <a:gd name="adj2" fmla="val 18160592"/>
            </a:avLst>
          </a:prstGeom>
          <a:ln w="38100">
            <a:solidFill>
              <a:schemeClr val="accent1">
                <a:lumMod val="7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1998" tIns="36000" rIns="71998" bIns="36000" rtlCol="0" anchor="ctr"/>
          <a:lstStyle/>
          <a:p>
            <a:pPr algn="ctr"/>
            <a:endParaRPr lang="fr-FR" sz="2800"/>
          </a:p>
        </p:txBody>
      </p:sp>
      <p:sp>
        <p:nvSpPr>
          <p:cNvPr id="172" name="Arc 171"/>
          <p:cNvSpPr/>
          <p:nvPr/>
        </p:nvSpPr>
        <p:spPr>
          <a:xfrm rot="21071406" flipH="1">
            <a:off x="2847442" y="2848176"/>
            <a:ext cx="839091" cy="2937311"/>
          </a:xfrm>
          <a:prstGeom prst="arc">
            <a:avLst>
              <a:gd name="adj1" fmla="val 18125323"/>
              <a:gd name="adj2" fmla="val 20104512"/>
            </a:avLst>
          </a:prstGeom>
          <a:ln w="38100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1998" tIns="36000" rIns="71998" bIns="36000" rtlCol="0" anchor="ctr"/>
          <a:lstStyle/>
          <a:p>
            <a:pPr algn="ctr"/>
            <a:endParaRPr lang="fr-FR" sz="2800"/>
          </a:p>
        </p:txBody>
      </p:sp>
      <p:sp>
        <p:nvSpPr>
          <p:cNvPr id="173" name="Ellipse 172"/>
          <p:cNvSpPr/>
          <p:nvPr/>
        </p:nvSpPr>
        <p:spPr>
          <a:xfrm>
            <a:off x="4328645" y="6525344"/>
            <a:ext cx="680475" cy="302589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98" tIns="36000" rIns="71998" bIns="36000" rtlCol="0" anchor="ctr"/>
          <a:lstStyle/>
          <a:p>
            <a:pPr algn="ctr"/>
            <a:r>
              <a:rPr lang="fr-FR" sz="1600" dirty="0" smtClean="0">
                <a:solidFill>
                  <a:schemeClr val="accent4">
                    <a:lumMod val="75000"/>
                  </a:schemeClr>
                </a:solidFill>
                <a:latin typeface="Impact" panose="020B0806030902050204" pitchFamily="34" charset="0"/>
              </a:rPr>
              <a:t>F - H</a:t>
            </a:r>
            <a:endParaRPr lang="fr-FR" sz="1600" dirty="0">
              <a:solidFill>
                <a:schemeClr val="accent4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cxnSp>
        <p:nvCxnSpPr>
          <p:cNvPr id="174" name="Connecteur droit avec flèche 173"/>
          <p:cNvCxnSpPr/>
          <p:nvPr/>
        </p:nvCxnSpPr>
        <p:spPr>
          <a:xfrm flipH="1" flipV="1">
            <a:off x="4328645" y="6373743"/>
            <a:ext cx="150930" cy="216710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Connecteur droit avec flèche 174"/>
          <p:cNvCxnSpPr/>
          <p:nvPr/>
        </p:nvCxnSpPr>
        <p:spPr>
          <a:xfrm flipV="1">
            <a:off x="4895709" y="6373744"/>
            <a:ext cx="113412" cy="225510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ZoneTexte 175"/>
          <p:cNvSpPr txBox="1"/>
          <p:nvPr/>
        </p:nvSpPr>
        <p:spPr>
          <a:xfrm>
            <a:off x="4520386" y="6237778"/>
            <a:ext cx="324939" cy="503590"/>
          </a:xfrm>
          <a:prstGeom prst="rect">
            <a:avLst/>
          </a:prstGeom>
          <a:noFill/>
        </p:spPr>
        <p:txBody>
          <a:bodyPr wrap="none" lIns="71998" tIns="36000" rIns="71998" bIns="36000" rtlCol="0">
            <a:spAutoFit/>
          </a:bodyPr>
          <a:lstStyle/>
          <a:p>
            <a:r>
              <a:rPr lang="fr-FR"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?</a:t>
            </a:r>
          </a:p>
        </p:txBody>
      </p:sp>
      <p:cxnSp>
        <p:nvCxnSpPr>
          <p:cNvPr id="177" name="Connecteur droit avec flèche 176"/>
          <p:cNvCxnSpPr/>
          <p:nvPr/>
        </p:nvCxnSpPr>
        <p:spPr>
          <a:xfrm flipV="1">
            <a:off x="4529000" y="5449909"/>
            <a:ext cx="7218" cy="38250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73" name="Groupe 3072"/>
          <p:cNvGrpSpPr/>
          <p:nvPr/>
        </p:nvGrpSpPr>
        <p:grpSpPr>
          <a:xfrm>
            <a:off x="2516500" y="3789808"/>
            <a:ext cx="4113355" cy="1704472"/>
            <a:chOff x="2516500" y="3789808"/>
            <a:chExt cx="4113355" cy="1704472"/>
          </a:xfrm>
        </p:grpSpPr>
        <p:cxnSp>
          <p:nvCxnSpPr>
            <p:cNvPr id="158" name="Connecteur droit avec flèche 157"/>
            <p:cNvCxnSpPr/>
            <p:nvPr/>
          </p:nvCxnSpPr>
          <p:spPr>
            <a:xfrm flipH="1" flipV="1">
              <a:off x="4522063" y="3789808"/>
              <a:ext cx="6936" cy="477975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Connecteur droit 158"/>
            <p:cNvCxnSpPr/>
            <p:nvPr/>
          </p:nvCxnSpPr>
          <p:spPr>
            <a:xfrm>
              <a:off x="4529805" y="4216160"/>
              <a:ext cx="6936" cy="633318"/>
            </a:xfrm>
            <a:prstGeom prst="line">
              <a:avLst/>
            </a:prstGeom>
            <a:ln w="3810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Connecteur droit 159"/>
            <p:cNvCxnSpPr/>
            <p:nvPr/>
          </p:nvCxnSpPr>
          <p:spPr>
            <a:xfrm flipH="1">
              <a:off x="4538785" y="5351810"/>
              <a:ext cx="2099" cy="142470"/>
            </a:xfrm>
            <a:prstGeom prst="line">
              <a:avLst/>
            </a:prstGeom>
            <a:ln w="3810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Groupe 177"/>
            <p:cNvGrpSpPr/>
            <p:nvPr/>
          </p:nvGrpSpPr>
          <p:grpSpPr>
            <a:xfrm>
              <a:off x="2516500" y="3935373"/>
              <a:ext cx="4113355" cy="1535270"/>
              <a:chOff x="2516500" y="3935373"/>
              <a:chExt cx="4113355" cy="1535270"/>
            </a:xfrm>
          </p:grpSpPr>
          <p:sp>
            <p:nvSpPr>
              <p:cNvPr id="179" name="Ellipse 178"/>
              <p:cNvSpPr/>
              <p:nvPr/>
            </p:nvSpPr>
            <p:spPr>
              <a:xfrm>
                <a:off x="2578074" y="3978658"/>
                <a:ext cx="2093315" cy="100583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1998" tIns="36000" rIns="71998" bIns="36000" rtlCol="0" anchor="ctr"/>
              <a:lstStyle/>
              <a:p>
                <a:pPr algn="ctr">
                  <a:lnSpc>
                    <a:spcPts val="1102"/>
                  </a:lnSpc>
                </a:pPr>
                <a:endParaRPr lang="fr-FR" sz="800" b="1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180" name="Ellipse 179"/>
              <p:cNvSpPr/>
              <p:nvPr/>
            </p:nvSpPr>
            <p:spPr>
              <a:xfrm>
                <a:off x="3501292" y="4637897"/>
                <a:ext cx="2188305" cy="786387"/>
              </a:xfrm>
              <a:prstGeom prst="ellipse">
                <a:avLst/>
              </a:prstGeom>
              <a:solidFill>
                <a:schemeClr val="accent1">
                  <a:alpha val="66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1998" tIns="36000" rIns="71998" bIns="36000" rtlCol="0" anchor="t"/>
              <a:lstStyle/>
              <a:p>
                <a:pPr algn="ctr">
                  <a:lnSpc>
                    <a:spcPts val="1102"/>
                  </a:lnSpc>
                </a:pPr>
                <a:endParaRPr lang="fr-FR" sz="800" b="1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181" name="Ellipse 180"/>
              <p:cNvSpPr/>
              <p:nvPr/>
            </p:nvSpPr>
            <p:spPr>
              <a:xfrm>
                <a:off x="4315074" y="4006387"/>
                <a:ext cx="2235765" cy="899796"/>
              </a:xfrm>
              <a:prstGeom prst="ellipse">
                <a:avLst/>
              </a:prstGeom>
              <a:solidFill>
                <a:schemeClr val="accent1">
                  <a:alpha val="6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1998" tIns="36000" rIns="71998" bIns="36000" rtlCol="0" anchor="t"/>
              <a:lstStyle/>
              <a:p>
                <a:pPr algn="ctr">
                  <a:lnSpc>
                    <a:spcPts val="1102"/>
                  </a:lnSpc>
                </a:pPr>
                <a:endParaRPr lang="fr-FR" sz="800" b="1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182" name="Rectangle à coins arrondis 181"/>
              <p:cNvSpPr/>
              <p:nvPr/>
            </p:nvSpPr>
            <p:spPr>
              <a:xfrm>
                <a:off x="2516500" y="3935373"/>
                <a:ext cx="4113355" cy="1535270"/>
              </a:xfrm>
              <a:prstGeom prst="roundRect">
                <a:avLst/>
              </a:prstGeom>
              <a:no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1998" tIns="36000" rIns="71998" bIns="36000" rtlCol="0" anchor="ctr"/>
              <a:lstStyle/>
              <a:p>
                <a:pPr algn="ctr"/>
                <a:endParaRPr lang="fr-FR" sz="2800"/>
              </a:p>
            </p:txBody>
          </p:sp>
          <p:sp>
            <p:nvSpPr>
              <p:cNvPr id="183" name="Rectangle 182"/>
              <p:cNvSpPr/>
              <p:nvPr/>
            </p:nvSpPr>
            <p:spPr>
              <a:xfrm>
                <a:off x="2772248" y="4194736"/>
                <a:ext cx="1682291" cy="495896"/>
              </a:xfrm>
              <a:prstGeom prst="rect">
                <a:avLst/>
              </a:prstGeom>
            </p:spPr>
            <p:txBody>
              <a:bodyPr wrap="square" lIns="71998" tIns="36000" rIns="71998" bIns="36000">
                <a:spAutoFit/>
              </a:bodyPr>
              <a:lstStyle/>
              <a:p>
                <a:pPr algn="ctr">
                  <a:lnSpc>
                    <a:spcPts val="1102"/>
                  </a:lnSpc>
                </a:pPr>
                <a:r>
                  <a:rPr lang="fr-FR" sz="105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Trajectoire, qualification, expositions, rémunération,</a:t>
                </a:r>
              </a:p>
              <a:p>
                <a:pPr algn="ctr">
                  <a:lnSpc>
                    <a:spcPts val="1102"/>
                  </a:lnSpc>
                </a:pPr>
                <a:r>
                  <a:rPr lang="fr-FR" sz="105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Interruptions, insécurité…</a:t>
                </a:r>
              </a:p>
            </p:txBody>
          </p:sp>
          <p:sp>
            <p:nvSpPr>
              <p:cNvPr id="184" name="Rectangle 183"/>
              <p:cNvSpPr/>
              <p:nvPr/>
            </p:nvSpPr>
            <p:spPr>
              <a:xfrm>
                <a:off x="3134638" y="4021863"/>
                <a:ext cx="951713" cy="235184"/>
              </a:xfrm>
              <a:prstGeom prst="rect">
                <a:avLst/>
              </a:prstGeom>
            </p:spPr>
            <p:txBody>
              <a:bodyPr wrap="none" lIns="71998" tIns="36000" rIns="71998" bIns="36000">
                <a:spAutoFit/>
              </a:bodyPr>
              <a:lstStyle/>
              <a:p>
                <a:pPr algn="ctr">
                  <a:lnSpc>
                    <a:spcPts val="1102"/>
                  </a:lnSpc>
                </a:pPr>
                <a:r>
                  <a:rPr lang="fr-FR" sz="200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Carrière</a:t>
                </a:r>
              </a:p>
            </p:txBody>
          </p:sp>
          <p:sp>
            <p:nvSpPr>
              <p:cNvPr id="185" name="Rectangle 184"/>
              <p:cNvSpPr/>
              <p:nvPr/>
            </p:nvSpPr>
            <p:spPr>
              <a:xfrm>
                <a:off x="4671387" y="4282414"/>
                <a:ext cx="1698683" cy="495896"/>
              </a:xfrm>
              <a:prstGeom prst="rect">
                <a:avLst/>
              </a:prstGeom>
            </p:spPr>
            <p:txBody>
              <a:bodyPr wrap="square" lIns="71998" tIns="36000" rIns="71998" bIns="36000">
                <a:spAutoFit/>
              </a:bodyPr>
              <a:lstStyle/>
              <a:p>
                <a:pPr algn="ctr">
                  <a:lnSpc>
                    <a:spcPts val="1102"/>
                  </a:lnSpc>
                </a:pPr>
                <a:r>
                  <a:rPr lang="fr-FR" sz="105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Histoire familiale, activités domestiques, parentales, </a:t>
                </a:r>
                <a:r>
                  <a:rPr lang="fr-FR" sz="1050" b="1" i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care</a:t>
                </a:r>
                <a:r>
                  <a:rPr lang="fr-FR" sz="105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…</a:t>
                </a:r>
              </a:p>
            </p:txBody>
          </p:sp>
          <p:sp>
            <p:nvSpPr>
              <p:cNvPr id="186" name="Rectangle 185"/>
              <p:cNvSpPr/>
              <p:nvPr/>
            </p:nvSpPr>
            <p:spPr>
              <a:xfrm>
                <a:off x="3648169" y="4759804"/>
                <a:ext cx="1866792" cy="636960"/>
              </a:xfrm>
              <a:prstGeom prst="rect">
                <a:avLst/>
              </a:prstGeom>
            </p:spPr>
            <p:txBody>
              <a:bodyPr wrap="square" lIns="71998" tIns="36000" rIns="71998" bIns="36000">
                <a:spAutoFit/>
              </a:bodyPr>
              <a:lstStyle/>
              <a:p>
                <a:pPr algn="ctr">
                  <a:lnSpc>
                    <a:spcPts val="1102"/>
                  </a:lnSpc>
                </a:pPr>
                <a:r>
                  <a:rPr lang="fr-FR" sz="180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Conditions de vie</a:t>
                </a:r>
              </a:p>
              <a:p>
                <a:pPr algn="ctr">
                  <a:lnSpc>
                    <a:spcPts val="1102"/>
                  </a:lnSpc>
                </a:pPr>
                <a:r>
                  <a:rPr lang="fr-FR" sz="105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Niveau de vie, soutien social, environnement (accès aux soins, …) </a:t>
                </a:r>
              </a:p>
            </p:txBody>
          </p:sp>
        </p:grpSp>
        <p:sp>
          <p:nvSpPr>
            <p:cNvPr id="167" name="Rectangle 166"/>
            <p:cNvSpPr/>
            <p:nvPr/>
          </p:nvSpPr>
          <p:spPr>
            <a:xfrm>
              <a:off x="5024078" y="4072204"/>
              <a:ext cx="868356" cy="235184"/>
            </a:xfrm>
            <a:prstGeom prst="rect">
              <a:avLst/>
            </a:prstGeom>
          </p:spPr>
          <p:txBody>
            <a:bodyPr wrap="none" lIns="71998" tIns="36000" rIns="71998" bIns="36000">
              <a:spAutoFit/>
            </a:bodyPr>
            <a:lstStyle/>
            <a:p>
              <a:pPr algn="ctr">
                <a:lnSpc>
                  <a:spcPts val="1102"/>
                </a:lnSpc>
              </a:pPr>
              <a:r>
                <a:rPr lang="fr-FR" sz="20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Famille</a:t>
              </a: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-78126"/>
            <a:ext cx="818832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131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5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5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5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23" grpId="0" animBg="1"/>
      <p:bldP spid="135" grpId="0" animBg="1"/>
      <p:bldP spid="139" grpId="0" animBg="1"/>
      <p:bldP spid="140" grpId="0" animBg="1"/>
      <p:bldP spid="141" grpId="0" animBg="1"/>
      <p:bldP spid="144" grpId="0" animBg="1"/>
      <p:bldP spid="155" grpId="0" animBg="1"/>
      <p:bldP spid="156" grpId="0" animBg="1"/>
      <p:bldP spid="161" grpId="0" animBg="1"/>
      <p:bldP spid="162" grpId="0" animBg="1"/>
      <p:bldP spid="163" grpId="0" animBg="1"/>
      <p:bldP spid="168" grpId="0" animBg="1"/>
      <p:bldP spid="169" grpId="0" animBg="1"/>
      <p:bldP spid="171" grpId="0" animBg="1"/>
      <p:bldP spid="172" grpId="0" animBg="1"/>
      <p:bldP spid="173" grpId="0" animBg="1"/>
      <p:bldP spid="17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9" y="1615135"/>
            <a:ext cx="5328592" cy="5158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llipse 4"/>
          <p:cNvSpPr>
            <a:spLocks noChangeArrowheads="1"/>
          </p:cNvSpPr>
          <p:nvPr/>
        </p:nvSpPr>
        <p:spPr bwMode="auto">
          <a:xfrm>
            <a:off x="5580112" y="4860901"/>
            <a:ext cx="1008062" cy="487960"/>
          </a:xfrm>
          <a:prstGeom prst="ellipse">
            <a:avLst/>
          </a:prstGeom>
          <a:solidFill>
            <a:schemeClr val="accent5">
              <a:lumMod val="75000"/>
              <a:alpha val="3490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" name="Ellipse 4"/>
          <p:cNvSpPr>
            <a:spLocks noChangeArrowheads="1"/>
          </p:cNvSpPr>
          <p:nvPr/>
        </p:nvSpPr>
        <p:spPr bwMode="auto">
          <a:xfrm>
            <a:off x="3923954" y="6007554"/>
            <a:ext cx="1008062" cy="487960"/>
          </a:xfrm>
          <a:prstGeom prst="ellipse">
            <a:avLst/>
          </a:prstGeom>
          <a:solidFill>
            <a:schemeClr val="accent5">
              <a:lumMod val="75000"/>
              <a:alpha val="3490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" name="Ellipse 4"/>
          <p:cNvSpPr>
            <a:spLocks noChangeArrowheads="1"/>
          </p:cNvSpPr>
          <p:nvPr/>
        </p:nvSpPr>
        <p:spPr bwMode="auto">
          <a:xfrm>
            <a:off x="2195736" y="4852659"/>
            <a:ext cx="1008062" cy="487960"/>
          </a:xfrm>
          <a:prstGeom prst="ellipse">
            <a:avLst/>
          </a:prstGeom>
          <a:solidFill>
            <a:schemeClr val="accent5">
              <a:lumMod val="75000"/>
              <a:alpha val="3490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116431" y="620688"/>
            <a:ext cx="7920065" cy="77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en-GB" sz="2800" dirty="0" err="1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Quels</a:t>
            </a:r>
            <a:r>
              <a:rPr lang="en-GB" sz="28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leviers </a:t>
            </a:r>
            <a:r>
              <a:rPr lang="en-GB" sz="28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?</a:t>
            </a:r>
          </a:p>
          <a:p>
            <a:pPr>
              <a:lnSpc>
                <a:spcPct val="85000"/>
              </a:lnSpc>
            </a:pPr>
            <a:r>
              <a:rPr lang="en-GB" sz="2400" dirty="0" err="1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Politiques</a:t>
            </a:r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GB" sz="2400" dirty="0" err="1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sociales</a:t>
            </a:r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GB" sz="2400" dirty="0" err="1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d’équité</a:t>
            </a:r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femmes-hommes</a:t>
            </a:r>
            <a:endParaRPr lang="en-GB" sz="24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-78126"/>
            <a:ext cx="818832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re 3"/>
          <p:cNvSpPr txBox="1">
            <a:spLocks/>
          </p:cNvSpPr>
          <p:nvPr/>
        </p:nvSpPr>
        <p:spPr bwMode="auto">
          <a:xfrm>
            <a:off x="34924" y="980728"/>
            <a:ext cx="9109075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3200" b="1">
                <a:solidFill>
                  <a:srgbClr val="ABB8C1"/>
                </a:solidFill>
                <a:latin typeface="Calibri" pitchFamily="34" charset="0"/>
              </a:defRPr>
            </a:lvl1pPr>
            <a:lvl2pPr marL="742950" indent="-285750" eaLnBrk="0" hangingPunct="0">
              <a:defRPr sz="3200" b="1">
                <a:solidFill>
                  <a:srgbClr val="ABB8C1"/>
                </a:solidFill>
                <a:latin typeface="Calibri" pitchFamily="34" charset="0"/>
              </a:defRPr>
            </a:lvl2pPr>
            <a:lvl3pPr marL="1143000" indent="-228600" eaLnBrk="0" hangingPunct="0">
              <a:defRPr sz="3200" b="1">
                <a:solidFill>
                  <a:srgbClr val="ABB8C1"/>
                </a:solidFill>
                <a:latin typeface="Calibri" pitchFamily="34" charset="0"/>
              </a:defRPr>
            </a:lvl3pPr>
            <a:lvl4pPr marL="1600200" indent="-228600" eaLnBrk="0" hangingPunct="0">
              <a:defRPr sz="3200" b="1">
                <a:solidFill>
                  <a:srgbClr val="ABB8C1"/>
                </a:solidFill>
                <a:latin typeface="Calibri" pitchFamily="34" charset="0"/>
              </a:defRPr>
            </a:lvl4pPr>
            <a:lvl5pPr marL="2057400" indent="-228600" eaLnBrk="0" hangingPunct="0">
              <a:defRPr sz="3200" b="1">
                <a:solidFill>
                  <a:srgbClr val="ABB8C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BB8C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BB8C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BB8C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BB8C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nl-NL" sz="28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Au-</a:t>
            </a:r>
            <a:r>
              <a:rPr lang="nl-NL" sz="28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delà</a:t>
            </a:r>
            <a:r>
              <a:rPr lang="nl-NL" sz="28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nl-NL" sz="28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du </a:t>
            </a:r>
            <a:r>
              <a:rPr lang="nl-NL" sz="2800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diplôme</a:t>
            </a:r>
            <a:r>
              <a:rPr lang="nl-NL" sz="28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, </a:t>
            </a:r>
            <a:r>
              <a:rPr lang="nl-NL" sz="28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de la </a:t>
            </a:r>
            <a:r>
              <a:rPr lang="nl-NL" sz="28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profession</a:t>
            </a:r>
            <a:r>
              <a:rPr lang="nl-NL" sz="28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nl-NL" sz="2800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ou</a:t>
            </a:r>
            <a:r>
              <a:rPr lang="nl-NL" sz="28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nl-NL" sz="28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le</a:t>
            </a:r>
            <a:r>
              <a:rPr lang="nl-NL" sz="28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revenu, </a:t>
            </a:r>
            <a:endParaRPr lang="nl-NL" sz="2800" dirty="0" smtClean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pPr algn="ctr" eaLnBrk="1" hangingPunct="1"/>
            <a:r>
              <a:rPr lang="nl-NL" sz="28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on </a:t>
            </a:r>
            <a:r>
              <a:rPr lang="nl-NL" sz="2800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trouve</a:t>
            </a:r>
            <a:r>
              <a:rPr lang="nl-NL" sz="28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nl-NL" b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uhaus 93" panose="04030905020B02020C02" pitchFamily="82" charset="0"/>
              </a:rPr>
              <a:t>des </a:t>
            </a:r>
            <a:r>
              <a:rPr lang="nl-NL" b="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uhaus 93" panose="04030905020B02020C02" pitchFamily="82" charset="0"/>
              </a:rPr>
              <a:t>contextes</a:t>
            </a:r>
            <a:r>
              <a:rPr lang="nl-NL" b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uhaus 93" panose="04030905020B02020C02" pitchFamily="82" charset="0"/>
              </a:rPr>
              <a:t> et parcours </a:t>
            </a:r>
          </a:p>
          <a:p>
            <a:pPr algn="ctr" eaLnBrk="1" hangingPunct="1"/>
            <a:r>
              <a:rPr lang="nl-NL" sz="2800" dirty="0" err="1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déterminants</a:t>
            </a:r>
            <a:r>
              <a:rPr lang="nl-NL" sz="28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 pour </a:t>
            </a:r>
            <a:r>
              <a:rPr lang="nl-NL" sz="2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la santé</a:t>
            </a:r>
          </a:p>
          <a:p>
            <a:pPr algn="ctr" eaLnBrk="1" hangingPunct="1">
              <a:lnSpc>
                <a:spcPct val="150000"/>
              </a:lnSpc>
            </a:pPr>
            <a:r>
              <a:rPr lang="nl-NL" sz="2400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qui</a:t>
            </a:r>
            <a:r>
              <a:rPr lang="nl-NL" sz="24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nl-NL" b="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Berlin Sans FB Demi" panose="020E0802020502020306" pitchFamily="34" charset="0"/>
              </a:rPr>
              <a:t>distinguent</a:t>
            </a:r>
            <a:r>
              <a:rPr lang="nl-NL" b="0" dirty="0">
                <a:solidFill>
                  <a:schemeClr val="accent2">
                    <a:lumMod val="60000"/>
                    <a:lumOff val="40000"/>
                  </a:schemeClr>
                </a:solidFill>
                <a:latin typeface="Berlin Sans FB Demi" panose="020E0802020502020306" pitchFamily="34" charset="0"/>
              </a:rPr>
              <a:t> les </a:t>
            </a:r>
            <a:r>
              <a:rPr lang="nl-NL" b="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Berlin Sans FB Demi" panose="020E0802020502020306" pitchFamily="34" charset="0"/>
              </a:rPr>
              <a:t>femmes</a:t>
            </a:r>
            <a:r>
              <a:rPr lang="nl-NL" b="0" dirty="0">
                <a:solidFill>
                  <a:schemeClr val="accent2">
                    <a:lumMod val="60000"/>
                    <a:lumOff val="40000"/>
                  </a:schemeClr>
                </a:solidFill>
                <a:latin typeface="Berlin Sans FB Demi" panose="020E0802020502020306" pitchFamily="34" charset="0"/>
              </a:rPr>
              <a:t> des </a:t>
            </a:r>
            <a:r>
              <a:rPr lang="nl-NL" b="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Berlin Sans FB Demi" panose="020E0802020502020306" pitchFamily="34" charset="0"/>
              </a:rPr>
              <a:t>hommes</a:t>
            </a:r>
            <a:r>
              <a:rPr lang="nl-NL" b="0" dirty="0">
                <a:solidFill>
                  <a:schemeClr val="accent2">
                    <a:lumMod val="60000"/>
                    <a:lumOff val="40000"/>
                  </a:schemeClr>
                </a:solidFill>
                <a:latin typeface="Berlin Sans FB Demi" panose="020E0802020502020306" pitchFamily="34" charset="0"/>
              </a:rPr>
              <a:t> </a:t>
            </a:r>
          </a:p>
          <a:p>
            <a:pPr algn="ctr" eaLnBrk="1" hangingPunct="1"/>
            <a:r>
              <a:rPr lang="nl-NL" sz="28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par </a:t>
            </a:r>
            <a:r>
              <a:rPr lang="nl-NL" sz="2800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le</a:t>
            </a:r>
            <a:r>
              <a:rPr lang="nl-NL" sz="28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cumul </a:t>
            </a:r>
            <a:r>
              <a:rPr lang="nl-NL" sz="2800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d’expositions</a:t>
            </a:r>
            <a:r>
              <a:rPr lang="nl-NL" sz="28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nl-NL" sz="2800" i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à des </a:t>
            </a:r>
            <a:r>
              <a:rPr lang="nl-NL" sz="2800" i="1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risques</a:t>
            </a:r>
            <a:r>
              <a:rPr lang="nl-NL" sz="2800" i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nl-NL" sz="28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de santé</a:t>
            </a:r>
          </a:p>
          <a:p>
            <a:pPr algn="ctr" eaLnBrk="1" hangingPunct="1"/>
            <a:r>
              <a:rPr lang="nl-NL" sz="1800" i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carrières </a:t>
            </a:r>
            <a:r>
              <a:rPr lang="nl-NL" sz="1800" i="1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bloquées</a:t>
            </a:r>
            <a:r>
              <a:rPr lang="nl-NL" sz="1800" i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, non </a:t>
            </a:r>
            <a:r>
              <a:rPr lang="nl-NL" sz="1800" i="1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qualifiées</a:t>
            </a:r>
            <a:r>
              <a:rPr lang="nl-NL" sz="1800" i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et </a:t>
            </a:r>
            <a:r>
              <a:rPr lang="nl-NL" sz="1800" i="1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exposées</a:t>
            </a:r>
            <a:r>
              <a:rPr lang="nl-NL" sz="1800" i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, </a:t>
            </a:r>
            <a:r>
              <a:rPr lang="nl-NL" sz="1800" i="1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revenus</a:t>
            </a:r>
            <a:r>
              <a:rPr lang="nl-NL" sz="1800" i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, </a:t>
            </a:r>
            <a:r>
              <a:rPr lang="nl-NL" sz="1800" i="1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tensions</a:t>
            </a:r>
            <a:r>
              <a:rPr lang="nl-NL" sz="1800" i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nl-NL" sz="1800" i="1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vie</a:t>
            </a:r>
            <a:r>
              <a:rPr lang="nl-NL" sz="1800" i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pro -- </a:t>
            </a:r>
            <a:r>
              <a:rPr lang="nl-NL" sz="1800" i="1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vie</a:t>
            </a:r>
            <a:r>
              <a:rPr lang="nl-NL" sz="1800" i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nl-NL" sz="1800" i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familiale</a:t>
            </a:r>
            <a:endParaRPr lang="nl-NL" sz="1800" i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pPr algn="ctr" eaLnBrk="1" hangingPunct="1">
              <a:spcBef>
                <a:spcPts val="1200"/>
              </a:spcBef>
            </a:pPr>
            <a:r>
              <a:rPr lang="nl-NL" sz="2800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expliquant</a:t>
            </a:r>
            <a:r>
              <a:rPr lang="nl-NL" sz="28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nl-NL" sz="2800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notamment</a:t>
            </a:r>
            <a:r>
              <a:rPr lang="nl-NL" sz="28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nl-NL" sz="2800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le</a:t>
            </a:r>
            <a:r>
              <a:rPr lang="nl-NL" sz="28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nl-NL" sz="2800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“</a:t>
            </a:r>
            <a:r>
              <a:rPr lang="nl-NL" b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erlin Sans FB Demi" panose="020E0802020502020306" pitchFamily="34" charset="0"/>
              </a:rPr>
              <a:t>paradoxe</a:t>
            </a:r>
            <a:r>
              <a:rPr lang="nl-NL" sz="2800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” </a:t>
            </a:r>
            <a:r>
              <a:rPr lang="nl-NL" sz="28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de genre en santé</a:t>
            </a:r>
          </a:p>
          <a:p>
            <a:pPr algn="ctr" eaLnBrk="1" hangingPunct="1">
              <a:spcBef>
                <a:spcPts val="1200"/>
              </a:spcBef>
            </a:pPr>
            <a:r>
              <a:rPr lang="nl-NL" sz="2800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dont</a:t>
            </a:r>
            <a:r>
              <a:rPr lang="nl-NL" sz="28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nl-NL" sz="2800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il</a:t>
            </a:r>
            <a:r>
              <a:rPr lang="nl-NL" sz="28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nl-NL" sz="2800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reste</a:t>
            </a:r>
            <a:r>
              <a:rPr lang="nl-NL" sz="28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beaucoup à </a:t>
            </a:r>
            <a:r>
              <a:rPr lang="nl-NL" sz="2800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explorer</a:t>
            </a:r>
            <a:endParaRPr lang="nl-NL" sz="28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Titre 3"/>
          <p:cNvSpPr txBox="1">
            <a:spLocks/>
          </p:cNvSpPr>
          <p:nvPr/>
        </p:nvSpPr>
        <p:spPr bwMode="auto">
          <a:xfrm>
            <a:off x="3025" y="5197301"/>
            <a:ext cx="9144000" cy="7200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extLst/>
        </p:spPr>
        <p:txBody>
          <a:bodyPr/>
          <a:lstStyle>
            <a:lvl1pPr eaLnBrk="0" hangingPunct="0">
              <a:defRPr sz="3200" b="1">
                <a:solidFill>
                  <a:srgbClr val="ABB8C1"/>
                </a:solidFill>
                <a:latin typeface="Calibri" pitchFamily="34" charset="0"/>
              </a:defRPr>
            </a:lvl1pPr>
            <a:lvl2pPr marL="742950" indent="-285750" eaLnBrk="0" hangingPunct="0">
              <a:defRPr sz="3200" b="1">
                <a:solidFill>
                  <a:srgbClr val="ABB8C1"/>
                </a:solidFill>
                <a:latin typeface="Calibri" pitchFamily="34" charset="0"/>
              </a:defRPr>
            </a:lvl2pPr>
            <a:lvl3pPr marL="1143000" indent="-228600" eaLnBrk="0" hangingPunct="0">
              <a:defRPr sz="3200" b="1">
                <a:solidFill>
                  <a:srgbClr val="ABB8C1"/>
                </a:solidFill>
                <a:latin typeface="Calibri" pitchFamily="34" charset="0"/>
              </a:defRPr>
            </a:lvl3pPr>
            <a:lvl4pPr marL="1600200" indent="-228600" eaLnBrk="0" hangingPunct="0">
              <a:defRPr sz="3200" b="1">
                <a:solidFill>
                  <a:srgbClr val="ABB8C1"/>
                </a:solidFill>
                <a:latin typeface="Calibri" pitchFamily="34" charset="0"/>
              </a:defRPr>
            </a:lvl4pPr>
            <a:lvl5pPr marL="2057400" indent="-228600" eaLnBrk="0" hangingPunct="0">
              <a:defRPr sz="3200" b="1">
                <a:solidFill>
                  <a:srgbClr val="ABB8C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BB8C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BB8C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BB8C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BB8C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GB" sz="4000" dirty="0" err="1" smtClean="0">
                <a:solidFill>
                  <a:schemeClr val="bg1"/>
                </a:solidFill>
              </a:rPr>
              <a:t>Merci</a:t>
            </a:r>
            <a:r>
              <a:rPr lang="en-GB" sz="4000" dirty="0" smtClean="0">
                <a:solidFill>
                  <a:schemeClr val="bg1"/>
                </a:solidFill>
              </a:rPr>
              <a:t> de </a:t>
            </a:r>
            <a:r>
              <a:rPr lang="en-GB" sz="4000" dirty="0" err="1" smtClean="0">
                <a:solidFill>
                  <a:schemeClr val="bg1"/>
                </a:solidFill>
              </a:rPr>
              <a:t>votre</a:t>
            </a:r>
            <a:r>
              <a:rPr lang="en-GB" sz="4000" dirty="0" smtClean="0">
                <a:solidFill>
                  <a:schemeClr val="bg1"/>
                </a:solidFill>
              </a:rPr>
              <a:t> attention</a:t>
            </a:r>
            <a:endParaRPr lang="nl-NL" sz="4000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-78126"/>
            <a:ext cx="818832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7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uiExpand="1" build="p" bldLvl="5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383" y="1625973"/>
            <a:ext cx="5903937" cy="4889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4870390" y="2349143"/>
            <a:ext cx="866934" cy="721736"/>
            <a:chOff x="3289" y="1588"/>
            <a:chExt cx="587" cy="527"/>
          </a:xfrm>
        </p:grpSpPr>
        <p:sp>
          <p:nvSpPr>
            <p:cNvPr id="39957" name="Line 5"/>
            <p:cNvSpPr>
              <a:spLocks noChangeShapeType="1"/>
            </p:cNvSpPr>
            <p:nvPr/>
          </p:nvSpPr>
          <p:spPr bwMode="auto">
            <a:xfrm>
              <a:off x="3470" y="1842"/>
              <a:ext cx="0" cy="273"/>
            </a:xfrm>
            <a:prstGeom prst="line">
              <a:avLst/>
            </a:prstGeom>
            <a:noFill/>
            <a:ln w="57150">
              <a:solidFill>
                <a:srgbClr val="8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39958" name="Text Box 6"/>
            <p:cNvSpPr txBox="1">
              <a:spLocks noChangeArrowheads="1"/>
            </p:cNvSpPr>
            <p:nvPr/>
          </p:nvSpPr>
          <p:spPr bwMode="auto">
            <a:xfrm>
              <a:off x="3289" y="1588"/>
              <a:ext cx="587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 b="1">
                  <a:solidFill>
                    <a:srgbClr val="ABB8C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 sz="3200" b="1">
                  <a:solidFill>
                    <a:srgbClr val="ABB8C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 sz="3200" b="1">
                  <a:solidFill>
                    <a:srgbClr val="ABB8C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 sz="3200" b="1">
                  <a:solidFill>
                    <a:srgbClr val="ABB8C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 sz="3200" b="1">
                  <a:solidFill>
                    <a:srgbClr val="ABB8C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ABB8C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ABB8C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ABB8C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ABB8C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fr-FR" sz="2000" dirty="0">
                  <a:solidFill>
                    <a:schemeClr val="accent5">
                      <a:lumMod val="75000"/>
                    </a:schemeClr>
                  </a:solidFill>
                  <a:cs typeface="Arial" pitchFamily="34" charset="0"/>
                </a:rPr>
                <a:t>+2 ans</a:t>
              </a:r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5671605" y="2349197"/>
            <a:ext cx="933544" cy="933830"/>
            <a:chOff x="3339" y="1682"/>
            <a:chExt cx="630" cy="433"/>
          </a:xfrm>
        </p:grpSpPr>
        <p:sp>
          <p:nvSpPr>
            <p:cNvPr id="39955" name="Line 8"/>
            <p:cNvSpPr>
              <a:spLocks noChangeShapeType="1"/>
            </p:cNvSpPr>
            <p:nvPr/>
          </p:nvSpPr>
          <p:spPr bwMode="auto">
            <a:xfrm>
              <a:off x="3505" y="1842"/>
              <a:ext cx="0" cy="273"/>
            </a:xfrm>
            <a:prstGeom prst="line">
              <a:avLst/>
            </a:prstGeom>
            <a:noFill/>
            <a:ln w="57150">
              <a:solidFill>
                <a:srgbClr val="8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39956" name="Text Box 9"/>
            <p:cNvSpPr txBox="1">
              <a:spLocks noChangeArrowheads="1"/>
            </p:cNvSpPr>
            <p:nvPr/>
          </p:nvSpPr>
          <p:spPr bwMode="auto">
            <a:xfrm>
              <a:off x="3339" y="1682"/>
              <a:ext cx="630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 b="1">
                  <a:solidFill>
                    <a:srgbClr val="ABB8C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 sz="3200" b="1">
                  <a:solidFill>
                    <a:srgbClr val="ABB8C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 sz="3200" b="1">
                  <a:solidFill>
                    <a:srgbClr val="ABB8C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 sz="3200" b="1">
                  <a:solidFill>
                    <a:srgbClr val="ABB8C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 sz="3200" b="1">
                  <a:solidFill>
                    <a:srgbClr val="ABB8C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ABB8C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ABB8C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ABB8C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ABB8C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fr-FR" sz="2000" dirty="0">
                  <a:solidFill>
                    <a:schemeClr val="accent5">
                      <a:lumMod val="75000"/>
                    </a:schemeClr>
                  </a:solidFill>
                  <a:cs typeface="Arial" pitchFamily="34" charset="0"/>
                </a:rPr>
                <a:t>+4 ans</a:t>
              </a:r>
            </a:p>
          </p:txBody>
        </p:sp>
      </p:grpSp>
      <p:grpSp>
        <p:nvGrpSpPr>
          <p:cNvPr id="12" name="Group 10"/>
          <p:cNvGrpSpPr>
            <a:grpSpLocks/>
          </p:cNvGrpSpPr>
          <p:nvPr/>
        </p:nvGrpSpPr>
        <p:grpSpPr bwMode="auto">
          <a:xfrm>
            <a:off x="6460142" y="2347801"/>
            <a:ext cx="917244" cy="968719"/>
            <a:chOff x="3334" y="1690"/>
            <a:chExt cx="619" cy="425"/>
          </a:xfrm>
        </p:grpSpPr>
        <p:sp>
          <p:nvSpPr>
            <p:cNvPr id="39953" name="Line 11"/>
            <p:cNvSpPr>
              <a:spLocks noChangeShapeType="1"/>
            </p:cNvSpPr>
            <p:nvPr/>
          </p:nvSpPr>
          <p:spPr bwMode="auto">
            <a:xfrm>
              <a:off x="3470" y="1842"/>
              <a:ext cx="0" cy="273"/>
            </a:xfrm>
            <a:prstGeom prst="line">
              <a:avLst/>
            </a:prstGeom>
            <a:noFill/>
            <a:ln w="57150">
              <a:solidFill>
                <a:srgbClr val="8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39954" name="Text Box 12"/>
            <p:cNvSpPr txBox="1">
              <a:spLocks noChangeArrowheads="1"/>
            </p:cNvSpPr>
            <p:nvPr/>
          </p:nvSpPr>
          <p:spPr bwMode="auto">
            <a:xfrm>
              <a:off x="3334" y="1690"/>
              <a:ext cx="619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 b="1">
                  <a:solidFill>
                    <a:srgbClr val="ABB8C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 sz="3200" b="1">
                  <a:solidFill>
                    <a:srgbClr val="ABB8C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 sz="3200" b="1">
                  <a:solidFill>
                    <a:srgbClr val="ABB8C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 sz="3200" b="1">
                  <a:solidFill>
                    <a:srgbClr val="ABB8C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 sz="3200" b="1">
                  <a:solidFill>
                    <a:srgbClr val="ABB8C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ABB8C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ABB8C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ABB8C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ABB8C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fr-FR" sz="2000" dirty="0">
                  <a:solidFill>
                    <a:schemeClr val="accent5">
                      <a:lumMod val="75000"/>
                    </a:schemeClr>
                  </a:solidFill>
                  <a:cs typeface="Arial" pitchFamily="34" charset="0"/>
                </a:rPr>
                <a:t>+4 ans</a:t>
              </a:r>
            </a:p>
          </p:txBody>
        </p:sp>
      </p:grpSp>
      <p:grpSp>
        <p:nvGrpSpPr>
          <p:cNvPr id="19" name="Group 17"/>
          <p:cNvGrpSpPr>
            <a:grpSpLocks/>
          </p:cNvGrpSpPr>
          <p:nvPr/>
        </p:nvGrpSpPr>
        <p:grpSpPr bwMode="auto">
          <a:xfrm>
            <a:off x="2049463" y="4771545"/>
            <a:ext cx="642038" cy="745018"/>
            <a:chOff x="1002" y="2886"/>
            <a:chExt cx="374" cy="544"/>
          </a:xfrm>
        </p:grpSpPr>
        <p:sp>
          <p:nvSpPr>
            <p:cNvPr id="39949" name="Oval 18"/>
            <p:cNvSpPr>
              <a:spLocks noChangeArrowheads="1"/>
            </p:cNvSpPr>
            <p:nvPr/>
          </p:nvSpPr>
          <p:spPr bwMode="auto">
            <a:xfrm>
              <a:off x="1002" y="2886"/>
              <a:ext cx="318" cy="54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39950" name="Text Box 19"/>
            <p:cNvSpPr txBox="1">
              <a:spLocks noChangeArrowheads="1"/>
            </p:cNvSpPr>
            <p:nvPr/>
          </p:nvSpPr>
          <p:spPr bwMode="auto">
            <a:xfrm>
              <a:off x="1003" y="3130"/>
              <a:ext cx="373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 b="1">
                  <a:solidFill>
                    <a:srgbClr val="ABB8C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 sz="3200" b="1">
                  <a:solidFill>
                    <a:srgbClr val="ABB8C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 sz="3200" b="1">
                  <a:solidFill>
                    <a:srgbClr val="ABB8C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 sz="3200" b="1">
                  <a:solidFill>
                    <a:srgbClr val="ABB8C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 sz="3200" b="1">
                  <a:solidFill>
                    <a:srgbClr val="ABB8C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ABB8C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ABB8C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ABB8C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ABB8C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fr-FR" sz="1800" dirty="0">
                  <a:solidFill>
                    <a:schemeClr val="accent5">
                      <a:lumMod val="75000"/>
                    </a:schemeClr>
                  </a:solidFill>
                  <a:cs typeface="Arial" pitchFamily="34" charset="0"/>
                </a:rPr>
                <a:t> 85%</a:t>
              </a:r>
            </a:p>
          </p:txBody>
        </p:sp>
      </p:grpSp>
      <p:grpSp>
        <p:nvGrpSpPr>
          <p:cNvPr id="22" name="Group 20"/>
          <p:cNvGrpSpPr>
            <a:grpSpLocks/>
          </p:cNvGrpSpPr>
          <p:nvPr/>
        </p:nvGrpSpPr>
        <p:grpSpPr bwMode="auto">
          <a:xfrm>
            <a:off x="5076055" y="4627082"/>
            <a:ext cx="642165" cy="745018"/>
            <a:chOff x="1002" y="2886"/>
            <a:chExt cx="375" cy="544"/>
          </a:xfrm>
        </p:grpSpPr>
        <p:sp>
          <p:nvSpPr>
            <p:cNvPr id="39947" name="Oval 21"/>
            <p:cNvSpPr>
              <a:spLocks noChangeArrowheads="1"/>
            </p:cNvSpPr>
            <p:nvPr/>
          </p:nvSpPr>
          <p:spPr bwMode="auto">
            <a:xfrm>
              <a:off x="1002" y="2886"/>
              <a:ext cx="318" cy="54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39948" name="Text Box 22"/>
            <p:cNvSpPr txBox="1">
              <a:spLocks noChangeArrowheads="1"/>
            </p:cNvSpPr>
            <p:nvPr/>
          </p:nvSpPr>
          <p:spPr bwMode="auto">
            <a:xfrm>
              <a:off x="1003" y="3130"/>
              <a:ext cx="374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 b="1">
                  <a:solidFill>
                    <a:srgbClr val="ABB8C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 sz="3200" b="1">
                  <a:solidFill>
                    <a:srgbClr val="ABB8C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 sz="3200" b="1">
                  <a:solidFill>
                    <a:srgbClr val="ABB8C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 sz="3200" b="1">
                  <a:solidFill>
                    <a:srgbClr val="ABB8C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 sz="3200" b="1">
                  <a:solidFill>
                    <a:srgbClr val="ABB8C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ABB8C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ABB8C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ABB8C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ABB8C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fr-FR" sz="1800" dirty="0">
                  <a:solidFill>
                    <a:schemeClr val="accent5">
                      <a:lumMod val="75000"/>
                    </a:schemeClr>
                  </a:solidFill>
                  <a:cs typeface="Arial" pitchFamily="34" charset="0"/>
                </a:rPr>
                <a:t> 80%</a:t>
              </a:r>
            </a:p>
          </p:txBody>
        </p:sp>
      </p:grp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1609039" y="6461311"/>
            <a:ext cx="5772087" cy="27699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fr-FR" sz="1200" dirty="0" smtClean="0">
                <a:solidFill>
                  <a:schemeClr val="accent5">
                    <a:lumMod val="75000"/>
                  </a:schemeClr>
                </a:solidFill>
              </a:rPr>
              <a:t>Enquête Handicap-santé 2008. Cambois et al. </a:t>
            </a:r>
            <a:r>
              <a:rPr lang="fr-FR" sz="1200" i="1" dirty="0" err="1" smtClean="0">
                <a:solidFill>
                  <a:schemeClr val="accent5">
                    <a:lumMod val="75000"/>
                  </a:schemeClr>
                </a:solidFill>
              </a:rPr>
              <a:t>European</a:t>
            </a:r>
            <a:r>
              <a:rPr lang="fr-FR" sz="1200" i="1" dirty="0" smtClean="0">
                <a:solidFill>
                  <a:schemeClr val="accent5">
                    <a:lumMod val="75000"/>
                  </a:schemeClr>
                </a:solidFill>
              </a:rPr>
              <a:t> journal of Public </a:t>
            </a:r>
            <a:r>
              <a:rPr lang="fr-FR" sz="1200" i="1" dirty="0" err="1" smtClean="0">
                <a:solidFill>
                  <a:schemeClr val="accent5">
                    <a:lumMod val="75000"/>
                  </a:schemeClr>
                </a:solidFill>
              </a:rPr>
              <a:t>health</a:t>
            </a:r>
            <a:r>
              <a:rPr lang="fr-FR" sz="1200" dirty="0" smtClean="0">
                <a:solidFill>
                  <a:schemeClr val="accent5">
                    <a:lumMod val="75000"/>
                  </a:schemeClr>
                </a:solidFill>
              </a:rPr>
              <a:t>. 2012</a:t>
            </a:r>
            <a:endParaRPr lang="fr-FR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131" y="188640"/>
            <a:ext cx="44291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218" y="764704"/>
            <a:ext cx="653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10"/>
          <p:cNvGrpSpPr>
            <a:grpSpLocks/>
          </p:cNvGrpSpPr>
          <p:nvPr/>
        </p:nvGrpSpPr>
        <p:grpSpPr bwMode="auto">
          <a:xfrm>
            <a:off x="3687360" y="2399580"/>
            <a:ext cx="917244" cy="968719"/>
            <a:chOff x="3334" y="1690"/>
            <a:chExt cx="619" cy="425"/>
          </a:xfrm>
        </p:grpSpPr>
        <p:sp>
          <p:nvSpPr>
            <p:cNvPr id="27" name="Line 11"/>
            <p:cNvSpPr>
              <a:spLocks noChangeShapeType="1"/>
            </p:cNvSpPr>
            <p:nvPr/>
          </p:nvSpPr>
          <p:spPr bwMode="auto">
            <a:xfrm>
              <a:off x="3470" y="1819"/>
              <a:ext cx="0" cy="296"/>
            </a:xfrm>
            <a:prstGeom prst="line">
              <a:avLst/>
            </a:prstGeom>
            <a:noFill/>
            <a:ln w="57150">
              <a:solidFill>
                <a:srgbClr val="8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8" name="Text Box 12"/>
            <p:cNvSpPr txBox="1">
              <a:spLocks noChangeArrowheads="1"/>
            </p:cNvSpPr>
            <p:nvPr/>
          </p:nvSpPr>
          <p:spPr bwMode="auto">
            <a:xfrm>
              <a:off x="3334" y="1690"/>
              <a:ext cx="619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 b="1">
                  <a:solidFill>
                    <a:srgbClr val="ABB8C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 sz="3200" b="1">
                  <a:solidFill>
                    <a:srgbClr val="ABB8C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 sz="3200" b="1">
                  <a:solidFill>
                    <a:srgbClr val="ABB8C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 sz="3200" b="1">
                  <a:solidFill>
                    <a:srgbClr val="ABB8C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 sz="3200" b="1">
                  <a:solidFill>
                    <a:srgbClr val="ABB8C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ABB8C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ABB8C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ABB8C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ABB8C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fr-FR" sz="2000" dirty="0">
                  <a:solidFill>
                    <a:schemeClr val="accent5">
                      <a:lumMod val="75000"/>
                    </a:schemeClr>
                  </a:solidFill>
                  <a:cs typeface="Arial" pitchFamily="34" charset="0"/>
                </a:rPr>
                <a:t>+4 ans</a:t>
              </a:r>
            </a:p>
          </p:txBody>
        </p:sp>
      </p:grpSp>
      <p:sp>
        <p:nvSpPr>
          <p:cNvPr id="29" name="Line 13"/>
          <p:cNvSpPr>
            <a:spLocks noChangeShapeType="1"/>
          </p:cNvSpPr>
          <p:nvPr/>
        </p:nvSpPr>
        <p:spPr bwMode="auto">
          <a:xfrm flipV="1">
            <a:off x="3859782" y="2694261"/>
            <a:ext cx="3376514" cy="2740"/>
          </a:xfrm>
          <a:prstGeom prst="line">
            <a:avLst/>
          </a:prstGeom>
          <a:noFill/>
          <a:ln w="28575">
            <a:solidFill>
              <a:schemeClr val="accent2">
                <a:lumMod val="75000"/>
              </a:schemeClr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30" name="Group 4"/>
          <p:cNvGrpSpPr>
            <a:grpSpLocks/>
          </p:cNvGrpSpPr>
          <p:nvPr/>
        </p:nvGrpSpPr>
        <p:grpSpPr bwMode="auto">
          <a:xfrm>
            <a:off x="4860032" y="3068960"/>
            <a:ext cx="866934" cy="721736"/>
            <a:chOff x="3289" y="1588"/>
            <a:chExt cx="587" cy="527"/>
          </a:xfrm>
        </p:grpSpPr>
        <p:sp>
          <p:nvSpPr>
            <p:cNvPr id="31" name="Line 5"/>
            <p:cNvSpPr>
              <a:spLocks noChangeShapeType="1"/>
            </p:cNvSpPr>
            <p:nvPr/>
          </p:nvSpPr>
          <p:spPr bwMode="auto">
            <a:xfrm>
              <a:off x="3470" y="1842"/>
              <a:ext cx="0" cy="273"/>
            </a:xfrm>
            <a:prstGeom prst="line">
              <a:avLst/>
            </a:prstGeom>
            <a:noFill/>
            <a:ln w="57150">
              <a:solidFill>
                <a:srgbClr val="8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32" name="Text Box 6"/>
            <p:cNvSpPr txBox="1">
              <a:spLocks noChangeArrowheads="1"/>
            </p:cNvSpPr>
            <p:nvPr/>
          </p:nvSpPr>
          <p:spPr bwMode="auto">
            <a:xfrm>
              <a:off x="3289" y="1588"/>
              <a:ext cx="587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 b="1">
                  <a:solidFill>
                    <a:srgbClr val="ABB8C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 sz="3200" b="1">
                  <a:solidFill>
                    <a:srgbClr val="ABB8C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 sz="3200" b="1">
                  <a:solidFill>
                    <a:srgbClr val="ABB8C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 sz="3200" b="1">
                  <a:solidFill>
                    <a:srgbClr val="ABB8C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 sz="3200" b="1">
                  <a:solidFill>
                    <a:srgbClr val="ABB8C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ABB8C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ABB8C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ABB8C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ABB8C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fr-FR" sz="2000" dirty="0">
                  <a:solidFill>
                    <a:schemeClr val="accent5">
                      <a:lumMod val="75000"/>
                    </a:schemeClr>
                  </a:solidFill>
                  <a:cs typeface="Arial" pitchFamily="34" charset="0"/>
                </a:rPr>
                <a:t>+2 ans</a:t>
              </a:r>
            </a:p>
          </p:txBody>
        </p:sp>
      </p:grpSp>
      <p:sp>
        <p:nvSpPr>
          <p:cNvPr id="35" name="Rectangle 34"/>
          <p:cNvSpPr/>
          <p:nvPr/>
        </p:nvSpPr>
        <p:spPr>
          <a:xfrm>
            <a:off x="251520" y="2694261"/>
            <a:ext cx="8784976" cy="163121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tabLst>
                <a:tab pos="442913" algn="l"/>
                <a:tab pos="901700" algn="l"/>
              </a:tabLst>
            </a:pPr>
            <a:endParaRPr lang="fr-FR" sz="2800" b="0" dirty="0" smtClean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  <a:ea typeface="ＭＳ Ｐゴシック" pitchFamily="34" charset="-128"/>
            </a:endParaRPr>
          </a:p>
          <a:p>
            <a:pPr algn="ctr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tabLst>
                <a:tab pos="442913" algn="l"/>
                <a:tab pos="901700" algn="l"/>
              </a:tabLst>
            </a:pPr>
            <a:r>
              <a:rPr lang="fr-FR" sz="2800" b="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ea typeface="ＭＳ Ｐゴシック" pitchFamily="34" charset="-128"/>
              </a:rPr>
              <a:t>Inégalités de santé femmes-hommes</a:t>
            </a:r>
          </a:p>
          <a:p>
            <a:pPr algn="ctr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tabLst>
                <a:tab pos="442913" algn="l"/>
                <a:tab pos="901700" algn="l"/>
              </a:tabLst>
            </a:pPr>
            <a:r>
              <a:rPr lang="fr-FR" sz="2800" b="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ea typeface="ＭＳ Ｐゴシック" pitchFamily="34" charset="-128"/>
              </a:rPr>
              <a:t>Paradoxe, différences ou inégalités ?</a:t>
            </a:r>
          </a:p>
          <a:p>
            <a:pPr algn="ctr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tabLst>
                <a:tab pos="442913" algn="l"/>
                <a:tab pos="901700" algn="l"/>
              </a:tabLst>
            </a:pPr>
            <a:endParaRPr lang="fr-FR" sz="2800" b="0" dirty="0" smtClean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492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9" grpId="0" animBg="1"/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0" name="Rectangle 4"/>
          <p:cNvSpPr>
            <a:spLocks noChangeArrowheads="1"/>
          </p:cNvSpPr>
          <p:nvPr/>
        </p:nvSpPr>
        <p:spPr bwMode="auto">
          <a:xfrm>
            <a:off x="899592" y="681819"/>
            <a:ext cx="8136904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80975" indent="-180975">
              <a:buFont typeface="Wingdings" pitchFamily="2" charset="2"/>
              <a:buNone/>
              <a:tabLst>
                <a:tab pos="442913" algn="l"/>
                <a:tab pos="901700" algn="l"/>
              </a:tabLst>
            </a:pPr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</a:rPr>
              <a:t>Maladies et troubles plus nombreux chez les femmes/hommes</a:t>
            </a:r>
          </a:p>
          <a:p>
            <a:pPr marL="180975" indent="-180975">
              <a:buFont typeface="Wingdings" pitchFamily="2" charset="2"/>
              <a:buNone/>
              <a:tabLst>
                <a:tab pos="442913" algn="l"/>
                <a:tab pos="901700" algn="l"/>
              </a:tabLst>
            </a:pPr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</a:rPr>
              <a:t>+ invalidantes </a:t>
            </a:r>
            <a:r>
              <a:rPr lang="fr-FR" sz="2400" dirty="0">
                <a:solidFill>
                  <a:schemeClr val="accent5">
                    <a:lumMod val="75000"/>
                  </a:schemeClr>
                </a:solidFill>
              </a:rPr>
              <a:t>pour les </a:t>
            </a:r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</a:rPr>
              <a:t>femmes</a:t>
            </a:r>
            <a:r>
              <a:rPr lang="fr-FR" sz="2400" i="1" dirty="0" smtClean="0">
                <a:solidFill>
                  <a:schemeClr val="accent5">
                    <a:lumMod val="75000"/>
                  </a:schemeClr>
                </a:solidFill>
              </a:rPr>
              <a:t> (</a:t>
            </a:r>
            <a:r>
              <a:rPr lang="fr-FR" sz="2000" i="1" dirty="0" smtClean="0">
                <a:solidFill>
                  <a:schemeClr val="accent5">
                    <a:lumMod val="75000"/>
                  </a:schemeClr>
                </a:solidFill>
              </a:rPr>
              <a:t>cognitives</a:t>
            </a:r>
            <a:r>
              <a:rPr lang="fr-FR" sz="2000" i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fr-FR" sz="2000" i="1" dirty="0" smtClean="0">
                <a:solidFill>
                  <a:schemeClr val="accent5">
                    <a:lumMod val="75000"/>
                  </a:schemeClr>
                </a:solidFill>
              </a:rPr>
              <a:t>ostéo-articulaires)</a:t>
            </a:r>
            <a:endParaRPr lang="fr-FR" sz="2000" i="1" dirty="0">
              <a:solidFill>
                <a:schemeClr val="accent5">
                  <a:lumMod val="75000"/>
                </a:schemeClr>
              </a:solidFill>
            </a:endParaRPr>
          </a:p>
          <a:p>
            <a:pPr marL="180975" indent="-180975">
              <a:buFont typeface="Wingdings" pitchFamily="2" charset="2"/>
              <a:buNone/>
              <a:tabLst>
                <a:tab pos="442913" algn="l"/>
                <a:tab pos="901700" algn="l"/>
              </a:tabLst>
            </a:pPr>
            <a:r>
              <a:rPr lang="fr-FR" sz="2000" dirty="0">
                <a:solidFill>
                  <a:schemeClr val="accent5">
                    <a:lumMod val="75000"/>
                  </a:schemeClr>
                </a:solidFill>
              </a:rPr>
              <a:t>+ </a:t>
            </a:r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</a:rPr>
              <a:t>létales </a:t>
            </a:r>
            <a:r>
              <a:rPr lang="fr-FR" sz="2400" dirty="0">
                <a:solidFill>
                  <a:schemeClr val="accent5">
                    <a:lumMod val="75000"/>
                  </a:schemeClr>
                </a:solidFill>
              </a:rPr>
              <a:t>pour les </a:t>
            </a:r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</a:rPr>
              <a:t>hommes </a:t>
            </a:r>
            <a:r>
              <a:rPr lang="fr-FR" sz="2000" i="1" dirty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fr-FR" sz="2000" i="1" dirty="0" smtClean="0">
                <a:solidFill>
                  <a:schemeClr val="accent5">
                    <a:lumMod val="75000"/>
                  </a:schemeClr>
                </a:solidFill>
              </a:rPr>
              <a:t>Maladies cardiovasculaires, cancers…)</a:t>
            </a:r>
            <a:endParaRPr lang="fr-FR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534988" lvl="1">
              <a:buFont typeface="Wingdings" pitchFamily="2" charset="2"/>
              <a:buNone/>
              <a:tabLst>
                <a:tab pos="442913" algn="l"/>
                <a:tab pos="901700" algn="l"/>
              </a:tabLst>
            </a:pPr>
            <a:endParaRPr lang="fr-FR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267" name="Rectangle 8"/>
          <p:cNvSpPr>
            <a:spLocks/>
          </p:cNvSpPr>
          <p:nvPr/>
        </p:nvSpPr>
        <p:spPr bwMode="auto">
          <a:xfrm>
            <a:off x="184688" y="5993160"/>
            <a:ext cx="7773248" cy="864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D3D3D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49238" indent="-171450"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442913" algn="l"/>
                <a:tab pos="901700" algn="l"/>
              </a:tabLst>
            </a:pPr>
            <a:r>
              <a:rPr lang="en-GB" sz="12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Crimmins</a:t>
            </a:r>
            <a:r>
              <a:rPr lang="en-GB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1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EM, Kim JK, Sole-</a:t>
            </a:r>
            <a:r>
              <a:rPr lang="en-GB" sz="12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Auro</a:t>
            </a:r>
            <a:r>
              <a:rPr lang="en-GB" sz="1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A. Gender differences in health: results from SHARE, ELSA and HRS. European journal of public health. 2011;21(1):81-91.</a:t>
            </a:r>
            <a:endParaRPr lang="fr-FR" sz="1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249238" indent="-171450">
              <a:spcBef>
                <a:spcPts val="0"/>
              </a:spcBef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442913" algn="l"/>
                <a:tab pos="901700" algn="l"/>
              </a:tabLst>
            </a:pPr>
            <a:r>
              <a:rPr lang="en-GB" sz="12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Oksuzyan</a:t>
            </a:r>
            <a:r>
              <a:rPr lang="en-GB" sz="1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A, </a:t>
            </a:r>
            <a:r>
              <a:rPr lang="en-GB" sz="12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Juel</a:t>
            </a:r>
            <a:r>
              <a:rPr lang="en-GB" sz="1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K, </a:t>
            </a:r>
            <a:r>
              <a:rPr lang="en-GB" sz="12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Vaupel</a:t>
            </a:r>
            <a:r>
              <a:rPr lang="en-GB" sz="1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JW, Christensen K. Men: good health and high mortality. Sex differences in health and aging. Aging clinical and experimental research. 2008;20(2):91-102</a:t>
            </a:r>
            <a:r>
              <a:rPr lang="en-GB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  <a:endParaRPr lang="fr-FR" sz="1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268" name="Picture 7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419" y="2097591"/>
            <a:ext cx="6875463" cy="347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9" name="Rectangle 113"/>
          <p:cNvSpPr>
            <a:spLocks noChangeArrowheads="1"/>
          </p:cNvSpPr>
          <p:nvPr/>
        </p:nvSpPr>
        <p:spPr bwMode="auto">
          <a:xfrm>
            <a:off x="1536770" y="5546732"/>
            <a:ext cx="6877050" cy="2585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nl-NL" sz="1200" i="1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Nusselder, </a:t>
            </a:r>
            <a:r>
              <a:rPr lang="nl-NL" sz="1200" i="1" dirty="0" err="1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Wapperom</a:t>
            </a:r>
            <a:r>
              <a:rPr lang="nl-NL" sz="1200" i="1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, Looman, </a:t>
            </a:r>
            <a:r>
              <a:rPr lang="nl-NL" sz="1200" i="1" dirty="0" err="1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Meslé</a:t>
            </a:r>
            <a:r>
              <a:rPr lang="nl-NL" sz="1200" i="1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, Cambois, </a:t>
            </a:r>
            <a:r>
              <a:rPr lang="nl-NL" sz="1200" i="1" dirty="0" err="1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publication</a:t>
            </a:r>
            <a:r>
              <a:rPr lang="nl-NL" sz="1200" i="1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 in </a:t>
            </a:r>
            <a:r>
              <a:rPr lang="nl-NL" sz="1200" i="1" dirty="0" err="1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progress</a:t>
            </a:r>
            <a:endParaRPr lang="nl-NL" sz="1200" i="1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2293140" y="3714523"/>
            <a:ext cx="5967139" cy="1243558"/>
            <a:chOff x="1979712" y="4760735"/>
            <a:chExt cx="5967139" cy="1243558"/>
          </a:xfrm>
        </p:grpSpPr>
        <p:sp>
          <p:nvSpPr>
            <p:cNvPr id="3" name="Ellipse 2"/>
            <p:cNvSpPr/>
            <p:nvPr/>
          </p:nvSpPr>
          <p:spPr bwMode="auto">
            <a:xfrm>
              <a:off x="1979712" y="4761901"/>
              <a:ext cx="1512168" cy="1224136"/>
            </a:xfrm>
            <a:prstGeom prst="ellipse">
              <a:avLst/>
            </a:prstGeom>
            <a:solidFill>
              <a:schemeClr val="accent5">
                <a:lumMod val="75000"/>
                <a:alpha val="39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3200" b="1" i="0" u="none" strike="noStrike" cap="none" normalizeH="0" baseline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8" name="Ellipse 7"/>
            <p:cNvSpPr/>
            <p:nvPr/>
          </p:nvSpPr>
          <p:spPr bwMode="auto">
            <a:xfrm>
              <a:off x="5436096" y="4760735"/>
              <a:ext cx="504056" cy="1224136"/>
            </a:xfrm>
            <a:prstGeom prst="ellipse">
              <a:avLst/>
            </a:prstGeom>
            <a:solidFill>
              <a:schemeClr val="accent5">
                <a:lumMod val="75000"/>
                <a:alpha val="39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3200" b="1" i="0" u="none" strike="noStrike" cap="none" normalizeH="0" baseline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9" name="Ellipse 8"/>
            <p:cNvSpPr/>
            <p:nvPr/>
          </p:nvSpPr>
          <p:spPr bwMode="auto">
            <a:xfrm>
              <a:off x="6938739" y="4780157"/>
              <a:ext cx="1008112" cy="1224136"/>
            </a:xfrm>
            <a:prstGeom prst="ellipse">
              <a:avLst/>
            </a:prstGeom>
            <a:solidFill>
              <a:schemeClr val="accent5">
                <a:lumMod val="75000"/>
                <a:alpha val="39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3200" b="1" i="0" u="none" strike="noStrike" cap="none" normalizeH="0" baseline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5" name="Groupe 4"/>
          <p:cNvGrpSpPr/>
          <p:nvPr/>
        </p:nvGrpSpPr>
        <p:grpSpPr>
          <a:xfrm>
            <a:off x="3315228" y="2605059"/>
            <a:ext cx="3447879" cy="2324075"/>
            <a:chOff x="3001800" y="3651271"/>
            <a:chExt cx="3447879" cy="2324075"/>
          </a:xfrm>
        </p:grpSpPr>
        <p:sp>
          <p:nvSpPr>
            <p:cNvPr id="15" name="Ellipse 14"/>
            <p:cNvSpPr/>
            <p:nvPr/>
          </p:nvSpPr>
          <p:spPr bwMode="auto">
            <a:xfrm>
              <a:off x="3001800" y="3651271"/>
              <a:ext cx="1512168" cy="1224136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39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3200" b="1" i="0" u="none" strike="noStrike" cap="none" normalizeH="0" baseline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6" name="Ellipse 15"/>
            <p:cNvSpPr/>
            <p:nvPr/>
          </p:nvSpPr>
          <p:spPr bwMode="auto">
            <a:xfrm>
              <a:off x="5967983" y="4751210"/>
              <a:ext cx="481696" cy="1224136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39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3200" b="1" i="0" u="none" strike="noStrike" cap="none" normalizeH="0" baseline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itchFamily="34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79" y="-78126"/>
            <a:ext cx="8553450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7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7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7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0" grpId="0" build="p"/>
      <p:bldP spid="11267" grpId="0" build="p" bldLvl="4"/>
      <p:bldP spid="1126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16" name="Picture 1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154" y="1704458"/>
            <a:ext cx="267335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grpSp>
        <p:nvGrpSpPr>
          <p:cNvPr id="6" name="Groupe 5"/>
          <p:cNvGrpSpPr>
            <a:grpSpLocks/>
          </p:cNvGrpSpPr>
          <p:nvPr/>
        </p:nvGrpSpPr>
        <p:grpSpPr bwMode="auto">
          <a:xfrm>
            <a:off x="827584" y="1340317"/>
            <a:ext cx="5494338" cy="4246337"/>
            <a:chOff x="85725" y="2320950"/>
            <a:chExt cx="5494337" cy="4246902"/>
          </a:xfrm>
        </p:grpSpPr>
        <p:grpSp>
          <p:nvGrpSpPr>
            <p:cNvPr id="28753" name="Group 4"/>
            <p:cNvGrpSpPr>
              <a:grpSpLocks/>
            </p:cNvGrpSpPr>
            <p:nvPr/>
          </p:nvGrpSpPr>
          <p:grpSpPr bwMode="auto">
            <a:xfrm>
              <a:off x="178955" y="2320950"/>
              <a:ext cx="5401107" cy="4030663"/>
              <a:chOff x="111" y="1355"/>
              <a:chExt cx="3540" cy="2539"/>
            </a:xfrm>
          </p:grpSpPr>
          <p:grpSp>
            <p:nvGrpSpPr>
              <p:cNvPr id="28761" name="Group 5"/>
              <p:cNvGrpSpPr>
                <a:grpSpLocks/>
              </p:cNvGrpSpPr>
              <p:nvPr/>
            </p:nvGrpSpPr>
            <p:grpSpPr bwMode="auto">
              <a:xfrm>
                <a:off x="111" y="1355"/>
                <a:ext cx="3540" cy="2539"/>
                <a:chOff x="111" y="1355"/>
                <a:chExt cx="3540" cy="2539"/>
              </a:xfrm>
            </p:grpSpPr>
            <p:sp>
              <p:nvSpPr>
                <p:cNvPr id="28764" name="Rectangle 6"/>
                <p:cNvSpPr>
                  <a:spLocks noChangeArrowheads="1"/>
                </p:cNvSpPr>
                <p:nvPr/>
              </p:nvSpPr>
              <p:spPr bwMode="auto">
                <a:xfrm>
                  <a:off x="111" y="1355"/>
                  <a:ext cx="3540" cy="2539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endParaRPr lang="fr-FR" altLang="fr-FR" sz="2000" b="0">
                    <a:solidFill>
                      <a:schemeClr val="tx1"/>
                    </a:solidFill>
                    <a:cs typeface="Arial" charset="0"/>
                  </a:endParaRPr>
                </a:p>
              </p:txBody>
            </p:sp>
            <p:sp>
              <p:nvSpPr>
                <p:cNvPr id="28765" name="Line 7"/>
                <p:cNvSpPr>
                  <a:spLocks noChangeShapeType="1"/>
                </p:cNvSpPr>
                <p:nvPr/>
              </p:nvSpPr>
              <p:spPr bwMode="auto">
                <a:xfrm>
                  <a:off x="713" y="1433"/>
                  <a:ext cx="0" cy="218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8766" name="Line 8"/>
                <p:cNvSpPr>
                  <a:spLocks noChangeShapeType="1"/>
                </p:cNvSpPr>
                <p:nvPr/>
              </p:nvSpPr>
              <p:spPr bwMode="auto">
                <a:xfrm>
                  <a:off x="685" y="3621"/>
                  <a:ext cx="2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8767" name="Line 9"/>
                <p:cNvSpPr>
                  <a:spLocks noChangeShapeType="1"/>
                </p:cNvSpPr>
                <p:nvPr/>
              </p:nvSpPr>
              <p:spPr bwMode="auto">
                <a:xfrm>
                  <a:off x="685" y="3255"/>
                  <a:ext cx="2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8768" name="Line 10"/>
                <p:cNvSpPr>
                  <a:spLocks noChangeShapeType="1"/>
                </p:cNvSpPr>
                <p:nvPr/>
              </p:nvSpPr>
              <p:spPr bwMode="auto">
                <a:xfrm>
                  <a:off x="685" y="2889"/>
                  <a:ext cx="2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8769" name="Line 11"/>
                <p:cNvSpPr>
                  <a:spLocks noChangeShapeType="1"/>
                </p:cNvSpPr>
                <p:nvPr/>
              </p:nvSpPr>
              <p:spPr bwMode="auto">
                <a:xfrm>
                  <a:off x="685" y="2531"/>
                  <a:ext cx="2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8770" name="Line 12"/>
                <p:cNvSpPr>
                  <a:spLocks noChangeShapeType="1"/>
                </p:cNvSpPr>
                <p:nvPr/>
              </p:nvSpPr>
              <p:spPr bwMode="auto">
                <a:xfrm>
                  <a:off x="685" y="2165"/>
                  <a:ext cx="2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8771" name="Line 13"/>
                <p:cNvSpPr>
                  <a:spLocks noChangeShapeType="1"/>
                </p:cNvSpPr>
                <p:nvPr/>
              </p:nvSpPr>
              <p:spPr bwMode="auto">
                <a:xfrm>
                  <a:off x="685" y="1799"/>
                  <a:ext cx="2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8772" name="Line 14"/>
                <p:cNvSpPr>
                  <a:spLocks noChangeShapeType="1"/>
                </p:cNvSpPr>
                <p:nvPr/>
              </p:nvSpPr>
              <p:spPr bwMode="auto">
                <a:xfrm>
                  <a:off x="685" y="1433"/>
                  <a:ext cx="2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28773" name="Group 15"/>
                <p:cNvGrpSpPr>
                  <a:grpSpLocks/>
                </p:cNvGrpSpPr>
                <p:nvPr/>
              </p:nvGrpSpPr>
              <p:grpSpPr bwMode="auto">
                <a:xfrm>
                  <a:off x="713" y="1433"/>
                  <a:ext cx="1940" cy="2188"/>
                  <a:chOff x="713" y="1041"/>
                  <a:chExt cx="2969" cy="2188"/>
                </a:xfrm>
              </p:grpSpPr>
              <p:sp>
                <p:nvSpPr>
                  <p:cNvPr id="28785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713" y="2863"/>
                    <a:ext cx="2969" cy="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786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713" y="2497"/>
                    <a:ext cx="2969" cy="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787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713" y="2139"/>
                    <a:ext cx="2969" cy="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788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713" y="1773"/>
                    <a:ext cx="2969" cy="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789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713" y="1407"/>
                    <a:ext cx="2969" cy="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790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713" y="1041"/>
                    <a:ext cx="2969" cy="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791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713" y="3229"/>
                    <a:ext cx="2969" cy="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28774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713" y="3621"/>
                  <a:ext cx="0" cy="5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8775" name="Rectangle 24"/>
                <p:cNvSpPr>
                  <a:spLocks noChangeArrowheads="1"/>
                </p:cNvSpPr>
                <p:nvPr/>
              </p:nvSpPr>
              <p:spPr bwMode="auto">
                <a:xfrm>
                  <a:off x="513" y="3563"/>
                  <a:ext cx="125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fr-FR" sz="1200" b="0">
                      <a:solidFill>
                        <a:srgbClr val="000000"/>
                      </a:solidFill>
                      <a:cs typeface="Arial" charset="0"/>
                    </a:rPr>
                    <a:t>0.0</a:t>
                  </a:r>
                  <a:endParaRPr lang="en-US" altLang="fr-FR" sz="2000" b="0">
                    <a:solidFill>
                      <a:schemeClr val="tx1"/>
                    </a:solidFill>
                    <a:cs typeface="Arial" charset="0"/>
                  </a:endParaRPr>
                </a:p>
              </p:txBody>
            </p:sp>
            <p:sp>
              <p:nvSpPr>
                <p:cNvPr id="28776" name="Rectangle 25"/>
                <p:cNvSpPr>
                  <a:spLocks noChangeArrowheads="1"/>
                </p:cNvSpPr>
                <p:nvPr/>
              </p:nvSpPr>
              <p:spPr bwMode="auto">
                <a:xfrm>
                  <a:off x="462" y="3198"/>
                  <a:ext cx="173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fr-FR" sz="1200" b="0">
                      <a:solidFill>
                        <a:srgbClr val="000000"/>
                      </a:solidFill>
                      <a:cs typeface="Arial" charset="0"/>
                    </a:rPr>
                    <a:t>10.0</a:t>
                  </a:r>
                  <a:endParaRPr lang="en-US" altLang="fr-FR" sz="2000" b="0">
                    <a:solidFill>
                      <a:schemeClr val="tx1"/>
                    </a:solidFill>
                    <a:cs typeface="Arial" charset="0"/>
                  </a:endParaRPr>
                </a:p>
              </p:txBody>
            </p:sp>
            <p:sp>
              <p:nvSpPr>
                <p:cNvPr id="28777" name="Rectangle 26"/>
                <p:cNvSpPr>
                  <a:spLocks noChangeArrowheads="1"/>
                </p:cNvSpPr>
                <p:nvPr/>
              </p:nvSpPr>
              <p:spPr bwMode="auto">
                <a:xfrm>
                  <a:off x="462" y="2832"/>
                  <a:ext cx="173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fr-FR" sz="1200" b="0">
                      <a:solidFill>
                        <a:srgbClr val="000000"/>
                      </a:solidFill>
                      <a:cs typeface="Arial" charset="0"/>
                    </a:rPr>
                    <a:t>20.0</a:t>
                  </a:r>
                  <a:endParaRPr lang="en-US" altLang="fr-FR" sz="2000" b="0">
                    <a:solidFill>
                      <a:schemeClr val="tx1"/>
                    </a:solidFill>
                    <a:cs typeface="Arial" charset="0"/>
                  </a:endParaRPr>
                </a:p>
              </p:txBody>
            </p:sp>
            <p:sp>
              <p:nvSpPr>
                <p:cNvPr id="28778" name="Rectangle 27"/>
                <p:cNvSpPr>
                  <a:spLocks noChangeArrowheads="1"/>
                </p:cNvSpPr>
                <p:nvPr/>
              </p:nvSpPr>
              <p:spPr bwMode="auto">
                <a:xfrm>
                  <a:off x="462" y="2473"/>
                  <a:ext cx="173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fr-FR" sz="1200" b="0">
                      <a:solidFill>
                        <a:srgbClr val="000000"/>
                      </a:solidFill>
                      <a:cs typeface="Arial" charset="0"/>
                    </a:rPr>
                    <a:t>30.0</a:t>
                  </a:r>
                  <a:endParaRPr lang="en-US" altLang="fr-FR" sz="2000" b="0">
                    <a:solidFill>
                      <a:schemeClr val="tx1"/>
                    </a:solidFill>
                    <a:cs typeface="Arial" charset="0"/>
                  </a:endParaRPr>
                </a:p>
              </p:txBody>
            </p:sp>
            <p:sp>
              <p:nvSpPr>
                <p:cNvPr id="28779" name="Rectangle 28"/>
                <p:cNvSpPr>
                  <a:spLocks noChangeArrowheads="1"/>
                </p:cNvSpPr>
                <p:nvPr/>
              </p:nvSpPr>
              <p:spPr bwMode="auto">
                <a:xfrm>
                  <a:off x="462" y="2108"/>
                  <a:ext cx="173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fr-FR" sz="1200" b="0">
                      <a:solidFill>
                        <a:srgbClr val="000000"/>
                      </a:solidFill>
                      <a:cs typeface="Arial" charset="0"/>
                    </a:rPr>
                    <a:t>40.0</a:t>
                  </a:r>
                  <a:endParaRPr lang="en-US" altLang="fr-FR" sz="2000" b="0">
                    <a:solidFill>
                      <a:schemeClr val="tx1"/>
                    </a:solidFill>
                    <a:cs typeface="Arial" charset="0"/>
                  </a:endParaRPr>
                </a:p>
              </p:txBody>
            </p:sp>
            <p:sp>
              <p:nvSpPr>
                <p:cNvPr id="28780" name="Rectangle 29"/>
                <p:cNvSpPr>
                  <a:spLocks noChangeArrowheads="1"/>
                </p:cNvSpPr>
                <p:nvPr/>
              </p:nvSpPr>
              <p:spPr bwMode="auto">
                <a:xfrm>
                  <a:off x="462" y="1742"/>
                  <a:ext cx="173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fr-FR" sz="1200" b="0">
                      <a:solidFill>
                        <a:srgbClr val="000000"/>
                      </a:solidFill>
                      <a:cs typeface="Arial" charset="0"/>
                    </a:rPr>
                    <a:t>50.0</a:t>
                  </a:r>
                  <a:endParaRPr lang="en-US" altLang="fr-FR" sz="2000" b="0">
                    <a:solidFill>
                      <a:schemeClr val="tx1"/>
                    </a:solidFill>
                    <a:cs typeface="Arial" charset="0"/>
                  </a:endParaRPr>
                </a:p>
              </p:txBody>
            </p:sp>
            <p:sp>
              <p:nvSpPr>
                <p:cNvPr id="28781" name="Rectangle 30"/>
                <p:cNvSpPr>
                  <a:spLocks noChangeArrowheads="1"/>
                </p:cNvSpPr>
                <p:nvPr/>
              </p:nvSpPr>
              <p:spPr bwMode="auto">
                <a:xfrm>
                  <a:off x="462" y="1376"/>
                  <a:ext cx="173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fr-FR" sz="1200" b="0">
                      <a:solidFill>
                        <a:srgbClr val="000000"/>
                      </a:solidFill>
                      <a:cs typeface="Arial" charset="0"/>
                    </a:rPr>
                    <a:t>60.0</a:t>
                  </a:r>
                  <a:endParaRPr lang="en-US" altLang="fr-FR" sz="2000" b="0">
                    <a:solidFill>
                      <a:schemeClr val="tx1"/>
                    </a:solidFill>
                    <a:cs typeface="Arial" charset="0"/>
                  </a:endParaRPr>
                </a:p>
              </p:txBody>
            </p:sp>
            <p:sp>
              <p:nvSpPr>
                <p:cNvPr id="28782" name="Rectangle 31"/>
                <p:cNvSpPr>
                  <a:spLocks noChangeArrowheads="1"/>
                </p:cNvSpPr>
                <p:nvPr/>
              </p:nvSpPr>
              <p:spPr bwMode="auto">
                <a:xfrm rot="-5400000">
                  <a:off x="-373" y="2553"/>
                  <a:ext cx="1456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fr-FR" sz="1800" b="0">
                      <a:solidFill>
                        <a:srgbClr val="000000"/>
                      </a:solidFill>
                      <a:latin typeface="Bauhaus 93" pitchFamily="82" charset="0"/>
                      <a:cs typeface="Arial" charset="0"/>
                    </a:rPr>
                    <a:t>% limitation d’activité</a:t>
                  </a:r>
                  <a:endParaRPr lang="en-US" altLang="fr-FR" sz="1800" b="0">
                    <a:solidFill>
                      <a:schemeClr val="tx1"/>
                    </a:solidFill>
                    <a:latin typeface="Bauhaus 93" pitchFamily="82" charset="0"/>
                    <a:cs typeface="Arial" charset="0"/>
                  </a:endParaRPr>
                </a:p>
              </p:txBody>
            </p:sp>
            <p:sp>
              <p:nvSpPr>
                <p:cNvPr id="28783" name="Rectangle 32"/>
                <p:cNvSpPr>
                  <a:spLocks noChangeArrowheads="1"/>
                </p:cNvSpPr>
                <p:nvPr/>
              </p:nvSpPr>
              <p:spPr bwMode="auto">
                <a:xfrm>
                  <a:off x="996" y="3641"/>
                  <a:ext cx="413" cy="1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fr-FR" sz="1400" b="0">
                      <a:solidFill>
                        <a:srgbClr val="000000"/>
                      </a:solidFill>
                      <a:latin typeface="Bauhaus 93" pitchFamily="82" charset="0"/>
                      <a:cs typeface="Arial" charset="0"/>
                    </a:rPr>
                    <a:t>Hommes</a:t>
                  </a:r>
                  <a:endParaRPr lang="en-US" altLang="fr-FR" sz="1400" b="0">
                    <a:solidFill>
                      <a:schemeClr val="tx1"/>
                    </a:solidFill>
                    <a:latin typeface="Bauhaus 93" pitchFamily="82" charset="0"/>
                    <a:cs typeface="Arial" charset="0"/>
                  </a:endParaRPr>
                </a:p>
              </p:txBody>
            </p:sp>
            <p:sp>
              <p:nvSpPr>
                <p:cNvPr id="28784" name="Rectangle 33"/>
                <p:cNvSpPr>
                  <a:spLocks noChangeArrowheads="1"/>
                </p:cNvSpPr>
                <p:nvPr/>
              </p:nvSpPr>
              <p:spPr bwMode="auto">
                <a:xfrm>
                  <a:off x="1885" y="3641"/>
                  <a:ext cx="397" cy="1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fr-FR" sz="1400" b="0">
                      <a:solidFill>
                        <a:srgbClr val="000000"/>
                      </a:solidFill>
                      <a:latin typeface="Bauhaus 93" pitchFamily="82" charset="0"/>
                      <a:cs typeface="Arial" charset="0"/>
                    </a:rPr>
                    <a:t>Femmes</a:t>
                  </a:r>
                  <a:endParaRPr lang="en-US" altLang="fr-FR" sz="1400" b="0">
                    <a:solidFill>
                      <a:schemeClr val="tx1"/>
                    </a:solidFill>
                    <a:latin typeface="Bauhaus 93" pitchFamily="82" charset="0"/>
                    <a:cs typeface="Arial" charset="0"/>
                  </a:endParaRPr>
                </a:p>
              </p:txBody>
            </p:sp>
          </p:grpSp>
          <p:sp>
            <p:nvSpPr>
              <p:cNvPr id="28762" name="Line 34"/>
              <p:cNvSpPr>
                <a:spLocks noChangeShapeType="1"/>
              </p:cNvSpPr>
              <p:nvPr/>
            </p:nvSpPr>
            <p:spPr bwMode="auto">
              <a:xfrm flipV="1">
                <a:off x="2648" y="3629"/>
                <a:ext cx="0" cy="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763" name="Line 35"/>
              <p:cNvSpPr>
                <a:spLocks noChangeShapeType="1"/>
              </p:cNvSpPr>
              <p:nvPr/>
            </p:nvSpPr>
            <p:spPr bwMode="auto">
              <a:xfrm flipV="1">
                <a:off x="1626" y="3629"/>
                <a:ext cx="0" cy="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8754" name="Group 36"/>
            <p:cNvGrpSpPr>
              <a:grpSpLocks/>
            </p:cNvGrpSpPr>
            <p:nvPr/>
          </p:nvGrpSpPr>
          <p:grpSpPr bwMode="auto">
            <a:xfrm>
              <a:off x="2752725" y="2654300"/>
              <a:ext cx="1017588" cy="3265488"/>
              <a:chOff x="1740" y="1565"/>
              <a:chExt cx="641" cy="2057"/>
            </a:xfrm>
          </p:grpSpPr>
          <p:sp>
            <p:nvSpPr>
              <p:cNvPr id="28759" name="Rectangle 37"/>
              <p:cNvSpPr>
                <a:spLocks noChangeArrowheads="1"/>
              </p:cNvSpPr>
              <p:nvPr/>
            </p:nvSpPr>
            <p:spPr bwMode="auto">
              <a:xfrm>
                <a:off x="1740" y="1878"/>
                <a:ext cx="598" cy="1744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1000" b="1">
                    <a:solidFill>
                      <a:srgbClr val="E52E8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1000" b="1">
                    <a:solidFill>
                      <a:srgbClr val="E52E8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1000" b="1">
                    <a:solidFill>
                      <a:srgbClr val="E52E8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1000" b="1">
                    <a:solidFill>
                      <a:srgbClr val="E52E8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1000" b="1">
                    <a:solidFill>
                      <a:srgbClr val="E52E8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rgbClr val="E52E8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rgbClr val="E52E8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rgbClr val="E52E8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rgbClr val="E52E8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fr-FR" altLang="fr-FR" sz="2000" b="0">
                  <a:solidFill>
                    <a:schemeClr val="tx1"/>
                  </a:solidFill>
                  <a:latin typeface="Bauhaus 93" pitchFamily="82" charset="0"/>
                  <a:cs typeface="Arial" charset="0"/>
                </a:endParaRPr>
              </a:p>
            </p:txBody>
          </p:sp>
          <p:sp>
            <p:nvSpPr>
              <p:cNvPr id="28760" name="Text Box 6"/>
              <p:cNvSpPr txBox="1">
                <a:spLocks noChangeArrowheads="1"/>
              </p:cNvSpPr>
              <p:nvPr/>
            </p:nvSpPr>
            <p:spPr bwMode="auto">
              <a:xfrm>
                <a:off x="1791" y="1565"/>
                <a:ext cx="59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000" b="1">
                    <a:solidFill>
                      <a:srgbClr val="E52E8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1000" b="1">
                    <a:solidFill>
                      <a:srgbClr val="E52E8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1000" b="1">
                    <a:solidFill>
                      <a:srgbClr val="E52E8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1000" b="1">
                    <a:solidFill>
                      <a:srgbClr val="E52E8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1000" b="1">
                    <a:solidFill>
                      <a:srgbClr val="E52E8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rgbClr val="E52E8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rgbClr val="E52E8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rgbClr val="E52E8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rgbClr val="E52E8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nl-NL" altLang="fr-FR" sz="1600" b="0">
                    <a:solidFill>
                      <a:schemeClr val="tx1"/>
                    </a:solidFill>
                    <a:latin typeface="Bauhaus 93" pitchFamily="82" charset="0"/>
                    <a:cs typeface="Arial" charset="0"/>
                  </a:rPr>
                  <a:t>47.9 %</a:t>
                </a:r>
              </a:p>
            </p:txBody>
          </p:sp>
        </p:grpSp>
        <p:grpSp>
          <p:nvGrpSpPr>
            <p:cNvPr id="28755" name="Group 39"/>
            <p:cNvGrpSpPr>
              <a:grpSpLocks/>
            </p:cNvGrpSpPr>
            <p:nvPr/>
          </p:nvGrpSpPr>
          <p:grpSpPr bwMode="auto">
            <a:xfrm>
              <a:off x="1438275" y="2684463"/>
              <a:ext cx="1008063" cy="3232150"/>
              <a:chOff x="912" y="1584"/>
              <a:chExt cx="635" cy="2036"/>
            </a:xfrm>
          </p:grpSpPr>
          <p:sp>
            <p:nvSpPr>
              <p:cNvPr id="28757" name="Rectangle 40"/>
              <p:cNvSpPr>
                <a:spLocks noChangeArrowheads="1"/>
              </p:cNvSpPr>
              <p:nvPr/>
            </p:nvSpPr>
            <p:spPr bwMode="auto">
              <a:xfrm>
                <a:off x="927" y="1962"/>
                <a:ext cx="598" cy="165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1000" b="1">
                    <a:solidFill>
                      <a:srgbClr val="E52E8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1000" b="1">
                    <a:solidFill>
                      <a:srgbClr val="E52E8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1000" b="1">
                    <a:solidFill>
                      <a:srgbClr val="E52E8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1000" b="1">
                    <a:solidFill>
                      <a:srgbClr val="E52E8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1000" b="1">
                    <a:solidFill>
                      <a:srgbClr val="E52E8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rgbClr val="E52E8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rgbClr val="E52E8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rgbClr val="E52E8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rgbClr val="E52E8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fr-FR" altLang="fr-FR" sz="2000" b="0">
                  <a:solidFill>
                    <a:schemeClr val="tx1"/>
                  </a:solidFill>
                  <a:latin typeface="Bauhaus 93" pitchFamily="82" charset="0"/>
                  <a:cs typeface="Arial" charset="0"/>
                </a:endParaRPr>
              </a:p>
            </p:txBody>
          </p:sp>
          <p:sp>
            <p:nvSpPr>
              <p:cNvPr id="28758" name="Text Box 6"/>
              <p:cNvSpPr txBox="1">
                <a:spLocks noChangeArrowheads="1"/>
              </p:cNvSpPr>
              <p:nvPr/>
            </p:nvSpPr>
            <p:spPr bwMode="auto">
              <a:xfrm>
                <a:off x="912" y="1584"/>
                <a:ext cx="63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000" b="1">
                    <a:solidFill>
                      <a:srgbClr val="E52E8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1000" b="1">
                    <a:solidFill>
                      <a:srgbClr val="E52E8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1000" b="1">
                    <a:solidFill>
                      <a:srgbClr val="E52E8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1000" b="1">
                    <a:solidFill>
                      <a:srgbClr val="E52E8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1000" b="1">
                    <a:solidFill>
                      <a:srgbClr val="E52E8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rgbClr val="E52E8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rgbClr val="E52E8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rgbClr val="E52E8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rgbClr val="E52E8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nl-NL" altLang="fr-FR" sz="1600" b="0" dirty="0">
                    <a:solidFill>
                      <a:schemeClr val="tx1"/>
                    </a:solidFill>
                    <a:latin typeface="Bauhaus 93" pitchFamily="82" charset="0"/>
                    <a:cs typeface="Arial" charset="0"/>
                  </a:rPr>
                  <a:t>45.4 %</a:t>
                </a:r>
              </a:p>
            </p:txBody>
          </p:sp>
        </p:grpSp>
        <p:sp>
          <p:nvSpPr>
            <p:cNvPr id="114" name="Rectangle 113"/>
            <p:cNvSpPr/>
            <p:nvPr/>
          </p:nvSpPr>
          <p:spPr>
            <a:xfrm>
              <a:off x="85725" y="6309286"/>
              <a:ext cx="4827587" cy="2585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nl-NL" altLang="en-US" sz="1200" dirty="0">
                  <a:solidFill>
                    <a:schemeClr val="tx1">
                      <a:lumMod val="75000"/>
                    </a:schemeClr>
                  </a:solidFill>
                </a:rPr>
                <a:t>Nusselder, </a:t>
              </a:r>
              <a:r>
                <a:rPr lang="nl-NL" altLang="en-US" sz="1200" dirty="0" err="1">
                  <a:solidFill>
                    <a:schemeClr val="tx1">
                      <a:lumMod val="75000"/>
                    </a:schemeClr>
                  </a:solidFill>
                </a:rPr>
                <a:t>Wapperom</a:t>
              </a:r>
              <a:r>
                <a:rPr lang="nl-NL" altLang="en-US" sz="1200" dirty="0">
                  <a:solidFill>
                    <a:schemeClr val="tx1">
                      <a:lumMod val="75000"/>
                    </a:schemeClr>
                  </a:solidFill>
                </a:rPr>
                <a:t>, Looman, </a:t>
              </a:r>
              <a:r>
                <a:rPr lang="nl-NL" altLang="en-US" sz="1200" dirty="0" err="1">
                  <a:solidFill>
                    <a:schemeClr val="tx1">
                      <a:lumMod val="75000"/>
                    </a:schemeClr>
                  </a:solidFill>
                </a:rPr>
                <a:t>Meslé</a:t>
              </a:r>
              <a:r>
                <a:rPr lang="nl-NL" altLang="en-US" sz="1200" dirty="0">
                  <a:solidFill>
                    <a:schemeClr val="tx1">
                      <a:lumMod val="75000"/>
                    </a:schemeClr>
                  </a:solidFill>
                </a:rPr>
                <a:t>, Cambois, </a:t>
              </a:r>
              <a:r>
                <a:rPr lang="nl-NL" altLang="en-US" sz="1200" dirty="0" err="1" smtClean="0">
                  <a:solidFill>
                    <a:schemeClr val="tx1">
                      <a:lumMod val="75000"/>
                    </a:schemeClr>
                  </a:solidFill>
                </a:rPr>
                <a:t>publication</a:t>
              </a:r>
              <a:r>
                <a:rPr lang="nl-NL" altLang="en-US" sz="1200" dirty="0" smtClean="0">
                  <a:solidFill>
                    <a:schemeClr val="tx1">
                      <a:lumMod val="75000"/>
                    </a:schemeClr>
                  </a:solidFill>
                </a:rPr>
                <a:t> in </a:t>
              </a:r>
              <a:r>
                <a:rPr lang="nl-NL" altLang="en-US" sz="1200" dirty="0" err="1" smtClean="0">
                  <a:solidFill>
                    <a:schemeClr val="tx1">
                      <a:lumMod val="75000"/>
                    </a:schemeClr>
                  </a:solidFill>
                </a:rPr>
                <a:t>progress</a:t>
              </a:r>
              <a:endParaRPr lang="nl-NL" altLang="en-US" sz="1200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</p:grpSp>
      <p:sp>
        <p:nvSpPr>
          <p:cNvPr id="2" name="Ellipse 1"/>
          <p:cNvSpPr/>
          <p:nvPr/>
        </p:nvSpPr>
        <p:spPr bwMode="auto">
          <a:xfrm>
            <a:off x="6478290" y="1575871"/>
            <a:ext cx="2558206" cy="1075726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fr-FR" b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1181544" y="5730641"/>
            <a:ext cx="6735291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285750" indent="-285750" eaLnBrk="1" hangingPunct="1">
              <a:lnSpc>
                <a:spcPts val="2000"/>
              </a:lnSpc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µ"/>
              <a:defRPr/>
            </a:pPr>
            <a:r>
              <a:rPr lang="fr-FR" altLang="fr-FR" sz="1800" dirty="0" smtClean="0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Différences femmes-hommes dans les maladies qui conduisent aux incapacités</a:t>
            </a:r>
          </a:p>
          <a:p>
            <a:pPr marL="285750" indent="-285750" eaLnBrk="1" hangingPunct="1">
              <a:lnSpc>
                <a:spcPts val="2000"/>
              </a:lnSpc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µ"/>
              <a:defRPr/>
            </a:pPr>
            <a:r>
              <a:rPr lang="fr-FR" altLang="fr-FR" sz="1800" dirty="0" smtClean="0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Des déterminants sociaux différents chez les femmes et hommes</a:t>
            </a:r>
          </a:p>
        </p:txBody>
      </p:sp>
      <p:grpSp>
        <p:nvGrpSpPr>
          <p:cNvPr id="79914" name="Group 42"/>
          <p:cNvGrpSpPr>
            <a:grpSpLocks/>
          </p:cNvGrpSpPr>
          <p:nvPr/>
        </p:nvGrpSpPr>
        <p:grpSpPr bwMode="auto">
          <a:xfrm>
            <a:off x="2210297" y="4134321"/>
            <a:ext cx="4030662" cy="1087438"/>
            <a:chOff x="930" y="2727"/>
            <a:chExt cx="2539" cy="685"/>
          </a:xfrm>
        </p:grpSpPr>
        <p:sp>
          <p:nvSpPr>
            <p:cNvPr id="28749" name="Rectangle 43"/>
            <p:cNvSpPr>
              <a:spLocks noChangeArrowheads="1"/>
            </p:cNvSpPr>
            <p:nvPr/>
          </p:nvSpPr>
          <p:spPr bwMode="auto">
            <a:xfrm>
              <a:off x="2835" y="3215"/>
              <a:ext cx="57" cy="57"/>
            </a:xfrm>
            <a:prstGeom prst="rect">
              <a:avLst/>
            </a:prstGeom>
            <a:solidFill>
              <a:srgbClr val="9999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fr-FR" altLang="fr-FR" sz="2000" b="0">
                <a:solidFill>
                  <a:schemeClr val="tx1"/>
                </a:solidFill>
                <a:latin typeface="Bauhaus 93" pitchFamily="82" charset="0"/>
                <a:cs typeface="Arial" charset="0"/>
              </a:endParaRPr>
            </a:p>
          </p:txBody>
        </p:sp>
        <p:sp>
          <p:nvSpPr>
            <p:cNvPr id="28750" name="Rectangle 44"/>
            <p:cNvSpPr>
              <a:spLocks noChangeArrowheads="1"/>
            </p:cNvSpPr>
            <p:nvPr/>
          </p:nvSpPr>
          <p:spPr bwMode="auto">
            <a:xfrm>
              <a:off x="2914" y="3179"/>
              <a:ext cx="55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fr-FR" sz="1200" b="0">
                  <a:solidFill>
                    <a:srgbClr val="000000"/>
                  </a:solidFill>
                  <a:latin typeface="Bauhaus 93" pitchFamily="82" charset="0"/>
                  <a:cs typeface="Arial" charset="0"/>
                </a:rPr>
                <a:t>Background/</a:t>
              </a:r>
            </a:p>
            <a:p>
              <a:pPr eaLnBrk="1" hangingPunct="1"/>
              <a:r>
                <a:rPr lang="en-US" altLang="fr-FR" sz="1200" b="0">
                  <a:solidFill>
                    <a:srgbClr val="000000"/>
                  </a:solidFill>
                  <a:latin typeface="Bauhaus 93" pitchFamily="82" charset="0"/>
                  <a:cs typeface="Arial" charset="0"/>
                </a:rPr>
                <a:t>unexplained</a:t>
              </a:r>
              <a:endParaRPr lang="en-US" altLang="fr-FR" sz="2000" b="0">
                <a:solidFill>
                  <a:schemeClr val="tx1"/>
                </a:solidFill>
                <a:latin typeface="Bauhaus 93" pitchFamily="82" charset="0"/>
                <a:cs typeface="Arial" charset="0"/>
              </a:endParaRPr>
            </a:p>
          </p:txBody>
        </p:sp>
        <p:sp>
          <p:nvSpPr>
            <p:cNvPr id="28751" name="Rectangle 45"/>
            <p:cNvSpPr>
              <a:spLocks noChangeArrowheads="1"/>
            </p:cNvSpPr>
            <p:nvPr/>
          </p:nvSpPr>
          <p:spPr bwMode="auto">
            <a:xfrm>
              <a:off x="1745" y="2734"/>
              <a:ext cx="596" cy="495"/>
            </a:xfrm>
            <a:prstGeom prst="rect">
              <a:avLst/>
            </a:prstGeom>
            <a:solidFill>
              <a:srgbClr val="9999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fr-FR" altLang="fr-FR" sz="2000" b="0">
                <a:solidFill>
                  <a:schemeClr val="tx1"/>
                </a:solidFill>
                <a:latin typeface="Bauhaus 93" pitchFamily="82" charset="0"/>
                <a:cs typeface="Arial" charset="0"/>
              </a:endParaRPr>
            </a:p>
          </p:txBody>
        </p:sp>
        <p:sp>
          <p:nvSpPr>
            <p:cNvPr id="28752" name="Rectangle 46"/>
            <p:cNvSpPr>
              <a:spLocks noChangeArrowheads="1"/>
            </p:cNvSpPr>
            <p:nvPr/>
          </p:nvSpPr>
          <p:spPr bwMode="auto">
            <a:xfrm>
              <a:off x="930" y="2727"/>
              <a:ext cx="595" cy="502"/>
            </a:xfrm>
            <a:prstGeom prst="rect">
              <a:avLst/>
            </a:prstGeom>
            <a:solidFill>
              <a:srgbClr val="9999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fr-FR" altLang="fr-FR" sz="2000" b="0">
                <a:solidFill>
                  <a:schemeClr val="tx1"/>
                </a:solidFill>
                <a:latin typeface="Bauhaus 93" pitchFamily="82" charset="0"/>
                <a:cs typeface="Arial" charset="0"/>
              </a:endParaRPr>
            </a:p>
          </p:txBody>
        </p:sp>
      </p:grpSp>
      <p:grpSp>
        <p:nvGrpSpPr>
          <p:cNvPr id="79919" name="Group 47"/>
          <p:cNvGrpSpPr>
            <a:grpSpLocks/>
          </p:cNvGrpSpPr>
          <p:nvPr/>
        </p:nvGrpSpPr>
        <p:grpSpPr bwMode="auto">
          <a:xfrm>
            <a:off x="2210297" y="3643784"/>
            <a:ext cx="3519487" cy="1152525"/>
            <a:chOff x="930" y="2418"/>
            <a:chExt cx="2217" cy="726"/>
          </a:xfrm>
        </p:grpSpPr>
        <p:sp>
          <p:nvSpPr>
            <p:cNvPr id="28735" name="Rectangle 48"/>
            <p:cNvSpPr>
              <a:spLocks noChangeArrowheads="1"/>
            </p:cNvSpPr>
            <p:nvPr/>
          </p:nvSpPr>
          <p:spPr bwMode="auto">
            <a:xfrm>
              <a:off x="2835" y="2763"/>
              <a:ext cx="57" cy="57"/>
            </a:xfrm>
            <a:prstGeom prst="rect">
              <a:avLst/>
            </a:prstGeom>
            <a:solidFill>
              <a:srgbClr val="339966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fr-FR" altLang="fr-FR" sz="2000" b="0">
                <a:solidFill>
                  <a:schemeClr val="tx1"/>
                </a:solidFill>
                <a:latin typeface="Bauhaus 93" pitchFamily="82" charset="0"/>
                <a:cs typeface="Arial" charset="0"/>
              </a:endParaRPr>
            </a:p>
          </p:txBody>
        </p:sp>
        <p:sp>
          <p:nvSpPr>
            <p:cNvPr id="28736" name="Rectangle 49"/>
            <p:cNvSpPr>
              <a:spLocks noChangeArrowheads="1"/>
            </p:cNvSpPr>
            <p:nvPr/>
          </p:nvSpPr>
          <p:spPr bwMode="auto">
            <a:xfrm>
              <a:off x="2914" y="2727"/>
              <a:ext cx="17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fr-FR" sz="1200" b="0">
                  <a:solidFill>
                    <a:srgbClr val="000000"/>
                  </a:solidFill>
                  <a:latin typeface="Bauhaus 93" pitchFamily="82" charset="0"/>
                  <a:cs typeface="Arial" charset="0"/>
                </a:rPr>
                <a:t>PVD</a:t>
              </a:r>
              <a:endParaRPr lang="en-US" altLang="fr-FR" sz="2000" b="0">
                <a:solidFill>
                  <a:schemeClr val="tx1"/>
                </a:solidFill>
                <a:latin typeface="Bauhaus 93" pitchFamily="82" charset="0"/>
                <a:cs typeface="Arial" charset="0"/>
              </a:endParaRPr>
            </a:p>
          </p:txBody>
        </p:sp>
        <p:sp>
          <p:nvSpPr>
            <p:cNvPr id="28737" name="Rectangle 50"/>
            <p:cNvSpPr>
              <a:spLocks noChangeArrowheads="1"/>
            </p:cNvSpPr>
            <p:nvPr/>
          </p:nvSpPr>
          <p:spPr bwMode="auto">
            <a:xfrm>
              <a:off x="1745" y="2540"/>
              <a:ext cx="596" cy="22"/>
            </a:xfrm>
            <a:prstGeom prst="rect">
              <a:avLst/>
            </a:prstGeom>
            <a:solidFill>
              <a:srgbClr val="339966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fr-FR" altLang="fr-FR" sz="2000" b="0">
                <a:solidFill>
                  <a:schemeClr val="tx1"/>
                </a:solidFill>
                <a:latin typeface="Bauhaus 93" pitchFamily="82" charset="0"/>
                <a:cs typeface="Arial" charset="0"/>
              </a:endParaRPr>
            </a:p>
          </p:txBody>
        </p:sp>
        <p:grpSp>
          <p:nvGrpSpPr>
            <p:cNvPr id="28738" name="Group 51"/>
            <p:cNvGrpSpPr>
              <a:grpSpLocks/>
            </p:cNvGrpSpPr>
            <p:nvPr/>
          </p:nvGrpSpPr>
          <p:grpSpPr bwMode="auto">
            <a:xfrm>
              <a:off x="930" y="2469"/>
              <a:ext cx="2217" cy="675"/>
              <a:chOff x="930" y="2469"/>
              <a:chExt cx="2217" cy="675"/>
            </a:xfrm>
          </p:grpSpPr>
          <p:sp>
            <p:nvSpPr>
              <p:cNvPr id="28740" name="Rectangle 52"/>
              <p:cNvSpPr>
                <a:spLocks noChangeArrowheads="1"/>
              </p:cNvSpPr>
              <p:nvPr/>
            </p:nvSpPr>
            <p:spPr bwMode="auto">
              <a:xfrm>
                <a:off x="2835" y="2914"/>
                <a:ext cx="57" cy="57"/>
              </a:xfrm>
              <a:prstGeom prst="rect">
                <a:avLst/>
              </a:prstGeom>
              <a:solidFill>
                <a:srgbClr val="339933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1000" b="1">
                    <a:solidFill>
                      <a:srgbClr val="E52E8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1000" b="1">
                    <a:solidFill>
                      <a:srgbClr val="E52E8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1000" b="1">
                    <a:solidFill>
                      <a:srgbClr val="E52E8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1000" b="1">
                    <a:solidFill>
                      <a:srgbClr val="E52E8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1000" b="1">
                    <a:solidFill>
                      <a:srgbClr val="E52E8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rgbClr val="E52E8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rgbClr val="E52E8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rgbClr val="E52E8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rgbClr val="E52E8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fr-FR" altLang="fr-FR" sz="2000" b="0">
                  <a:solidFill>
                    <a:schemeClr val="tx1"/>
                  </a:solidFill>
                  <a:latin typeface="Bauhaus 93" pitchFamily="82" charset="0"/>
                  <a:cs typeface="Arial" charset="0"/>
                </a:endParaRPr>
              </a:p>
            </p:txBody>
          </p:sp>
          <p:sp>
            <p:nvSpPr>
              <p:cNvPr id="28741" name="Rectangle 53"/>
              <p:cNvSpPr>
                <a:spLocks noChangeArrowheads="1"/>
              </p:cNvSpPr>
              <p:nvPr/>
            </p:nvSpPr>
            <p:spPr bwMode="auto">
              <a:xfrm>
                <a:off x="2914" y="2878"/>
                <a:ext cx="181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000" b="1">
                    <a:solidFill>
                      <a:srgbClr val="E52E8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1000" b="1">
                    <a:solidFill>
                      <a:srgbClr val="E52E8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1000" b="1">
                    <a:solidFill>
                      <a:srgbClr val="E52E8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1000" b="1">
                    <a:solidFill>
                      <a:srgbClr val="E52E8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1000" b="1">
                    <a:solidFill>
                      <a:srgbClr val="E52E8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rgbClr val="E52E8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rgbClr val="E52E8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rgbClr val="E52E8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rgbClr val="E52E8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altLang="fr-FR" sz="1200" b="0">
                    <a:solidFill>
                      <a:srgbClr val="000000"/>
                    </a:solidFill>
                    <a:latin typeface="Bauhaus 93" pitchFamily="82" charset="0"/>
                    <a:cs typeface="Arial" charset="0"/>
                  </a:rPr>
                  <a:t>CVA</a:t>
                </a:r>
                <a:endParaRPr lang="en-US" altLang="fr-FR" sz="2000" b="0">
                  <a:solidFill>
                    <a:schemeClr val="tx1"/>
                  </a:solidFill>
                  <a:latin typeface="Bauhaus 93" pitchFamily="82" charset="0"/>
                  <a:cs typeface="Arial" charset="0"/>
                </a:endParaRPr>
              </a:p>
            </p:txBody>
          </p:sp>
          <p:sp>
            <p:nvSpPr>
              <p:cNvPr id="28742" name="Rectangle 54"/>
              <p:cNvSpPr>
                <a:spLocks noChangeArrowheads="1"/>
              </p:cNvSpPr>
              <p:nvPr/>
            </p:nvSpPr>
            <p:spPr bwMode="auto">
              <a:xfrm>
                <a:off x="1745" y="2562"/>
                <a:ext cx="596" cy="28"/>
              </a:xfrm>
              <a:prstGeom prst="rect">
                <a:avLst/>
              </a:prstGeom>
              <a:solidFill>
                <a:srgbClr val="339933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1000" b="1">
                    <a:solidFill>
                      <a:srgbClr val="E52E8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1000" b="1">
                    <a:solidFill>
                      <a:srgbClr val="E52E8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1000" b="1">
                    <a:solidFill>
                      <a:srgbClr val="E52E8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1000" b="1">
                    <a:solidFill>
                      <a:srgbClr val="E52E8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1000" b="1">
                    <a:solidFill>
                      <a:srgbClr val="E52E8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rgbClr val="E52E8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rgbClr val="E52E8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rgbClr val="E52E8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rgbClr val="E52E8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fr-FR" altLang="fr-FR" sz="2000" b="0">
                  <a:solidFill>
                    <a:schemeClr val="tx1"/>
                  </a:solidFill>
                  <a:latin typeface="Bauhaus 93" pitchFamily="82" charset="0"/>
                  <a:cs typeface="Arial" charset="0"/>
                </a:endParaRPr>
              </a:p>
            </p:txBody>
          </p:sp>
          <p:grpSp>
            <p:nvGrpSpPr>
              <p:cNvPr id="28743" name="Group 55"/>
              <p:cNvGrpSpPr>
                <a:grpSpLocks/>
              </p:cNvGrpSpPr>
              <p:nvPr/>
            </p:nvGrpSpPr>
            <p:grpSpPr bwMode="auto">
              <a:xfrm>
                <a:off x="930" y="2512"/>
                <a:ext cx="2217" cy="632"/>
                <a:chOff x="930" y="2512"/>
                <a:chExt cx="2217" cy="632"/>
              </a:xfrm>
            </p:grpSpPr>
            <p:sp>
              <p:nvSpPr>
                <p:cNvPr id="28745" name="Rectangle 56"/>
                <p:cNvSpPr>
                  <a:spLocks noChangeArrowheads="1"/>
                </p:cNvSpPr>
                <p:nvPr/>
              </p:nvSpPr>
              <p:spPr bwMode="auto">
                <a:xfrm>
                  <a:off x="2835" y="3064"/>
                  <a:ext cx="57" cy="58"/>
                </a:xfrm>
                <a:prstGeom prst="rect">
                  <a:avLst/>
                </a:prstGeom>
                <a:solidFill>
                  <a:srgbClr val="00B050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endParaRPr lang="fr-FR" altLang="fr-FR" sz="2000" b="0">
                    <a:solidFill>
                      <a:schemeClr val="tx1"/>
                    </a:solidFill>
                    <a:latin typeface="Bauhaus 93" pitchFamily="82" charset="0"/>
                    <a:cs typeface="Arial" charset="0"/>
                  </a:endParaRPr>
                </a:p>
              </p:txBody>
            </p:sp>
            <p:sp>
              <p:nvSpPr>
                <p:cNvPr id="28746" name="Rectangle 57"/>
                <p:cNvSpPr>
                  <a:spLocks noChangeArrowheads="1"/>
                </p:cNvSpPr>
                <p:nvPr/>
              </p:nvSpPr>
              <p:spPr bwMode="auto">
                <a:xfrm>
                  <a:off x="2914" y="3028"/>
                  <a:ext cx="233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fr-FR" sz="1200" b="0">
                      <a:solidFill>
                        <a:srgbClr val="000000"/>
                      </a:solidFill>
                      <a:latin typeface="Bauhaus 93" pitchFamily="82" charset="0"/>
                      <a:cs typeface="Arial" charset="0"/>
                    </a:rPr>
                    <a:t>Heart</a:t>
                  </a:r>
                  <a:endParaRPr lang="en-US" altLang="fr-FR" sz="2000" b="0">
                    <a:solidFill>
                      <a:schemeClr val="tx1"/>
                    </a:solidFill>
                    <a:latin typeface="Bauhaus 93" pitchFamily="82" charset="0"/>
                    <a:cs typeface="Arial" charset="0"/>
                  </a:endParaRPr>
                </a:p>
              </p:txBody>
            </p:sp>
            <p:sp>
              <p:nvSpPr>
                <p:cNvPr id="28747" name="Rectangle 58"/>
                <p:cNvSpPr>
                  <a:spLocks noChangeArrowheads="1"/>
                </p:cNvSpPr>
                <p:nvPr/>
              </p:nvSpPr>
              <p:spPr bwMode="auto">
                <a:xfrm>
                  <a:off x="1745" y="2590"/>
                  <a:ext cx="596" cy="144"/>
                </a:xfrm>
                <a:prstGeom prst="rect">
                  <a:avLst/>
                </a:prstGeom>
                <a:solidFill>
                  <a:srgbClr val="00B050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endParaRPr lang="fr-FR" altLang="fr-FR" sz="2000" b="0">
                    <a:solidFill>
                      <a:schemeClr val="tx1"/>
                    </a:solidFill>
                    <a:latin typeface="Bauhaus 93" pitchFamily="82" charset="0"/>
                    <a:cs typeface="Arial" charset="0"/>
                  </a:endParaRPr>
                </a:p>
              </p:txBody>
            </p:sp>
            <p:sp>
              <p:nvSpPr>
                <p:cNvPr id="28748" name="Rectangle 59"/>
                <p:cNvSpPr>
                  <a:spLocks noChangeArrowheads="1"/>
                </p:cNvSpPr>
                <p:nvPr/>
              </p:nvSpPr>
              <p:spPr bwMode="auto">
                <a:xfrm>
                  <a:off x="930" y="2512"/>
                  <a:ext cx="595" cy="215"/>
                </a:xfrm>
                <a:prstGeom prst="rect">
                  <a:avLst/>
                </a:prstGeom>
                <a:solidFill>
                  <a:srgbClr val="00B050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rgbClr val="E52E81"/>
                      </a:solidFill>
                      <a:latin typeface="Calibri" pitchFamily="34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endParaRPr lang="fr-FR" altLang="fr-FR" sz="2000" b="0">
                    <a:solidFill>
                      <a:schemeClr val="tx1"/>
                    </a:solidFill>
                    <a:latin typeface="Bauhaus 93" pitchFamily="82" charset="0"/>
                    <a:cs typeface="Arial" charset="0"/>
                  </a:endParaRPr>
                </a:p>
              </p:txBody>
            </p:sp>
          </p:grpSp>
          <p:sp>
            <p:nvSpPr>
              <p:cNvPr id="28744" name="Rectangle 60"/>
              <p:cNvSpPr>
                <a:spLocks noChangeArrowheads="1"/>
              </p:cNvSpPr>
              <p:nvPr/>
            </p:nvSpPr>
            <p:spPr bwMode="auto">
              <a:xfrm>
                <a:off x="930" y="2469"/>
                <a:ext cx="595" cy="43"/>
              </a:xfrm>
              <a:prstGeom prst="rect">
                <a:avLst/>
              </a:prstGeom>
              <a:solidFill>
                <a:srgbClr val="339933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1000" b="1">
                    <a:solidFill>
                      <a:srgbClr val="E52E8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1000" b="1">
                    <a:solidFill>
                      <a:srgbClr val="E52E8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1000" b="1">
                    <a:solidFill>
                      <a:srgbClr val="E52E8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1000" b="1">
                    <a:solidFill>
                      <a:srgbClr val="E52E8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1000" b="1">
                    <a:solidFill>
                      <a:srgbClr val="E52E8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rgbClr val="E52E8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rgbClr val="E52E8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rgbClr val="E52E8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rgbClr val="E52E8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fr-FR" altLang="fr-FR" sz="2000" b="0">
                  <a:solidFill>
                    <a:schemeClr val="tx1"/>
                  </a:solidFill>
                  <a:latin typeface="Bauhaus 93" pitchFamily="82" charset="0"/>
                  <a:cs typeface="Arial" charset="0"/>
                </a:endParaRPr>
              </a:p>
            </p:txBody>
          </p:sp>
        </p:grpSp>
        <p:sp>
          <p:nvSpPr>
            <p:cNvPr id="28739" name="Rectangle 61"/>
            <p:cNvSpPr>
              <a:spLocks noChangeArrowheads="1"/>
            </p:cNvSpPr>
            <p:nvPr/>
          </p:nvSpPr>
          <p:spPr bwMode="auto">
            <a:xfrm>
              <a:off x="930" y="2418"/>
              <a:ext cx="595" cy="51"/>
            </a:xfrm>
            <a:prstGeom prst="rect">
              <a:avLst/>
            </a:prstGeom>
            <a:solidFill>
              <a:srgbClr val="339966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fr-FR" altLang="fr-FR" sz="2000" b="0">
                <a:solidFill>
                  <a:schemeClr val="tx1"/>
                </a:solidFill>
                <a:latin typeface="Bauhaus 93" pitchFamily="82" charset="0"/>
                <a:cs typeface="Arial" charset="0"/>
              </a:endParaRPr>
            </a:p>
          </p:txBody>
        </p:sp>
      </p:grpSp>
      <p:grpSp>
        <p:nvGrpSpPr>
          <p:cNvPr id="79934" name="Group 62"/>
          <p:cNvGrpSpPr>
            <a:grpSpLocks/>
          </p:cNvGrpSpPr>
          <p:nvPr/>
        </p:nvGrpSpPr>
        <p:grpSpPr bwMode="auto">
          <a:xfrm>
            <a:off x="2210297" y="2918296"/>
            <a:ext cx="3816350" cy="1174750"/>
            <a:chOff x="930" y="1952"/>
            <a:chExt cx="2404" cy="740"/>
          </a:xfrm>
        </p:grpSpPr>
        <p:sp>
          <p:nvSpPr>
            <p:cNvPr id="28731" name="Rectangle 63"/>
            <p:cNvSpPr>
              <a:spLocks noChangeArrowheads="1"/>
            </p:cNvSpPr>
            <p:nvPr/>
          </p:nvSpPr>
          <p:spPr bwMode="auto">
            <a:xfrm>
              <a:off x="2835" y="2612"/>
              <a:ext cx="57" cy="58"/>
            </a:xfrm>
            <a:prstGeom prst="rect">
              <a:avLst/>
            </a:prstGeom>
            <a:solidFill>
              <a:srgbClr val="FFFF00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fr-FR" altLang="fr-FR" sz="2000" b="0">
                <a:solidFill>
                  <a:schemeClr val="tx1"/>
                </a:solidFill>
                <a:latin typeface="Bauhaus 93" pitchFamily="82" charset="0"/>
                <a:cs typeface="Arial" charset="0"/>
              </a:endParaRPr>
            </a:p>
          </p:txBody>
        </p:sp>
        <p:sp>
          <p:nvSpPr>
            <p:cNvPr id="28732" name="Rectangle 64"/>
            <p:cNvSpPr>
              <a:spLocks noChangeArrowheads="1"/>
            </p:cNvSpPr>
            <p:nvPr/>
          </p:nvSpPr>
          <p:spPr bwMode="auto">
            <a:xfrm>
              <a:off x="2914" y="2576"/>
              <a:ext cx="42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fr-FR" sz="1200" b="0">
                  <a:solidFill>
                    <a:schemeClr val="tx1"/>
                  </a:solidFill>
                  <a:latin typeface="Bauhaus 93" pitchFamily="82" charset="0"/>
                  <a:cs typeface="Arial" charset="0"/>
                </a:rPr>
                <a:t>MuscSkel</a:t>
              </a:r>
              <a:r>
                <a:rPr lang="en-US" altLang="fr-FR" sz="1200" b="0">
                  <a:solidFill>
                    <a:srgbClr val="000000"/>
                  </a:solidFill>
                  <a:latin typeface="Bauhaus 93" pitchFamily="82" charset="0"/>
                  <a:cs typeface="Arial" charset="0"/>
                </a:rPr>
                <a:t> </a:t>
              </a:r>
              <a:endParaRPr lang="en-US" altLang="fr-FR" sz="2000" b="0">
                <a:solidFill>
                  <a:schemeClr val="tx1"/>
                </a:solidFill>
                <a:latin typeface="Bauhaus 93" pitchFamily="82" charset="0"/>
                <a:cs typeface="Arial" charset="0"/>
              </a:endParaRPr>
            </a:p>
          </p:txBody>
        </p:sp>
        <p:sp>
          <p:nvSpPr>
            <p:cNvPr id="28733" name="Rectangle 65"/>
            <p:cNvSpPr>
              <a:spLocks noChangeArrowheads="1"/>
            </p:cNvSpPr>
            <p:nvPr/>
          </p:nvSpPr>
          <p:spPr bwMode="auto">
            <a:xfrm>
              <a:off x="1745" y="1952"/>
              <a:ext cx="596" cy="588"/>
            </a:xfrm>
            <a:prstGeom prst="rect">
              <a:avLst/>
            </a:prstGeom>
            <a:solidFill>
              <a:srgbClr val="FFFF00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fr-FR" altLang="fr-FR" sz="1100" b="0">
                  <a:solidFill>
                    <a:schemeClr val="tx1"/>
                  </a:solidFill>
                  <a:latin typeface="Bauhaus 93" pitchFamily="82" charset="0"/>
                  <a:cs typeface="Arial" charset="0"/>
                </a:rPr>
                <a:t>Ostéo-Articulaires</a:t>
              </a:r>
            </a:p>
          </p:txBody>
        </p:sp>
        <p:sp>
          <p:nvSpPr>
            <p:cNvPr id="28734" name="Rectangle 66"/>
            <p:cNvSpPr>
              <a:spLocks noChangeArrowheads="1"/>
            </p:cNvSpPr>
            <p:nvPr/>
          </p:nvSpPr>
          <p:spPr bwMode="auto">
            <a:xfrm>
              <a:off x="930" y="2031"/>
              <a:ext cx="595" cy="387"/>
            </a:xfrm>
            <a:prstGeom prst="rect">
              <a:avLst/>
            </a:prstGeom>
            <a:solidFill>
              <a:srgbClr val="FFFF00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fr-FR" altLang="fr-FR" sz="2000" b="0">
                <a:solidFill>
                  <a:schemeClr val="tx1"/>
                </a:solidFill>
                <a:latin typeface="Bauhaus 93" pitchFamily="82" charset="0"/>
                <a:cs typeface="Arial" charset="0"/>
              </a:endParaRPr>
            </a:p>
          </p:txBody>
        </p:sp>
      </p:grpSp>
      <p:grpSp>
        <p:nvGrpSpPr>
          <p:cNvPr id="79939" name="Group 67"/>
          <p:cNvGrpSpPr>
            <a:grpSpLocks/>
          </p:cNvGrpSpPr>
          <p:nvPr/>
        </p:nvGrpSpPr>
        <p:grpSpPr bwMode="auto">
          <a:xfrm>
            <a:off x="2210297" y="2784946"/>
            <a:ext cx="3438525" cy="1062038"/>
            <a:chOff x="930" y="1873"/>
            <a:chExt cx="2166" cy="669"/>
          </a:xfrm>
        </p:grpSpPr>
        <p:sp>
          <p:nvSpPr>
            <p:cNvPr id="28727" name="Rectangle 68"/>
            <p:cNvSpPr>
              <a:spLocks noChangeArrowheads="1"/>
            </p:cNvSpPr>
            <p:nvPr/>
          </p:nvSpPr>
          <p:spPr bwMode="auto">
            <a:xfrm>
              <a:off x="2835" y="2462"/>
              <a:ext cx="57" cy="57"/>
            </a:xfrm>
            <a:prstGeom prst="rect">
              <a:avLst/>
            </a:prstGeom>
            <a:solidFill>
              <a:srgbClr val="FF8080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fr-FR" altLang="fr-FR" sz="2000" b="0">
                <a:solidFill>
                  <a:schemeClr val="tx1"/>
                </a:solidFill>
                <a:latin typeface="Bauhaus 93" pitchFamily="82" charset="0"/>
                <a:cs typeface="Arial" charset="0"/>
              </a:endParaRPr>
            </a:p>
          </p:txBody>
        </p:sp>
        <p:sp>
          <p:nvSpPr>
            <p:cNvPr id="28728" name="Rectangle 69"/>
            <p:cNvSpPr>
              <a:spLocks noChangeArrowheads="1"/>
            </p:cNvSpPr>
            <p:nvPr/>
          </p:nvSpPr>
          <p:spPr bwMode="auto">
            <a:xfrm>
              <a:off x="2914" y="2426"/>
              <a:ext cx="18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fr-FR" sz="1200" b="0">
                  <a:solidFill>
                    <a:srgbClr val="000000"/>
                  </a:solidFill>
                  <a:latin typeface="Bauhaus 93" pitchFamily="82" charset="0"/>
                  <a:cs typeface="Arial" charset="0"/>
                </a:rPr>
                <a:t>Can</a:t>
              </a:r>
              <a:endParaRPr lang="en-US" altLang="fr-FR" sz="2000" b="0">
                <a:solidFill>
                  <a:schemeClr val="tx1"/>
                </a:solidFill>
                <a:latin typeface="Bauhaus 93" pitchFamily="82" charset="0"/>
                <a:cs typeface="Arial" charset="0"/>
              </a:endParaRPr>
            </a:p>
          </p:txBody>
        </p:sp>
        <p:sp>
          <p:nvSpPr>
            <p:cNvPr id="28729" name="Rectangle 70"/>
            <p:cNvSpPr>
              <a:spLocks noChangeArrowheads="1"/>
            </p:cNvSpPr>
            <p:nvPr/>
          </p:nvSpPr>
          <p:spPr bwMode="auto">
            <a:xfrm>
              <a:off x="1745" y="1873"/>
              <a:ext cx="596" cy="79"/>
            </a:xfrm>
            <a:prstGeom prst="rect">
              <a:avLst/>
            </a:prstGeom>
            <a:solidFill>
              <a:srgbClr val="FF8080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fr-FR" altLang="fr-FR" sz="2000" b="0">
                <a:solidFill>
                  <a:schemeClr val="tx1"/>
                </a:solidFill>
                <a:latin typeface="Bauhaus 93" pitchFamily="82" charset="0"/>
                <a:cs typeface="Arial" charset="0"/>
              </a:endParaRPr>
            </a:p>
          </p:txBody>
        </p:sp>
        <p:sp>
          <p:nvSpPr>
            <p:cNvPr id="28730" name="Rectangle 71"/>
            <p:cNvSpPr>
              <a:spLocks noChangeArrowheads="1"/>
            </p:cNvSpPr>
            <p:nvPr/>
          </p:nvSpPr>
          <p:spPr bwMode="auto">
            <a:xfrm>
              <a:off x="930" y="1974"/>
              <a:ext cx="595" cy="57"/>
            </a:xfrm>
            <a:prstGeom prst="rect">
              <a:avLst/>
            </a:prstGeom>
            <a:solidFill>
              <a:srgbClr val="FF8080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fr-FR" altLang="fr-FR" sz="2000" b="0">
                <a:solidFill>
                  <a:schemeClr val="tx1"/>
                </a:solidFill>
                <a:latin typeface="Bauhaus 93" pitchFamily="82" charset="0"/>
                <a:cs typeface="Arial" charset="0"/>
              </a:endParaRPr>
            </a:p>
          </p:txBody>
        </p:sp>
      </p:grpSp>
      <p:grpSp>
        <p:nvGrpSpPr>
          <p:cNvPr id="79944" name="Group 72"/>
          <p:cNvGrpSpPr>
            <a:grpSpLocks/>
          </p:cNvGrpSpPr>
          <p:nvPr/>
        </p:nvGrpSpPr>
        <p:grpSpPr bwMode="auto">
          <a:xfrm>
            <a:off x="2210297" y="2699221"/>
            <a:ext cx="3622675" cy="901700"/>
            <a:chOff x="930" y="1823"/>
            <a:chExt cx="2282" cy="568"/>
          </a:xfrm>
        </p:grpSpPr>
        <p:sp>
          <p:nvSpPr>
            <p:cNvPr id="28723" name="Rectangle 73"/>
            <p:cNvSpPr>
              <a:spLocks noChangeArrowheads="1"/>
            </p:cNvSpPr>
            <p:nvPr/>
          </p:nvSpPr>
          <p:spPr bwMode="auto">
            <a:xfrm>
              <a:off x="2835" y="2311"/>
              <a:ext cx="57" cy="58"/>
            </a:xfrm>
            <a:prstGeom prst="rect">
              <a:avLst/>
            </a:prstGeom>
            <a:solidFill>
              <a:srgbClr val="0066CC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fr-FR" altLang="fr-FR" sz="2000" b="0">
                <a:solidFill>
                  <a:schemeClr val="tx1"/>
                </a:solidFill>
                <a:latin typeface="Bauhaus 93" pitchFamily="82" charset="0"/>
                <a:cs typeface="Arial" charset="0"/>
              </a:endParaRPr>
            </a:p>
          </p:txBody>
        </p:sp>
        <p:sp>
          <p:nvSpPr>
            <p:cNvPr id="28724" name="Rectangle 74"/>
            <p:cNvSpPr>
              <a:spLocks noChangeArrowheads="1"/>
            </p:cNvSpPr>
            <p:nvPr/>
          </p:nvSpPr>
          <p:spPr bwMode="auto">
            <a:xfrm>
              <a:off x="2914" y="2275"/>
              <a:ext cx="29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fr-FR" sz="1200" b="0">
                  <a:solidFill>
                    <a:srgbClr val="000000"/>
                  </a:solidFill>
                  <a:latin typeface="Bauhaus 93" pitchFamily="82" charset="0"/>
                  <a:cs typeface="Arial" charset="0"/>
                </a:rPr>
                <a:t>Alz-Par</a:t>
              </a:r>
              <a:endParaRPr lang="en-US" altLang="fr-FR" sz="2000" b="0">
                <a:solidFill>
                  <a:schemeClr val="tx1"/>
                </a:solidFill>
                <a:latin typeface="Bauhaus 93" pitchFamily="82" charset="0"/>
                <a:cs typeface="Arial" charset="0"/>
              </a:endParaRPr>
            </a:p>
          </p:txBody>
        </p:sp>
        <p:sp>
          <p:nvSpPr>
            <p:cNvPr id="28725" name="Rectangle 75"/>
            <p:cNvSpPr>
              <a:spLocks noChangeArrowheads="1"/>
            </p:cNvSpPr>
            <p:nvPr/>
          </p:nvSpPr>
          <p:spPr bwMode="auto">
            <a:xfrm>
              <a:off x="1745" y="1823"/>
              <a:ext cx="596" cy="50"/>
            </a:xfrm>
            <a:prstGeom prst="rect">
              <a:avLst/>
            </a:prstGeom>
            <a:solidFill>
              <a:srgbClr val="0066CC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fr-FR" altLang="fr-FR" sz="2000" b="0">
                <a:solidFill>
                  <a:schemeClr val="tx1"/>
                </a:solidFill>
                <a:latin typeface="Bauhaus 93" pitchFamily="82" charset="0"/>
                <a:cs typeface="Arial" charset="0"/>
              </a:endParaRPr>
            </a:p>
          </p:txBody>
        </p:sp>
        <p:sp>
          <p:nvSpPr>
            <p:cNvPr id="28726" name="Rectangle 76"/>
            <p:cNvSpPr>
              <a:spLocks noChangeArrowheads="1"/>
            </p:cNvSpPr>
            <p:nvPr/>
          </p:nvSpPr>
          <p:spPr bwMode="auto">
            <a:xfrm>
              <a:off x="930" y="1924"/>
              <a:ext cx="595" cy="50"/>
            </a:xfrm>
            <a:prstGeom prst="rect">
              <a:avLst/>
            </a:prstGeom>
            <a:solidFill>
              <a:srgbClr val="0066CC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fr-FR" altLang="fr-FR" sz="2000" b="0">
                <a:solidFill>
                  <a:schemeClr val="tx1"/>
                </a:solidFill>
                <a:latin typeface="Bauhaus 93" pitchFamily="82" charset="0"/>
                <a:cs typeface="Arial" charset="0"/>
              </a:endParaRPr>
            </a:p>
          </p:txBody>
        </p:sp>
      </p:grpSp>
      <p:grpSp>
        <p:nvGrpSpPr>
          <p:cNvPr id="79949" name="Group 77"/>
          <p:cNvGrpSpPr>
            <a:grpSpLocks/>
          </p:cNvGrpSpPr>
          <p:nvPr/>
        </p:nvGrpSpPr>
        <p:grpSpPr bwMode="auto">
          <a:xfrm>
            <a:off x="2210297" y="2672234"/>
            <a:ext cx="3740150" cy="709612"/>
            <a:chOff x="930" y="1794"/>
            <a:chExt cx="2356" cy="447"/>
          </a:xfrm>
        </p:grpSpPr>
        <p:sp>
          <p:nvSpPr>
            <p:cNvPr id="28719" name="Rectangle 78"/>
            <p:cNvSpPr>
              <a:spLocks noChangeArrowheads="1"/>
            </p:cNvSpPr>
            <p:nvPr/>
          </p:nvSpPr>
          <p:spPr bwMode="auto">
            <a:xfrm>
              <a:off x="2835" y="2161"/>
              <a:ext cx="57" cy="57"/>
            </a:xfrm>
            <a:prstGeom prst="rect">
              <a:avLst/>
            </a:prstGeom>
            <a:solidFill>
              <a:srgbClr val="CCCC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fr-FR" altLang="fr-FR" sz="2000" b="0">
                <a:solidFill>
                  <a:schemeClr val="tx1"/>
                </a:solidFill>
                <a:latin typeface="Bauhaus 93" pitchFamily="82" charset="0"/>
                <a:cs typeface="Arial" charset="0"/>
              </a:endParaRPr>
            </a:p>
          </p:txBody>
        </p:sp>
        <p:sp>
          <p:nvSpPr>
            <p:cNvPr id="28720" name="Rectangle 79"/>
            <p:cNvSpPr>
              <a:spLocks noChangeArrowheads="1"/>
            </p:cNvSpPr>
            <p:nvPr/>
          </p:nvSpPr>
          <p:spPr bwMode="auto">
            <a:xfrm>
              <a:off x="2914" y="2125"/>
              <a:ext cx="37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fr-FR" sz="1200" b="0">
                  <a:solidFill>
                    <a:srgbClr val="000000"/>
                  </a:solidFill>
                  <a:latin typeface="Bauhaus 93" pitchFamily="82" charset="0"/>
                  <a:cs typeface="Arial" charset="0"/>
                </a:rPr>
                <a:t>Oth-Neur</a:t>
              </a:r>
              <a:endParaRPr lang="en-US" altLang="fr-FR" sz="2000" b="0">
                <a:solidFill>
                  <a:schemeClr val="tx1"/>
                </a:solidFill>
                <a:latin typeface="Bauhaus 93" pitchFamily="82" charset="0"/>
                <a:cs typeface="Arial" charset="0"/>
              </a:endParaRPr>
            </a:p>
          </p:txBody>
        </p:sp>
        <p:sp>
          <p:nvSpPr>
            <p:cNvPr id="28721" name="Rectangle 80"/>
            <p:cNvSpPr>
              <a:spLocks noChangeArrowheads="1"/>
            </p:cNvSpPr>
            <p:nvPr/>
          </p:nvSpPr>
          <p:spPr bwMode="auto">
            <a:xfrm>
              <a:off x="1745" y="1794"/>
              <a:ext cx="596" cy="29"/>
            </a:xfrm>
            <a:prstGeom prst="rect">
              <a:avLst/>
            </a:prstGeom>
            <a:solidFill>
              <a:srgbClr val="CCCC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fr-FR" altLang="fr-FR" sz="2000" b="0">
                <a:solidFill>
                  <a:schemeClr val="tx1"/>
                </a:solidFill>
                <a:latin typeface="Bauhaus 93" pitchFamily="82" charset="0"/>
                <a:cs typeface="Arial" charset="0"/>
              </a:endParaRPr>
            </a:p>
          </p:txBody>
        </p:sp>
        <p:sp>
          <p:nvSpPr>
            <p:cNvPr id="28722" name="Rectangle 81"/>
            <p:cNvSpPr>
              <a:spLocks noChangeArrowheads="1"/>
            </p:cNvSpPr>
            <p:nvPr/>
          </p:nvSpPr>
          <p:spPr bwMode="auto">
            <a:xfrm>
              <a:off x="930" y="1895"/>
              <a:ext cx="595" cy="29"/>
            </a:xfrm>
            <a:prstGeom prst="rect">
              <a:avLst/>
            </a:prstGeom>
            <a:solidFill>
              <a:srgbClr val="CCCC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fr-FR" altLang="fr-FR" sz="2000" b="0">
                <a:solidFill>
                  <a:schemeClr val="tx1"/>
                </a:solidFill>
                <a:latin typeface="Bauhaus 93" pitchFamily="82" charset="0"/>
                <a:cs typeface="Arial" charset="0"/>
              </a:endParaRPr>
            </a:p>
          </p:txBody>
        </p:sp>
      </p:grpSp>
      <p:grpSp>
        <p:nvGrpSpPr>
          <p:cNvPr id="79954" name="Group 82"/>
          <p:cNvGrpSpPr>
            <a:grpSpLocks/>
          </p:cNvGrpSpPr>
          <p:nvPr/>
        </p:nvGrpSpPr>
        <p:grpSpPr bwMode="auto">
          <a:xfrm>
            <a:off x="2208709" y="2561109"/>
            <a:ext cx="3584575" cy="571500"/>
            <a:chOff x="930" y="1730"/>
            <a:chExt cx="2258" cy="360"/>
          </a:xfrm>
        </p:grpSpPr>
        <p:sp>
          <p:nvSpPr>
            <p:cNvPr id="28715" name="Rectangle 83"/>
            <p:cNvSpPr>
              <a:spLocks noChangeArrowheads="1"/>
            </p:cNvSpPr>
            <p:nvPr/>
          </p:nvSpPr>
          <p:spPr bwMode="auto">
            <a:xfrm>
              <a:off x="2835" y="2010"/>
              <a:ext cx="57" cy="57"/>
            </a:xfrm>
            <a:prstGeom prst="rect">
              <a:avLst/>
            </a:prstGeom>
            <a:solidFill>
              <a:srgbClr val="000080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fr-FR" altLang="fr-FR" sz="2000" b="0">
                <a:solidFill>
                  <a:schemeClr val="tx1"/>
                </a:solidFill>
                <a:latin typeface="Bauhaus 93" pitchFamily="82" charset="0"/>
                <a:cs typeface="Arial" charset="0"/>
              </a:endParaRPr>
            </a:p>
          </p:txBody>
        </p:sp>
        <p:sp>
          <p:nvSpPr>
            <p:cNvPr id="28716" name="Rectangle 84"/>
            <p:cNvSpPr>
              <a:spLocks noChangeArrowheads="1"/>
            </p:cNvSpPr>
            <p:nvPr/>
          </p:nvSpPr>
          <p:spPr bwMode="auto">
            <a:xfrm>
              <a:off x="2914" y="1974"/>
              <a:ext cx="27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fr-FR" sz="1200" b="0">
                  <a:solidFill>
                    <a:srgbClr val="000000"/>
                  </a:solidFill>
                  <a:latin typeface="Bauhaus 93" pitchFamily="82" charset="0"/>
                  <a:cs typeface="Arial" charset="0"/>
                </a:rPr>
                <a:t>CNSLD</a:t>
              </a:r>
              <a:endParaRPr lang="en-US" altLang="fr-FR" sz="2000" b="0">
                <a:solidFill>
                  <a:schemeClr val="tx1"/>
                </a:solidFill>
                <a:latin typeface="Bauhaus 93" pitchFamily="82" charset="0"/>
                <a:cs typeface="Arial" charset="0"/>
              </a:endParaRPr>
            </a:p>
          </p:txBody>
        </p:sp>
        <p:sp>
          <p:nvSpPr>
            <p:cNvPr id="28717" name="Rectangle 85"/>
            <p:cNvSpPr>
              <a:spLocks noChangeArrowheads="1"/>
            </p:cNvSpPr>
            <p:nvPr/>
          </p:nvSpPr>
          <p:spPr bwMode="auto">
            <a:xfrm>
              <a:off x="1745" y="1730"/>
              <a:ext cx="596" cy="64"/>
            </a:xfrm>
            <a:prstGeom prst="rect">
              <a:avLst/>
            </a:prstGeom>
            <a:solidFill>
              <a:srgbClr val="000080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fr-FR" altLang="fr-FR" sz="2000" b="0">
                <a:solidFill>
                  <a:schemeClr val="tx1"/>
                </a:solidFill>
                <a:latin typeface="Bauhaus 93" pitchFamily="82" charset="0"/>
                <a:cs typeface="Arial" charset="0"/>
              </a:endParaRPr>
            </a:p>
          </p:txBody>
        </p:sp>
        <p:sp>
          <p:nvSpPr>
            <p:cNvPr id="28718" name="Rectangle 86"/>
            <p:cNvSpPr>
              <a:spLocks noChangeArrowheads="1"/>
            </p:cNvSpPr>
            <p:nvPr/>
          </p:nvSpPr>
          <p:spPr bwMode="auto">
            <a:xfrm>
              <a:off x="930" y="1787"/>
              <a:ext cx="595" cy="108"/>
            </a:xfrm>
            <a:prstGeom prst="rect">
              <a:avLst/>
            </a:prstGeom>
            <a:solidFill>
              <a:srgbClr val="000080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fr-FR" altLang="fr-FR" sz="2000" b="0">
                <a:solidFill>
                  <a:schemeClr val="tx1"/>
                </a:solidFill>
                <a:latin typeface="Bauhaus 93" pitchFamily="82" charset="0"/>
                <a:cs typeface="Arial" charset="0"/>
              </a:endParaRPr>
            </a:p>
          </p:txBody>
        </p:sp>
      </p:grpSp>
      <p:grpSp>
        <p:nvGrpSpPr>
          <p:cNvPr id="79959" name="Group 87"/>
          <p:cNvGrpSpPr>
            <a:grpSpLocks/>
          </p:cNvGrpSpPr>
          <p:nvPr/>
        </p:nvGrpSpPr>
        <p:grpSpPr bwMode="auto">
          <a:xfrm>
            <a:off x="2210297" y="2335684"/>
            <a:ext cx="4048125" cy="547687"/>
            <a:chOff x="930" y="1594"/>
            <a:chExt cx="2550" cy="345"/>
          </a:xfrm>
        </p:grpSpPr>
        <p:sp>
          <p:nvSpPr>
            <p:cNvPr id="28711" name="Rectangle 88"/>
            <p:cNvSpPr>
              <a:spLocks noChangeArrowheads="1"/>
            </p:cNvSpPr>
            <p:nvPr/>
          </p:nvSpPr>
          <p:spPr bwMode="auto">
            <a:xfrm>
              <a:off x="2835" y="1859"/>
              <a:ext cx="57" cy="58"/>
            </a:xfrm>
            <a:prstGeom prst="rect">
              <a:avLst/>
            </a:prstGeom>
            <a:solidFill>
              <a:srgbClr val="FFFF00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fr-FR" altLang="fr-FR" sz="2000" b="0">
                <a:solidFill>
                  <a:schemeClr val="tx1"/>
                </a:solidFill>
                <a:latin typeface="Bauhaus 93" pitchFamily="82" charset="0"/>
                <a:cs typeface="Arial" charset="0"/>
              </a:endParaRPr>
            </a:p>
          </p:txBody>
        </p:sp>
        <p:sp>
          <p:nvSpPr>
            <p:cNvPr id="28712" name="Rectangle 89"/>
            <p:cNvSpPr>
              <a:spLocks noChangeArrowheads="1"/>
            </p:cNvSpPr>
            <p:nvPr/>
          </p:nvSpPr>
          <p:spPr bwMode="auto">
            <a:xfrm>
              <a:off x="2914" y="1823"/>
              <a:ext cx="56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fr-FR" sz="1200" b="0">
                  <a:solidFill>
                    <a:srgbClr val="000000"/>
                  </a:solidFill>
                  <a:latin typeface="Bauhaus 93" pitchFamily="82" charset="0"/>
                  <a:cs typeface="Arial" charset="0"/>
                </a:rPr>
                <a:t>Anxdep-Ment</a:t>
              </a:r>
              <a:endParaRPr lang="en-US" altLang="fr-FR" sz="2000" b="0">
                <a:solidFill>
                  <a:schemeClr val="tx1"/>
                </a:solidFill>
                <a:latin typeface="Bauhaus 93" pitchFamily="82" charset="0"/>
                <a:cs typeface="Arial" charset="0"/>
              </a:endParaRPr>
            </a:p>
          </p:txBody>
        </p:sp>
        <p:sp>
          <p:nvSpPr>
            <p:cNvPr id="28713" name="Rectangle 90"/>
            <p:cNvSpPr>
              <a:spLocks noChangeArrowheads="1"/>
            </p:cNvSpPr>
            <p:nvPr/>
          </p:nvSpPr>
          <p:spPr bwMode="auto">
            <a:xfrm>
              <a:off x="1745" y="1594"/>
              <a:ext cx="596" cy="136"/>
            </a:xfrm>
            <a:prstGeom prst="rect">
              <a:avLst/>
            </a:prstGeom>
            <a:solidFill>
              <a:srgbClr val="FFFF00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fr-FR" altLang="fr-FR" sz="1200" b="0">
                  <a:solidFill>
                    <a:schemeClr val="tx1"/>
                  </a:solidFill>
                  <a:latin typeface="Bauhaus 93" pitchFamily="82" charset="0"/>
                  <a:cs typeface="Arial" charset="0"/>
                </a:rPr>
                <a:t>Anxio-depr</a:t>
              </a:r>
            </a:p>
          </p:txBody>
        </p:sp>
        <p:sp>
          <p:nvSpPr>
            <p:cNvPr id="28714" name="Rectangle 91"/>
            <p:cNvSpPr>
              <a:spLocks noChangeArrowheads="1"/>
            </p:cNvSpPr>
            <p:nvPr/>
          </p:nvSpPr>
          <p:spPr bwMode="auto">
            <a:xfrm>
              <a:off x="930" y="1716"/>
              <a:ext cx="595" cy="71"/>
            </a:xfrm>
            <a:prstGeom prst="rect">
              <a:avLst/>
            </a:prstGeom>
            <a:solidFill>
              <a:srgbClr val="FFFF00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fr-FR" altLang="fr-FR" sz="2000" b="0">
                <a:solidFill>
                  <a:schemeClr val="tx1"/>
                </a:solidFill>
                <a:latin typeface="Bauhaus 93" pitchFamily="82" charset="0"/>
                <a:cs typeface="Arial" charset="0"/>
              </a:endParaRPr>
            </a:p>
          </p:txBody>
        </p:sp>
      </p:grpSp>
      <p:grpSp>
        <p:nvGrpSpPr>
          <p:cNvPr id="79964" name="Group 92"/>
          <p:cNvGrpSpPr>
            <a:grpSpLocks/>
          </p:cNvGrpSpPr>
          <p:nvPr/>
        </p:nvGrpSpPr>
        <p:grpSpPr bwMode="auto">
          <a:xfrm>
            <a:off x="2210297" y="2332509"/>
            <a:ext cx="3776662" cy="322262"/>
            <a:chOff x="930" y="1586"/>
            <a:chExt cx="2379" cy="203"/>
          </a:xfrm>
        </p:grpSpPr>
        <p:sp>
          <p:nvSpPr>
            <p:cNvPr id="28707" name="Rectangle 93"/>
            <p:cNvSpPr>
              <a:spLocks noChangeArrowheads="1"/>
            </p:cNvSpPr>
            <p:nvPr/>
          </p:nvSpPr>
          <p:spPr bwMode="auto">
            <a:xfrm>
              <a:off x="2835" y="1709"/>
              <a:ext cx="57" cy="57"/>
            </a:xfrm>
            <a:prstGeom prst="rect">
              <a:avLst/>
            </a:prstGeom>
            <a:solidFill>
              <a:srgbClr val="0070C0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fr-FR" altLang="fr-FR" sz="2000" b="0">
                <a:solidFill>
                  <a:schemeClr val="tx1"/>
                </a:solidFill>
                <a:latin typeface="Bauhaus 93" pitchFamily="82" charset="0"/>
                <a:cs typeface="Arial" charset="0"/>
              </a:endParaRPr>
            </a:p>
          </p:txBody>
        </p:sp>
        <p:sp>
          <p:nvSpPr>
            <p:cNvPr id="28708" name="Rectangle 94"/>
            <p:cNvSpPr>
              <a:spLocks noChangeArrowheads="1"/>
            </p:cNvSpPr>
            <p:nvPr/>
          </p:nvSpPr>
          <p:spPr bwMode="auto">
            <a:xfrm>
              <a:off x="2914" y="1673"/>
              <a:ext cx="39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fr-FR" sz="1200" b="0" dirty="0" err="1">
                  <a:solidFill>
                    <a:srgbClr val="000000"/>
                  </a:solidFill>
                  <a:latin typeface="Bauhaus 93" pitchFamily="82" charset="0"/>
                  <a:cs typeface="Arial" charset="0"/>
                </a:rPr>
                <a:t>Oth-Ment</a:t>
              </a:r>
              <a:endParaRPr lang="en-US" altLang="fr-FR" sz="2000" b="0" dirty="0">
                <a:solidFill>
                  <a:schemeClr val="tx1"/>
                </a:solidFill>
                <a:latin typeface="Bauhaus 93" pitchFamily="82" charset="0"/>
                <a:cs typeface="Arial" charset="0"/>
              </a:endParaRPr>
            </a:p>
          </p:txBody>
        </p:sp>
        <p:sp>
          <p:nvSpPr>
            <p:cNvPr id="29736" name="Rectangle 95"/>
            <p:cNvSpPr>
              <a:spLocks noChangeArrowheads="1"/>
            </p:cNvSpPr>
            <p:nvPr/>
          </p:nvSpPr>
          <p:spPr bwMode="auto">
            <a:xfrm>
              <a:off x="1745" y="1586"/>
              <a:ext cx="596" cy="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fr-FR" altLang="fr-FR" sz="2000" b="0" smtClean="0">
                <a:solidFill>
                  <a:schemeClr val="tx1"/>
                </a:solidFill>
                <a:latin typeface="Bauhaus 93" panose="04030905020B02020C02" pitchFamily="82" charset="0"/>
                <a:cs typeface="Arial" charset="0"/>
              </a:endParaRPr>
            </a:p>
          </p:txBody>
        </p:sp>
        <p:sp>
          <p:nvSpPr>
            <p:cNvPr id="29737" name="Rectangle 96"/>
            <p:cNvSpPr>
              <a:spLocks noChangeArrowheads="1"/>
            </p:cNvSpPr>
            <p:nvPr/>
          </p:nvSpPr>
          <p:spPr bwMode="auto">
            <a:xfrm>
              <a:off x="930" y="1694"/>
              <a:ext cx="595" cy="2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fr-FR" altLang="fr-FR" sz="2000" b="0" smtClean="0">
                <a:solidFill>
                  <a:schemeClr val="tx1"/>
                </a:solidFill>
                <a:latin typeface="Bauhaus 93" panose="04030905020B02020C02" pitchFamily="82" charset="0"/>
                <a:cs typeface="Arial" charset="0"/>
              </a:endParaRPr>
            </a:p>
          </p:txBody>
        </p:sp>
      </p:grpSp>
      <p:grpSp>
        <p:nvGrpSpPr>
          <p:cNvPr id="79969" name="Group 97"/>
          <p:cNvGrpSpPr>
            <a:grpSpLocks/>
          </p:cNvGrpSpPr>
          <p:nvPr/>
        </p:nvGrpSpPr>
        <p:grpSpPr bwMode="auto">
          <a:xfrm>
            <a:off x="2210297" y="2210271"/>
            <a:ext cx="3486150" cy="284163"/>
            <a:chOff x="930" y="1515"/>
            <a:chExt cx="2196" cy="179"/>
          </a:xfrm>
        </p:grpSpPr>
        <p:sp>
          <p:nvSpPr>
            <p:cNvPr id="28703" name="Rectangle 98"/>
            <p:cNvSpPr>
              <a:spLocks noChangeArrowheads="1"/>
            </p:cNvSpPr>
            <p:nvPr/>
          </p:nvSpPr>
          <p:spPr bwMode="auto">
            <a:xfrm>
              <a:off x="2835" y="1558"/>
              <a:ext cx="57" cy="58"/>
            </a:xfrm>
            <a:prstGeom prst="rect">
              <a:avLst/>
            </a:prstGeom>
            <a:solidFill>
              <a:srgbClr val="00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fr-FR" altLang="fr-FR" sz="2000" b="0">
                <a:solidFill>
                  <a:schemeClr val="tx1"/>
                </a:solidFill>
                <a:latin typeface="Bauhaus 93" pitchFamily="82" charset="0"/>
                <a:cs typeface="Arial" charset="0"/>
              </a:endParaRPr>
            </a:p>
          </p:txBody>
        </p:sp>
        <p:sp>
          <p:nvSpPr>
            <p:cNvPr id="28704" name="Rectangle 99"/>
            <p:cNvSpPr>
              <a:spLocks noChangeArrowheads="1"/>
            </p:cNvSpPr>
            <p:nvPr/>
          </p:nvSpPr>
          <p:spPr bwMode="auto">
            <a:xfrm>
              <a:off x="2914" y="1522"/>
              <a:ext cx="21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fr-FR" sz="1200" b="0">
                  <a:solidFill>
                    <a:srgbClr val="000000"/>
                  </a:solidFill>
                  <a:latin typeface="Bauhaus 93" pitchFamily="82" charset="0"/>
                  <a:cs typeface="Arial" charset="0"/>
                </a:rPr>
                <a:t>Diab</a:t>
              </a:r>
              <a:endParaRPr lang="en-US" altLang="fr-FR" sz="2000" b="0">
                <a:solidFill>
                  <a:schemeClr val="tx1"/>
                </a:solidFill>
                <a:latin typeface="Bauhaus 93" pitchFamily="82" charset="0"/>
                <a:cs typeface="Arial" charset="0"/>
              </a:endParaRPr>
            </a:p>
          </p:txBody>
        </p:sp>
        <p:sp>
          <p:nvSpPr>
            <p:cNvPr id="28705" name="Rectangle 100"/>
            <p:cNvSpPr>
              <a:spLocks noChangeArrowheads="1"/>
            </p:cNvSpPr>
            <p:nvPr/>
          </p:nvSpPr>
          <p:spPr bwMode="auto">
            <a:xfrm>
              <a:off x="1745" y="1515"/>
              <a:ext cx="596" cy="71"/>
            </a:xfrm>
            <a:prstGeom prst="rect">
              <a:avLst/>
            </a:prstGeom>
            <a:solidFill>
              <a:srgbClr val="00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fr-FR" altLang="fr-FR" sz="2000" b="0">
                <a:solidFill>
                  <a:schemeClr val="tx1"/>
                </a:solidFill>
                <a:latin typeface="Bauhaus 93" pitchFamily="82" charset="0"/>
                <a:cs typeface="Arial" charset="0"/>
              </a:endParaRPr>
            </a:p>
          </p:txBody>
        </p:sp>
        <p:sp>
          <p:nvSpPr>
            <p:cNvPr id="28706" name="Rectangle 101"/>
            <p:cNvSpPr>
              <a:spLocks noChangeArrowheads="1"/>
            </p:cNvSpPr>
            <p:nvPr/>
          </p:nvSpPr>
          <p:spPr bwMode="auto">
            <a:xfrm>
              <a:off x="930" y="1644"/>
              <a:ext cx="595" cy="50"/>
            </a:xfrm>
            <a:prstGeom prst="rect">
              <a:avLst/>
            </a:prstGeom>
            <a:solidFill>
              <a:srgbClr val="00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fr-FR" altLang="fr-FR" sz="2000" b="0">
                <a:solidFill>
                  <a:schemeClr val="tx1"/>
                </a:solidFill>
                <a:latin typeface="Bauhaus 93" pitchFamily="82" charset="0"/>
                <a:cs typeface="Arial" charset="0"/>
              </a:endParaRPr>
            </a:p>
          </p:txBody>
        </p:sp>
      </p:grpSp>
      <p:grpSp>
        <p:nvGrpSpPr>
          <p:cNvPr id="79974" name="Group 102"/>
          <p:cNvGrpSpPr>
            <a:grpSpLocks/>
          </p:cNvGrpSpPr>
          <p:nvPr/>
        </p:nvGrpSpPr>
        <p:grpSpPr bwMode="auto">
          <a:xfrm>
            <a:off x="2210297" y="1975321"/>
            <a:ext cx="3443287" cy="450850"/>
            <a:chOff x="1098" y="1752"/>
            <a:chExt cx="2180" cy="284"/>
          </a:xfrm>
        </p:grpSpPr>
        <p:sp>
          <p:nvSpPr>
            <p:cNvPr id="28695" name="Rectangle 103"/>
            <p:cNvSpPr>
              <a:spLocks noChangeArrowheads="1"/>
            </p:cNvSpPr>
            <p:nvPr/>
          </p:nvSpPr>
          <p:spPr bwMode="auto">
            <a:xfrm>
              <a:off x="3011" y="1800"/>
              <a:ext cx="50" cy="50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fr-FR" altLang="fr-FR" sz="2000" b="0">
                <a:solidFill>
                  <a:schemeClr val="tx1"/>
                </a:solidFill>
                <a:latin typeface="Bauhaus 93" pitchFamily="82" charset="0"/>
                <a:cs typeface="Arial" charset="0"/>
              </a:endParaRPr>
            </a:p>
          </p:txBody>
        </p:sp>
        <p:sp>
          <p:nvSpPr>
            <p:cNvPr id="28696" name="Rectangle 104"/>
            <p:cNvSpPr>
              <a:spLocks noChangeArrowheads="1"/>
            </p:cNvSpPr>
            <p:nvPr/>
          </p:nvSpPr>
          <p:spPr bwMode="auto">
            <a:xfrm>
              <a:off x="1921" y="1878"/>
              <a:ext cx="596" cy="29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fr-FR" altLang="fr-FR" sz="2000" b="0">
                <a:solidFill>
                  <a:schemeClr val="tx1"/>
                </a:solidFill>
                <a:latin typeface="Bauhaus 93" pitchFamily="82" charset="0"/>
                <a:cs typeface="Arial" charset="0"/>
              </a:endParaRPr>
            </a:p>
          </p:txBody>
        </p:sp>
        <p:grpSp>
          <p:nvGrpSpPr>
            <p:cNvPr id="28697" name="Group 105"/>
            <p:cNvGrpSpPr>
              <a:grpSpLocks/>
            </p:cNvGrpSpPr>
            <p:nvPr/>
          </p:nvGrpSpPr>
          <p:grpSpPr bwMode="auto">
            <a:xfrm>
              <a:off x="1098" y="1752"/>
              <a:ext cx="2180" cy="272"/>
              <a:chOff x="930" y="1372"/>
              <a:chExt cx="2180" cy="272"/>
            </a:xfrm>
          </p:grpSpPr>
          <p:sp>
            <p:nvSpPr>
              <p:cNvPr id="28699" name="Rectangle 106"/>
              <p:cNvSpPr>
                <a:spLocks noChangeArrowheads="1"/>
              </p:cNvSpPr>
              <p:nvPr/>
            </p:nvSpPr>
            <p:spPr bwMode="auto">
              <a:xfrm>
                <a:off x="2835" y="1408"/>
                <a:ext cx="57" cy="57"/>
              </a:xfrm>
              <a:prstGeom prst="rect">
                <a:avLst/>
              </a:prstGeom>
              <a:noFill/>
              <a:ln w="1111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1000" b="1">
                    <a:solidFill>
                      <a:srgbClr val="E52E8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1000" b="1">
                    <a:solidFill>
                      <a:srgbClr val="E52E8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1000" b="1">
                    <a:solidFill>
                      <a:srgbClr val="E52E8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1000" b="1">
                    <a:solidFill>
                      <a:srgbClr val="E52E8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1000" b="1">
                    <a:solidFill>
                      <a:srgbClr val="E52E8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rgbClr val="E52E8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rgbClr val="E52E8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rgbClr val="E52E8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rgbClr val="E52E8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fr-FR" altLang="fr-FR" sz="2000" b="0">
                  <a:solidFill>
                    <a:schemeClr val="tx1"/>
                  </a:solidFill>
                  <a:latin typeface="Bauhaus 93" pitchFamily="82" charset="0"/>
                  <a:cs typeface="Arial" charset="0"/>
                </a:endParaRPr>
              </a:p>
            </p:txBody>
          </p:sp>
          <p:sp>
            <p:nvSpPr>
              <p:cNvPr id="28700" name="Rectangle 107"/>
              <p:cNvSpPr>
                <a:spLocks noChangeArrowheads="1"/>
              </p:cNvSpPr>
              <p:nvPr/>
            </p:nvSpPr>
            <p:spPr bwMode="auto">
              <a:xfrm>
                <a:off x="2914" y="1372"/>
                <a:ext cx="196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000" b="1">
                    <a:solidFill>
                      <a:srgbClr val="E52E8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1000" b="1">
                    <a:solidFill>
                      <a:srgbClr val="E52E8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1000" b="1">
                    <a:solidFill>
                      <a:srgbClr val="E52E8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1000" b="1">
                    <a:solidFill>
                      <a:srgbClr val="E52E8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1000" b="1">
                    <a:solidFill>
                      <a:srgbClr val="E52E8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rgbClr val="E52E8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rgbClr val="E52E8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rgbClr val="E52E8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rgbClr val="E52E8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altLang="fr-FR" sz="1200" b="0">
                    <a:solidFill>
                      <a:srgbClr val="000000"/>
                    </a:solidFill>
                    <a:latin typeface="Bauhaus 93" pitchFamily="82" charset="0"/>
                    <a:cs typeface="Arial" charset="0"/>
                  </a:rPr>
                  <a:t>Acci</a:t>
                </a:r>
                <a:endParaRPr lang="en-US" altLang="fr-FR" sz="2000" b="0">
                  <a:solidFill>
                    <a:schemeClr val="tx1"/>
                  </a:solidFill>
                  <a:latin typeface="Bauhaus 93" pitchFamily="82" charset="0"/>
                  <a:cs typeface="Arial" charset="0"/>
                </a:endParaRPr>
              </a:p>
            </p:txBody>
          </p:sp>
          <p:sp>
            <p:nvSpPr>
              <p:cNvPr id="28701" name="Rectangle 108"/>
              <p:cNvSpPr>
                <a:spLocks noChangeArrowheads="1"/>
              </p:cNvSpPr>
              <p:nvPr/>
            </p:nvSpPr>
            <p:spPr bwMode="auto">
              <a:xfrm>
                <a:off x="1745" y="1486"/>
                <a:ext cx="596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1176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000" b="1">
                    <a:solidFill>
                      <a:srgbClr val="E52E8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1000" b="1">
                    <a:solidFill>
                      <a:srgbClr val="E52E8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1000" b="1">
                    <a:solidFill>
                      <a:srgbClr val="E52E8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1000" b="1">
                    <a:solidFill>
                      <a:srgbClr val="E52E8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1000" b="1">
                    <a:solidFill>
                      <a:srgbClr val="E52E8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rgbClr val="E52E8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rgbClr val="E52E8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rgbClr val="E52E8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rgbClr val="E52E8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fr-FR" altLang="fr-FR" sz="2000" b="0">
                  <a:solidFill>
                    <a:schemeClr val="tx1"/>
                  </a:solidFill>
                  <a:latin typeface="Bauhaus 93" pitchFamily="82" charset="0"/>
                  <a:cs typeface="Arial" charset="0"/>
                </a:endParaRPr>
              </a:p>
            </p:txBody>
          </p:sp>
          <p:sp>
            <p:nvSpPr>
              <p:cNvPr id="28702" name="Rectangle 109"/>
              <p:cNvSpPr>
                <a:spLocks noChangeArrowheads="1"/>
              </p:cNvSpPr>
              <p:nvPr/>
            </p:nvSpPr>
            <p:spPr bwMode="auto">
              <a:xfrm>
                <a:off x="930" y="1572"/>
                <a:ext cx="595" cy="72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1000" b="1">
                    <a:solidFill>
                      <a:srgbClr val="E52E8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1000" b="1">
                    <a:solidFill>
                      <a:srgbClr val="E52E8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1000" b="1">
                    <a:solidFill>
                      <a:srgbClr val="E52E8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1000" b="1">
                    <a:solidFill>
                      <a:srgbClr val="E52E8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1000" b="1">
                    <a:solidFill>
                      <a:srgbClr val="E52E8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rgbClr val="E52E8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rgbClr val="E52E8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rgbClr val="E52E8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rgbClr val="E52E8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fr-FR" altLang="fr-FR" sz="2000" b="0">
                  <a:solidFill>
                    <a:schemeClr val="tx1"/>
                  </a:solidFill>
                  <a:latin typeface="Bauhaus 93" pitchFamily="82" charset="0"/>
                  <a:cs typeface="Arial" charset="0"/>
                </a:endParaRPr>
              </a:p>
            </p:txBody>
          </p:sp>
        </p:grpSp>
        <p:sp>
          <p:nvSpPr>
            <p:cNvPr id="28698" name="Rectangle 110"/>
            <p:cNvSpPr>
              <a:spLocks noChangeArrowheads="1"/>
            </p:cNvSpPr>
            <p:nvPr/>
          </p:nvSpPr>
          <p:spPr bwMode="auto">
            <a:xfrm>
              <a:off x="1106" y="1964"/>
              <a:ext cx="595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1176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E52E8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fr-FR" altLang="fr-FR" sz="2000" b="0">
                <a:solidFill>
                  <a:schemeClr val="tx1"/>
                </a:solidFill>
                <a:latin typeface="Bauhaus 93" pitchFamily="82" charset="0"/>
                <a:cs typeface="Arial" charset="0"/>
              </a:endParaRPr>
            </a:p>
          </p:txBody>
        </p:sp>
      </p:grp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3729534" y="3856509"/>
            <a:ext cx="639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1200" b="0">
                <a:solidFill>
                  <a:schemeClr val="tx1"/>
                </a:solidFill>
                <a:latin typeface="Bauhaus 93" pitchFamily="82" charset="0"/>
                <a:cs typeface="Arial" charset="0"/>
              </a:rPr>
              <a:t>CVD</a:t>
            </a:r>
          </a:p>
        </p:txBody>
      </p:sp>
      <p:sp>
        <p:nvSpPr>
          <p:cNvPr id="121" name="ZoneTexte 14"/>
          <p:cNvSpPr txBox="1">
            <a:spLocks noChangeArrowheads="1"/>
          </p:cNvSpPr>
          <p:nvPr/>
        </p:nvSpPr>
        <p:spPr bwMode="auto">
          <a:xfrm>
            <a:off x="925033" y="692696"/>
            <a:ext cx="5396889" cy="6461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>
            <a:lvl1pPr eaLnBrk="0" hangingPunct="0"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 altLang="fr-FR" sz="1800" b="0" dirty="0">
                <a:solidFill>
                  <a:schemeClr val="bg1"/>
                </a:solidFill>
                <a:latin typeface="Bauhaus 93" pitchFamily="82" charset="0"/>
              </a:rPr>
              <a:t>Limitations d’activité et maladies chroniques chez les 50+. France, 2008-2009</a:t>
            </a:r>
          </a:p>
        </p:txBody>
      </p:sp>
      <p:pic>
        <p:nvPicPr>
          <p:cNvPr id="1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79" y="-78126"/>
            <a:ext cx="8553450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923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9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9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9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9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9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9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9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9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9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bldLvl="5"/>
      <p:bldP spid="4" grpId="0"/>
      <p:bldP spid="1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79512" y="1124744"/>
            <a:ext cx="8842375" cy="2084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442913" algn="l"/>
                <a:tab pos="901700" algn="l"/>
              </a:tabLst>
            </a:pPr>
            <a:r>
              <a:rPr lang="fr-FR" sz="2400" b="0" dirty="0" smtClean="0">
                <a:solidFill>
                  <a:schemeClr val="accent5">
                    <a:lumMod val="75000"/>
                  </a:schemeClr>
                </a:solidFill>
                <a:latin typeface="Bauhaus 93" panose="04030905020B02020C02" pitchFamily="82" charset="0"/>
                <a:ea typeface="ＭＳ Ｐゴシック" pitchFamily="34" charset="-128"/>
              </a:rPr>
              <a:t>Des facteurs de risque qui exposeraient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tabLst>
                <a:tab pos="442913" algn="l"/>
                <a:tab pos="901700" algn="l"/>
              </a:tabLst>
            </a:pPr>
            <a:r>
              <a:rPr lang="fr-FR" sz="2400" b="0" dirty="0" smtClean="0">
                <a:solidFill>
                  <a:schemeClr val="accent5">
                    <a:lumMod val="75000"/>
                  </a:schemeClr>
                </a:solidFill>
                <a:latin typeface="Bauhaus 93" panose="04030905020B02020C02" pitchFamily="82" charset="0"/>
                <a:ea typeface="ＭＳ Ｐゴシック" pitchFamily="34" charset="-128"/>
              </a:rPr>
              <a:t>plus les hommes en général…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tabLst>
                <a:tab pos="442913" algn="l"/>
                <a:tab pos="901700" algn="l"/>
              </a:tabLst>
            </a:pPr>
            <a:endParaRPr lang="fr-FR" sz="1000" b="0" dirty="0" smtClean="0">
              <a:solidFill>
                <a:schemeClr val="accent5">
                  <a:lumMod val="75000"/>
                </a:schemeClr>
              </a:solidFill>
              <a:latin typeface="Bauhaus 93" panose="04030905020B02020C02" pitchFamily="82" charset="0"/>
              <a:ea typeface="ＭＳ Ｐゴシック" pitchFamily="34" charset="-128"/>
            </a:endParaRPr>
          </a:p>
          <a:p>
            <a:pPr marL="180975" indent="-180975">
              <a:lnSpc>
                <a:spcPts val="1900"/>
              </a:lnSpc>
              <a:tabLst>
                <a:tab pos="442913" algn="l"/>
                <a:tab pos="901700" algn="l"/>
              </a:tabLst>
            </a:pPr>
            <a:r>
              <a:rPr lang="fr-FR" sz="1800" dirty="0" smtClean="0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</a:rPr>
              <a:t>+ Des pratiques à risque (tabac alcool) plus masculines </a:t>
            </a:r>
            <a:r>
              <a:rPr lang="fr-FR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ea typeface="ＭＳ Ｐゴシック" pitchFamily="34" charset="-128"/>
              </a:rPr>
              <a:t>(mais cela évolue)</a:t>
            </a:r>
          </a:p>
          <a:p>
            <a:pPr marL="180975" indent="-180975">
              <a:lnSpc>
                <a:spcPts val="1900"/>
              </a:lnSpc>
              <a:spcBef>
                <a:spcPct val="15000"/>
              </a:spcBef>
              <a:tabLst>
                <a:tab pos="442913" algn="l"/>
                <a:tab pos="901700" algn="l"/>
              </a:tabLst>
            </a:pPr>
            <a:r>
              <a:rPr lang="fr-FR" sz="1800" dirty="0" smtClean="0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</a:rPr>
              <a:t>+ Des expositions </a:t>
            </a:r>
            <a:r>
              <a:rPr lang="fr-FR" sz="1800" dirty="0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</a:rPr>
              <a:t>aux risques </a:t>
            </a:r>
            <a:r>
              <a:rPr lang="fr-FR" sz="1800" dirty="0" smtClean="0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</a:rPr>
              <a:t>(au </a:t>
            </a:r>
            <a:r>
              <a:rPr lang="fr-FR" sz="1800" dirty="0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</a:rPr>
              <a:t>travail) toucheraient plus les </a:t>
            </a:r>
            <a:r>
              <a:rPr lang="fr-FR" sz="1800" dirty="0" smtClean="0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</a:rPr>
              <a:t>hommes </a:t>
            </a:r>
            <a:r>
              <a:rPr lang="fr-FR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ea typeface="ＭＳ Ｐゴシック" pitchFamily="34" charset="-128"/>
              </a:rPr>
              <a:t>(?)</a:t>
            </a:r>
          </a:p>
          <a:p>
            <a:pPr marL="180975" indent="-180975">
              <a:lnSpc>
                <a:spcPts val="1900"/>
              </a:lnSpc>
              <a:spcBef>
                <a:spcPct val="15000"/>
              </a:spcBef>
              <a:tabLst>
                <a:tab pos="442913" algn="l"/>
                <a:tab pos="901700" algn="l"/>
              </a:tabLst>
            </a:pPr>
            <a:r>
              <a:rPr lang="fr-FR" sz="1800" dirty="0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</a:rPr>
              <a:t>+ Des différences physiologiques expliqueraient des différences pour les TMS </a:t>
            </a:r>
            <a:r>
              <a:rPr lang="fr-FR" sz="1800" dirty="0">
                <a:solidFill>
                  <a:schemeClr val="accent2">
                    <a:lumMod val="60000"/>
                    <a:lumOff val="40000"/>
                  </a:schemeClr>
                </a:solidFill>
                <a:ea typeface="ＭＳ Ｐゴシック" pitchFamily="34" charset="-128"/>
              </a:rPr>
              <a:t>(ostéoporose)</a:t>
            </a:r>
          </a:p>
          <a:p>
            <a:pPr marL="180975" indent="-180975">
              <a:lnSpc>
                <a:spcPts val="1900"/>
              </a:lnSpc>
              <a:spcBef>
                <a:spcPct val="15000"/>
              </a:spcBef>
              <a:tabLst>
                <a:tab pos="442913" algn="l"/>
                <a:tab pos="901700" algn="l"/>
              </a:tabLst>
            </a:pPr>
            <a:r>
              <a:rPr lang="fr-FR" sz="1800" dirty="0" smtClean="0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</a:rPr>
              <a:t>+ </a:t>
            </a:r>
            <a:r>
              <a:rPr lang="fr-FR" sz="1800" dirty="0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</a:rPr>
              <a:t>Les femmes plus proches de la santé </a:t>
            </a:r>
            <a:r>
              <a:rPr lang="fr-FR" sz="1800" dirty="0">
                <a:solidFill>
                  <a:schemeClr val="accent2">
                    <a:lumMod val="60000"/>
                    <a:lumOff val="40000"/>
                  </a:schemeClr>
                </a:solidFill>
                <a:ea typeface="ＭＳ Ｐゴシック" pitchFamily="34" charset="-128"/>
              </a:rPr>
              <a:t>(mais cela évolue) </a:t>
            </a:r>
            <a:r>
              <a:rPr lang="fr-FR" sz="1800" dirty="0" smtClean="0">
                <a:solidFill>
                  <a:schemeClr val="tx1"/>
                </a:solidFill>
                <a:ea typeface="ＭＳ Ｐゴシック" pitchFamily="34" charset="-128"/>
                <a:sym typeface="Wingdings"/>
              </a:rPr>
              <a:t> </a:t>
            </a:r>
            <a:r>
              <a:rPr lang="fr-FR" sz="1800" dirty="0" smtClean="0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</a:rPr>
              <a:t>un </a:t>
            </a:r>
            <a:r>
              <a:rPr lang="fr-FR" sz="1800" dirty="0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</a:rPr>
              <a:t>effet de </a:t>
            </a:r>
            <a:r>
              <a:rPr lang="fr-FR" sz="1800" dirty="0" smtClean="0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</a:rPr>
              <a:t>(sur-)déclaration </a:t>
            </a:r>
            <a:r>
              <a:rPr lang="fr-FR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ea typeface="ＭＳ Ｐゴシック" pitchFamily="34" charset="-128"/>
              </a:rPr>
              <a:t>(?)</a:t>
            </a:r>
            <a:endParaRPr lang="fr-FR" sz="1800" dirty="0">
              <a:solidFill>
                <a:schemeClr val="accent2">
                  <a:lumMod val="60000"/>
                  <a:lumOff val="40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88801" y="3068960"/>
            <a:ext cx="8675687" cy="2205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fr-FR" sz="4000" b="0" dirty="0" smtClean="0">
                <a:solidFill>
                  <a:schemeClr val="accent5">
                    <a:lumMod val="75000"/>
                  </a:schemeClr>
                </a:solidFill>
                <a:latin typeface="Bauhaus 93" panose="04030905020B02020C02" pitchFamily="82" charset="0"/>
              </a:rPr>
              <a:t>ou</a:t>
            </a:r>
            <a:r>
              <a:rPr lang="fr-FR" sz="2400" b="0" dirty="0" smtClean="0">
                <a:solidFill>
                  <a:schemeClr val="accent5">
                    <a:lumMod val="75000"/>
                  </a:schemeClr>
                </a:solidFill>
                <a:latin typeface="Bauhaus 93" panose="04030905020B02020C02" pitchFamily="82" charset="0"/>
              </a:rPr>
              <a:t> </a:t>
            </a:r>
          </a:p>
          <a:p>
            <a:pPr algn="ctr">
              <a:spcBef>
                <a:spcPts val="0"/>
              </a:spcBef>
              <a:defRPr/>
            </a:pPr>
            <a:r>
              <a:rPr lang="fr-FR" sz="2400" b="0" dirty="0" smtClean="0">
                <a:solidFill>
                  <a:schemeClr val="accent5">
                    <a:lumMod val="75000"/>
                  </a:schemeClr>
                </a:solidFill>
                <a:latin typeface="Bauhaus 93" panose="04030905020B02020C02" pitchFamily="82" charset="0"/>
              </a:rPr>
              <a:t>Des </a:t>
            </a:r>
            <a:r>
              <a:rPr lang="fr-FR" sz="2400" b="0" dirty="0">
                <a:solidFill>
                  <a:schemeClr val="accent5">
                    <a:lumMod val="75000"/>
                  </a:schemeClr>
                </a:solidFill>
                <a:latin typeface="Bauhaus 93" panose="04030905020B02020C02" pitchFamily="82" charset="0"/>
              </a:rPr>
              <a:t>expositions </a:t>
            </a:r>
            <a:r>
              <a:rPr lang="fr-FR" sz="2400" b="0" dirty="0" smtClean="0">
                <a:solidFill>
                  <a:schemeClr val="accent5">
                    <a:lumMod val="75000"/>
                  </a:schemeClr>
                </a:solidFill>
                <a:latin typeface="Bauhaus 93" panose="04030905020B02020C02" pitchFamily="82" charset="0"/>
              </a:rPr>
              <a:t>« féminines » (statistiquement) peu visibles ?</a:t>
            </a:r>
          </a:p>
          <a:p>
            <a:pPr algn="ctr">
              <a:spcBef>
                <a:spcPts val="0"/>
              </a:spcBef>
              <a:defRPr/>
            </a:pPr>
            <a:endParaRPr lang="fr-FR" sz="1000" b="0" dirty="0">
              <a:solidFill>
                <a:schemeClr val="accent5">
                  <a:lumMod val="75000"/>
                </a:schemeClr>
              </a:solidFill>
              <a:latin typeface="Bauhaus 93" panose="04030905020B02020C02" pitchFamily="82" charset="0"/>
            </a:endParaRPr>
          </a:p>
          <a:p>
            <a:pPr marL="260350" lvl="1" indent="-176213">
              <a:lnSpc>
                <a:spcPts val="1900"/>
              </a:lnSpc>
              <a:buSzPct val="70000"/>
              <a:buFont typeface="Wingdings" pitchFamily="2" charset="2"/>
              <a:buChar char="§"/>
              <a:defRPr/>
            </a:pPr>
            <a:r>
              <a:rPr lang="fr-FR" sz="1800" dirty="0">
                <a:solidFill>
                  <a:schemeClr val="bg1">
                    <a:lumMod val="50000"/>
                  </a:schemeClr>
                </a:solidFill>
              </a:rPr>
              <a:t>Une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sous-estimation des expositions </a:t>
            </a:r>
            <a:r>
              <a:rPr lang="fr-FR" sz="1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«</a:t>
            </a:r>
            <a:r>
              <a:rPr lang="fr-FR" sz="1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 féminines </a:t>
            </a:r>
            <a:r>
              <a:rPr lang="fr-FR" sz="1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», </a:t>
            </a:r>
            <a:r>
              <a:rPr lang="fr-FR" sz="1800" dirty="0" smtClean="0">
                <a:solidFill>
                  <a:schemeClr val="bg1">
                    <a:lumMod val="50000"/>
                  </a:schemeClr>
                </a:solidFill>
              </a:rPr>
              <a:t>notamment </a:t>
            </a:r>
            <a:r>
              <a:rPr lang="fr-FR" sz="1800" dirty="0">
                <a:solidFill>
                  <a:schemeClr val="bg1">
                    <a:lumMod val="50000"/>
                  </a:schemeClr>
                </a:solidFill>
              </a:rPr>
              <a:t>professionnelles </a:t>
            </a:r>
          </a:p>
          <a:p>
            <a:pPr marL="260350" lvl="1" indent="-176213">
              <a:lnSpc>
                <a:spcPts val="1900"/>
              </a:lnSpc>
              <a:buSzPct val="70000"/>
              <a:buFont typeface="Wingdings" pitchFamily="2" charset="2"/>
              <a:buChar char="§"/>
              <a:defRPr/>
            </a:pPr>
            <a:r>
              <a:rPr lang="fr-FR" sz="1800" dirty="0">
                <a:solidFill>
                  <a:schemeClr val="bg1">
                    <a:lumMod val="50000"/>
                  </a:schemeClr>
                </a:solidFill>
              </a:rPr>
              <a:t>Des effets liés à la </a:t>
            </a:r>
            <a:r>
              <a:rPr lang="fr-FR" sz="1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durée des expositions</a:t>
            </a:r>
          </a:p>
          <a:p>
            <a:pPr marL="260350" lvl="1" indent="-176213">
              <a:lnSpc>
                <a:spcPts val="1900"/>
              </a:lnSpc>
              <a:buSzPct val="70000"/>
              <a:buFont typeface="Wingdings" pitchFamily="2" charset="2"/>
              <a:buChar char="§"/>
              <a:defRPr/>
            </a:pPr>
            <a:r>
              <a:rPr lang="fr-FR" sz="1800" dirty="0">
                <a:solidFill>
                  <a:schemeClr val="bg1">
                    <a:lumMod val="50000"/>
                  </a:schemeClr>
                </a:solidFill>
              </a:rPr>
              <a:t>Une mesure des expositions des actives </a:t>
            </a:r>
            <a:r>
              <a:rPr lang="fr-FR" sz="1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(et non de celles qui ont travaillé)</a:t>
            </a:r>
          </a:p>
          <a:p>
            <a:pPr marL="260350" lvl="1" indent="-176213">
              <a:lnSpc>
                <a:spcPts val="1900"/>
              </a:lnSpc>
              <a:buSzPct val="70000"/>
              <a:buFont typeface="Wingdings" pitchFamily="2" charset="2"/>
              <a:buChar char="§"/>
              <a:defRPr/>
            </a:pPr>
            <a:r>
              <a:rPr lang="fr-FR" sz="1800" dirty="0">
                <a:solidFill>
                  <a:schemeClr val="bg1">
                    <a:lumMod val="50000"/>
                  </a:schemeClr>
                </a:solidFill>
              </a:rPr>
              <a:t>La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non prise en compte des situations sociales </a:t>
            </a:r>
            <a:r>
              <a:rPr lang="fr-FR" sz="1800" dirty="0">
                <a:solidFill>
                  <a:schemeClr val="bg1">
                    <a:lumMod val="50000"/>
                  </a:schemeClr>
                </a:solidFill>
              </a:rPr>
              <a:t>« en général </a:t>
            </a:r>
            <a:r>
              <a:rPr lang="fr-FR" sz="1800" dirty="0" smtClean="0">
                <a:solidFill>
                  <a:schemeClr val="bg1">
                    <a:lumMod val="50000"/>
                  </a:schemeClr>
                </a:solidFill>
              </a:rPr>
              <a:t>»</a:t>
            </a:r>
            <a:endParaRPr lang="fr-FR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17" y="-78126"/>
            <a:ext cx="8199437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65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1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llipse 2"/>
          <p:cNvSpPr>
            <a:spLocks noChangeArrowheads="1"/>
          </p:cNvSpPr>
          <p:nvPr/>
        </p:nvSpPr>
        <p:spPr bwMode="auto">
          <a:xfrm>
            <a:off x="1403350" y="3330575"/>
            <a:ext cx="6264275" cy="3455988"/>
          </a:xfrm>
          <a:prstGeom prst="ellipse">
            <a:avLst/>
          </a:prstGeom>
          <a:solidFill>
            <a:schemeClr val="accent5">
              <a:lumMod val="75000"/>
              <a:alpha val="16862"/>
            </a:schemeClr>
          </a:solidFill>
          <a:ln>
            <a:noFill/>
          </a:ln>
        </p:spPr>
        <p:txBody>
          <a:bodyPr/>
          <a:lstStyle>
            <a:lvl1pPr eaLnBrk="0" hangingPunct="0"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396552" y="973128"/>
            <a:ext cx="8747448" cy="1951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ts val="2900"/>
              </a:lnSpc>
            </a:pPr>
            <a:r>
              <a:rPr lang="en-US" altLang="fr-FR" sz="28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TRANSITION DEMOGRAPHIQUE</a:t>
            </a:r>
            <a:endParaRPr lang="en-US" altLang="fr-FR" sz="1050" dirty="0" smtClean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ctr" eaLnBrk="1" hangingPunct="1">
              <a:lnSpc>
                <a:spcPts val="2900"/>
              </a:lnSpc>
            </a:pPr>
            <a:r>
              <a:rPr lang="en-US" altLang="fr-FR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[</a:t>
            </a:r>
            <a:r>
              <a:rPr lang="en-US" altLang="fr-FR" sz="24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Allongement</a:t>
            </a:r>
            <a:r>
              <a:rPr lang="en-US" altLang="fr-FR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de la vie] </a:t>
            </a:r>
            <a:r>
              <a:rPr lang="en-US" altLang="fr-FR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+ [</a:t>
            </a:r>
            <a:r>
              <a:rPr lang="en-US" altLang="fr-FR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modification des </a:t>
            </a:r>
            <a:r>
              <a:rPr lang="en-US" altLang="fr-FR" sz="24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comportements</a:t>
            </a:r>
            <a:r>
              <a:rPr lang="en-US" altLang="fr-FR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]</a:t>
            </a:r>
          </a:p>
          <a:p>
            <a:pPr algn="ctr" eaLnBrk="1" hangingPunct="1">
              <a:lnSpc>
                <a:spcPts val="2900"/>
              </a:lnSpc>
            </a:pPr>
            <a:r>
              <a:rPr lang="en-US" altLang="fr-FR" sz="2400" dirty="0" smtClean="0">
                <a:solidFill>
                  <a:schemeClr val="accent5">
                    <a:lumMod val="75000"/>
                  </a:schemeClr>
                </a:solidFill>
              </a:rPr>
              <a:t>=</a:t>
            </a:r>
          </a:p>
          <a:p>
            <a:pPr algn="ctr" eaLnBrk="1" hangingPunct="1">
              <a:lnSpc>
                <a:spcPts val="2900"/>
              </a:lnSpc>
            </a:pPr>
            <a:r>
              <a:rPr lang="en-US" altLang="fr-FR" sz="2400" dirty="0" smtClean="0">
                <a:solidFill>
                  <a:schemeClr val="accent5">
                    <a:lumMod val="75000"/>
                  </a:schemeClr>
                </a:solidFill>
              </a:rPr>
              <a:t>CHANGEMENT DES ȂGES/TEMPS DU CYCLE DE VIE</a:t>
            </a:r>
            <a:endParaRPr lang="en-US" altLang="fr-FR" sz="2400" dirty="0">
              <a:solidFill>
                <a:schemeClr val="accent5">
                  <a:lumMod val="75000"/>
                </a:schemeClr>
              </a:solidFill>
            </a:endParaRPr>
          </a:p>
          <a:p>
            <a:pPr algn="ctr" eaLnBrk="1" hangingPunct="1">
              <a:lnSpc>
                <a:spcPts val="2900"/>
              </a:lnSpc>
            </a:pPr>
            <a:r>
              <a:rPr lang="en-US" altLang="fr-FR" sz="2400" dirty="0">
                <a:solidFill>
                  <a:schemeClr val="accent5">
                    <a:lumMod val="75000"/>
                  </a:schemeClr>
                </a:solidFill>
              </a:rPr>
              <a:t>DIVERSIFICATION DES PARCOURS DE </a:t>
            </a:r>
            <a:r>
              <a:rPr lang="en-US" altLang="fr-FR" sz="2400" dirty="0" smtClean="0">
                <a:solidFill>
                  <a:schemeClr val="accent5">
                    <a:lumMod val="75000"/>
                  </a:schemeClr>
                </a:solidFill>
              </a:rPr>
              <a:t>VIE AU FIL DES GÉN</a:t>
            </a:r>
            <a:r>
              <a:rPr lang="en-US" altLang="fr-FR" sz="2400" dirty="0">
                <a:solidFill>
                  <a:schemeClr val="accent5">
                    <a:lumMod val="75000"/>
                  </a:schemeClr>
                </a:solidFill>
              </a:rPr>
              <a:t>É</a:t>
            </a:r>
            <a:r>
              <a:rPr lang="en-US" altLang="fr-FR" sz="2400" dirty="0" smtClean="0">
                <a:solidFill>
                  <a:schemeClr val="accent5">
                    <a:lumMod val="75000"/>
                  </a:schemeClr>
                </a:solidFill>
              </a:rPr>
              <a:t>RATIONS</a:t>
            </a:r>
            <a:endParaRPr lang="en-US" altLang="fr-FR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5605" name="ZoneTexte 2"/>
          <p:cNvSpPr txBox="1">
            <a:spLocks noChangeArrowheads="1"/>
          </p:cNvSpPr>
          <p:nvPr/>
        </p:nvSpPr>
        <p:spPr bwMode="auto">
          <a:xfrm>
            <a:off x="754063" y="3371850"/>
            <a:ext cx="7489825" cy="33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 altLang="fr-FR" sz="2800" dirty="0">
                <a:solidFill>
                  <a:schemeClr val="accent5">
                    <a:lumMod val="75000"/>
                  </a:schemeClr>
                </a:solidFill>
              </a:rPr>
              <a:t>Scolarité </a:t>
            </a:r>
            <a:r>
              <a:rPr lang="fr-FR" altLang="fr-FR" sz="2800" dirty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/ études</a:t>
            </a:r>
          </a:p>
          <a:p>
            <a:pPr eaLnBrk="1" hangingPunct="1"/>
            <a:r>
              <a:rPr lang="fr-FR" altLang="fr-FR" sz="2400" dirty="0">
                <a:sym typeface="Wingdings" pitchFamily="2" charset="2"/>
              </a:rPr>
              <a:t>                                                     </a:t>
            </a:r>
            <a:r>
              <a:rPr lang="fr-FR" altLang="fr-FR" sz="2400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</a:t>
            </a:r>
          </a:p>
          <a:p>
            <a:pPr algn="ctr" eaLnBrk="1" hangingPunct="1"/>
            <a:r>
              <a:rPr lang="fr-FR" altLang="fr-FR" sz="2400" dirty="0">
                <a:sym typeface="Wingdings" pitchFamily="2" charset="2"/>
              </a:rPr>
              <a:t>             </a:t>
            </a:r>
            <a:r>
              <a:rPr lang="fr-FR" altLang="fr-FR" sz="2400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  </a:t>
            </a:r>
            <a:r>
              <a:rPr lang="fr-FR" altLang="fr-FR" sz="2400" dirty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Entrée en activité / interruptions</a:t>
            </a:r>
          </a:p>
          <a:p>
            <a:pPr eaLnBrk="1" hangingPunct="1"/>
            <a:r>
              <a:rPr lang="fr-FR" altLang="fr-FR" sz="2400" dirty="0">
                <a:solidFill>
                  <a:schemeClr val="accent1"/>
                </a:solidFill>
                <a:sym typeface="Wingdings" pitchFamily="2" charset="2"/>
              </a:rPr>
              <a:t>            </a:t>
            </a:r>
            <a:r>
              <a:rPr lang="fr-FR" altLang="fr-FR" sz="2400" dirty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Décohabitation</a:t>
            </a:r>
            <a:r>
              <a:rPr lang="fr-FR" altLang="fr-FR" sz="2400" dirty="0">
                <a:solidFill>
                  <a:schemeClr val="accent1"/>
                </a:solidFill>
                <a:sym typeface="Wingdings" pitchFamily="2" charset="2"/>
              </a:rPr>
              <a:t> </a:t>
            </a:r>
            <a:r>
              <a:rPr lang="fr-FR" altLang="fr-FR" sz="2400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 </a:t>
            </a:r>
            <a:r>
              <a:rPr lang="fr-FR" altLang="fr-FR" sz="2400" dirty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Mise en couple / ruptures</a:t>
            </a:r>
            <a:endParaRPr lang="fr-FR" altLang="fr-FR" sz="24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/>
            <a:r>
              <a:rPr lang="fr-FR" altLang="fr-FR" sz="2400" dirty="0">
                <a:sym typeface="Wingdings" pitchFamily="2" charset="2"/>
              </a:rPr>
              <a:t>                          </a:t>
            </a:r>
            <a:r>
              <a:rPr lang="fr-FR" altLang="fr-FR" sz="2400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</a:t>
            </a:r>
            <a:r>
              <a:rPr lang="fr-FR" altLang="fr-FR" sz="2400" dirty="0">
                <a:sym typeface="Wingdings" pitchFamily="2" charset="2"/>
              </a:rPr>
              <a:t>  </a:t>
            </a:r>
            <a:r>
              <a:rPr lang="fr-FR" altLang="fr-FR" sz="2400" dirty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Entrée en parentalité</a:t>
            </a:r>
            <a:endParaRPr lang="fr-FR" altLang="fr-FR" sz="2000" dirty="0">
              <a:solidFill>
                <a:schemeClr val="accent5">
                  <a:lumMod val="75000"/>
                </a:schemeClr>
              </a:solidFill>
              <a:sym typeface="Wingdings" pitchFamily="2" charset="2"/>
            </a:endParaRPr>
          </a:p>
          <a:p>
            <a:pPr eaLnBrk="1" hangingPunct="1"/>
            <a:r>
              <a:rPr lang="fr-FR" altLang="fr-FR" sz="2400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                                                     </a:t>
            </a:r>
          </a:p>
          <a:p>
            <a:pPr algn="ctr" eaLnBrk="1" hangingPunct="1">
              <a:lnSpc>
                <a:spcPts val="2600"/>
              </a:lnSpc>
            </a:pPr>
            <a:r>
              <a:rPr lang="fr-FR" altLang="fr-FR" sz="2400" dirty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Fin de vie professionnelle / retraite</a:t>
            </a:r>
          </a:p>
          <a:p>
            <a:pPr algn="ctr" eaLnBrk="1" hangingPunct="1">
              <a:lnSpc>
                <a:spcPts val="2600"/>
              </a:lnSpc>
            </a:pPr>
            <a:r>
              <a:rPr lang="fr-FR" altLang="fr-FR" sz="2400" dirty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Entrée en grand-parentalité</a:t>
            </a:r>
          </a:p>
          <a:p>
            <a:pPr algn="ctr" eaLnBrk="1" hangingPunct="1">
              <a:lnSpc>
                <a:spcPts val="2600"/>
              </a:lnSpc>
            </a:pPr>
            <a:r>
              <a:rPr lang="fr-FR" altLang="fr-FR" sz="2400" dirty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Devenir aidants</a:t>
            </a:r>
          </a:p>
        </p:txBody>
      </p:sp>
      <p:sp>
        <p:nvSpPr>
          <p:cNvPr id="2" name="Flèche vers le bas 1"/>
          <p:cNvSpPr/>
          <p:nvPr/>
        </p:nvSpPr>
        <p:spPr bwMode="auto">
          <a:xfrm>
            <a:off x="4247294" y="2939802"/>
            <a:ext cx="576386" cy="432048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fr-FR">
              <a:solidFill>
                <a:schemeClr val="accent5">
                  <a:lumMod val="75000"/>
                </a:schemeClr>
              </a:solidFill>
              <a:latin typeface="Calibri" charset="0"/>
              <a:ea typeface="ＭＳ Ｐゴシック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17" y="-78126"/>
            <a:ext cx="8199437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09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56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56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56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56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nimBg="1"/>
      <p:bldP spid="4" grpId="0" build="p" bldLvl="5"/>
      <p:bldP spid="25605" grpId="0" uiExpand="1" build="p" bldLvl="5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1"/>
          <p:cNvSpPr>
            <a:spLocks noChangeArrowheads="1"/>
          </p:cNvSpPr>
          <p:nvPr/>
        </p:nvSpPr>
        <p:spPr bwMode="auto">
          <a:xfrm>
            <a:off x="1043608" y="1144719"/>
            <a:ext cx="81053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342900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µ"/>
            </a:pPr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</a:rPr>
              <a:t>Une segmentation sectorielle et une ségrégation verticale : </a:t>
            </a:r>
            <a:endParaRPr lang="fr-FR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115617" y="1556792"/>
            <a:ext cx="806489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19050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è"/>
            </a:pPr>
            <a:r>
              <a:rPr lang="fr-FR" sz="2200" dirty="0" smtClean="0">
                <a:solidFill>
                  <a:schemeClr val="accent5">
                    <a:lumMod val="75000"/>
                  </a:schemeClr>
                </a:solidFill>
              </a:rPr>
              <a:t>Les femmes plus souvent dans les filières les moins payantes </a:t>
            </a:r>
          </a:p>
          <a:p>
            <a:pPr marL="342900" indent="19050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è"/>
            </a:pPr>
            <a:r>
              <a:rPr lang="fr-FR" sz="2200" dirty="0" smtClean="0">
                <a:solidFill>
                  <a:schemeClr val="accent5">
                    <a:lumMod val="75000"/>
                  </a:schemeClr>
                </a:solidFill>
              </a:rPr>
              <a:t>et dans les grades les moins qualifiés</a:t>
            </a:r>
          </a:p>
          <a:p>
            <a:pPr marL="342900" indent="19050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è"/>
            </a:pPr>
            <a:r>
              <a:rPr lang="fr-FR" sz="2200" dirty="0" smtClean="0">
                <a:solidFill>
                  <a:schemeClr val="accent5">
                    <a:lumMod val="75000"/>
                  </a:schemeClr>
                </a:solidFill>
              </a:rPr>
              <a:t>avec moins de promotions</a:t>
            </a:r>
            <a:endParaRPr lang="fr-FR" sz="2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043608" y="692696"/>
            <a:ext cx="76281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342900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µ"/>
            </a:pPr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</a:rPr>
              <a:t>Une inégalité F-H de traitement (salaires, promotions…)</a:t>
            </a:r>
            <a:endParaRPr lang="fr-FR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56665"/>
            <a:ext cx="3904115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742841"/>
            <a:ext cx="471487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Ellipse 14"/>
          <p:cNvSpPr/>
          <p:nvPr/>
        </p:nvSpPr>
        <p:spPr bwMode="auto">
          <a:xfrm>
            <a:off x="1547664" y="3972689"/>
            <a:ext cx="1008112" cy="504056"/>
          </a:xfrm>
          <a:prstGeom prst="ellipse">
            <a:avLst/>
          </a:prstGeom>
          <a:solidFill>
            <a:schemeClr val="accent5">
              <a:lumMod val="75000"/>
              <a:alpha val="3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1" i="0" u="none" strike="noStrike" cap="none" normalizeH="0" baseline="0" smtClean="0">
              <a:ln>
                <a:noFill/>
              </a:ln>
              <a:solidFill>
                <a:srgbClr val="ABB8C1"/>
              </a:solidFill>
              <a:effectLst/>
              <a:latin typeface="Calibri" pitchFamily="34" charset="0"/>
            </a:endParaRPr>
          </a:p>
        </p:txBody>
      </p:sp>
      <p:sp>
        <p:nvSpPr>
          <p:cNvPr id="16" name="Ellipse 15"/>
          <p:cNvSpPr/>
          <p:nvPr/>
        </p:nvSpPr>
        <p:spPr bwMode="auto">
          <a:xfrm>
            <a:off x="4537964" y="3900681"/>
            <a:ext cx="1008112" cy="504056"/>
          </a:xfrm>
          <a:prstGeom prst="ellipse">
            <a:avLst/>
          </a:prstGeom>
          <a:solidFill>
            <a:schemeClr val="accent5">
              <a:lumMod val="75000"/>
              <a:alpha val="3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1" i="0" u="none" strike="noStrike" cap="none" normalizeH="0" baseline="0" smtClean="0">
              <a:ln>
                <a:noFill/>
              </a:ln>
              <a:solidFill>
                <a:srgbClr val="ABB8C1"/>
              </a:solidFill>
              <a:effectLst/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63217" y="5884530"/>
            <a:ext cx="473562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700"/>
              </a:lnSpc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è"/>
              <a:tabLst>
                <a:tab pos="442913" algn="l"/>
                <a:tab pos="715963" algn="l"/>
              </a:tabLst>
            </a:pPr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Des inégalités sociales plus marquées</a:t>
            </a:r>
          </a:p>
          <a:p>
            <a:pPr marL="342900" indent="-342900">
              <a:lnSpc>
                <a:spcPts val="2700"/>
              </a:lnSpc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è"/>
              <a:tabLst>
                <a:tab pos="442913" algn="l"/>
                <a:tab pos="715963" algn="l"/>
              </a:tabLst>
            </a:pPr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Des expositions </a:t>
            </a:r>
            <a:r>
              <a:rPr lang="fr-FR" sz="2000" dirty="0">
                <a:solidFill>
                  <a:schemeClr val="accent5">
                    <a:lumMod val="75000"/>
                  </a:schemeClr>
                </a:solidFill>
              </a:rPr>
              <a:t>au long </a:t>
            </a:r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cours</a:t>
            </a:r>
            <a:endParaRPr lang="fr-FR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1043608" y="2708920"/>
            <a:ext cx="75378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342900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µ"/>
            </a:pPr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</a:rPr>
              <a:t>Des expositions délétères dans les métiers des femmes</a:t>
            </a:r>
            <a:endParaRPr lang="fr-FR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17" y="-78126"/>
            <a:ext cx="8199437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/>
      <p:bldP spid="6" grpId="0"/>
      <p:bldP spid="9" grpId="0"/>
      <p:bldP spid="15" grpId="0" animBg="1"/>
      <p:bldP spid="16" grpId="0" animBg="1"/>
      <p:bldP spid="2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043608" y="692696"/>
            <a:ext cx="790098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342900" indent="-342900" eaLnBrk="1" hangingPunct="1"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µ"/>
              <a:defRPr/>
            </a:pPr>
            <a:r>
              <a:rPr lang="fr-FR" altLang="fr-FR" sz="2200" dirty="0" smtClean="0">
                <a:solidFill>
                  <a:schemeClr val="accent5">
                    <a:lumMod val="75000"/>
                  </a:schemeClr>
                </a:solidFill>
              </a:rPr>
              <a:t>Des types de carrières liées à la mauvaise santé</a:t>
            </a:r>
          </a:p>
        </p:txBody>
      </p:sp>
      <p:pic>
        <p:nvPicPr>
          <p:cNvPr id="1638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708" y="1123583"/>
            <a:ext cx="5562972" cy="4483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06362" y="5613226"/>
            <a:ext cx="907415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E52E8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285750" indent="-285750" eaLnBrk="1" hangingPunct="1">
              <a:spcBef>
                <a:spcPct val="5000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è"/>
              <a:defRPr/>
            </a:pPr>
            <a:r>
              <a:rPr lang="fr-FR" altLang="fr-FR" sz="1800" dirty="0" smtClean="0">
                <a:solidFill>
                  <a:schemeClr val="accent5">
                    <a:lumMod val="75000"/>
                  </a:schemeClr>
                </a:solidFill>
              </a:rPr>
              <a:t>Des carrières moins satisfaisantes et qui exposent plus et plus longtemps </a:t>
            </a:r>
            <a:r>
              <a:rPr lang="fr-FR" altLang="fr-FR" sz="1400" dirty="0" smtClean="0">
                <a:solidFill>
                  <a:schemeClr val="accent5">
                    <a:lumMod val="75000"/>
                  </a:schemeClr>
                </a:solidFill>
              </a:rPr>
              <a:t>(notamment aux TMS)</a:t>
            </a:r>
            <a:endParaRPr lang="fr-FR" altLang="fr-FR" sz="1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 eaLnBrk="1" hangingPunct="1"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è"/>
              <a:defRPr/>
            </a:pPr>
            <a:r>
              <a:rPr lang="fr-FR" altLang="fr-FR" sz="1800" dirty="0" smtClean="0">
                <a:solidFill>
                  <a:schemeClr val="accent5">
                    <a:lumMod val="75000"/>
                  </a:schemeClr>
                </a:solidFill>
              </a:rPr>
              <a:t>Des ajustements des carrières induisant un « manque à gagner »</a:t>
            </a:r>
            <a:endParaRPr lang="fr-FR" altLang="fr-FR" sz="1800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 eaLnBrk="1" hangingPunct="1"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è"/>
              <a:defRPr/>
            </a:pPr>
            <a:r>
              <a:rPr lang="fr-FR" altLang="fr-FR" sz="1800" dirty="0" smtClean="0">
                <a:solidFill>
                  <a:schemeClr val="accent5">
                    <a:lumMod val="75000"/>
                  </a:schemeClr>
                </a:solidFill>
              </a:rPr>
              <a:t>Un contexte de spécialisation conjugale dans les sphères professionnelles et familiales</a:t>
            </a:r>
          </a:p>
        </p:txBody>
      </p:sp>
      <p:sp>
        <p:nvSpPr>
          <p:cNvPr id="9" name="Ellipse 8"/>
          <p:cNvSpPr/>
          <p:nvPr/>
        </p:nvSpPr>
        <p:spPr>
          <a:xfrm>
            <a:off x="2555776" y="2636911"/>
            <a:ext cx="752069" cy="316357"/>
          </a:xfrm>
          <a:prstGeom prst="ellipse">
            <a:avLst/>
          </a:prstGeom>
          <a:solidFill>
            <a:schemeClr val="accent3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 rot="665173">
            <a:off x="2644710" y="3185236"/>
            <a:ext cx="574199" cy="359772"/>
          </a:xfrm>
          <a:prstGeom prst="ellipse">
            <a:avLst/>
          </a:prstGeom>
          <a:solidFill>
            <a:schemeClr val="accent3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 rot="665173">
            <a:off x="3449104" y="3840888"/>
            <a:ext cx="574199" cy="359772"/>
          </a:xfrm>
          <a:prstGeom prst="ellipse">
            <a:avLst/>
          </a:prstGeom>
          <a:solidFill>
            <a:schemeClr val="accent3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 rot="665173">
            <a:off x="2582095" y="4560969"/>
            <a:ext cx="574199" cy="359772"/>
          </a:xfrm>
          <a:prstGeom prst="ellipse">
            <a:avLst/>
          </a:prstGeom>
          <a:solidFill>
            <a:schemeClr val="accent3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17" y="-78126"/>
            <a:ext cx="8199437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467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3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2"/>
      <p:bldP spid="6" grpId="0" uiExpand="1" build="p" bldLvl="2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043608" y="836712"/>
            <a:ext cx="81592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342900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µ"/>
            </a:pPr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</a:rPr>
              <a:t>Des carrières féminines sensibles aux événements familiaux</a:t>
            </a:r>
            <a:endParaRPr lang="fr-FR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043608" y="1268760"/>
            <a:ext cx="60462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342900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µ"/>
            </a:pPr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</a:rPr>
              <a:t>Une spécialisation « </a:t>
            </a:r>
            <a:r>
              <a:rPr lang="fr-FR" sz="2400" dirty="0" err="1" smtClean="0">
                <a:solidFill>
                  <a:schemeClr val="accent5">
                    <a:lumMod val="75000"/>
                  </a:schemeClr>
                </a:solidFill>
              </a:rPr>
              <a:t>genrées</a:t>
            </a:r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</a:rPr>
              <a:t> » des activités</a:t>
            </a:r>
            <a:endParaRPr lang="fr-FR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04864"/>
            <a:ext cx="4735827" cy="429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17" y="-78126"/>
            <a:ext cx="8199437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69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theme/theme1.xml><?xml version="1.0" encoding="utf-8"?>
<a:theme xmlns:a="http://schemas.openxmlformats.org/drawingml/2006/main" name="12_n2">
  <a:themeElements>
    <a:clrScheme name="12_n2 3">
      <a:dk1>
        <a:srgbClr val="4D4D4D"/>
      </a:dk1>
      <a:lt1>
        <a:srgbClr val="FFFFFF"/>
      </a:lt1>
      <a:dk2>
        <a:srgbClr val="D02800"/>
      </a:dk2>
      <a:lt2>
        <a:srgbClr val="B2B2B2"/>
      </a:lt2>
      <a:accent1>
        <a:srgbClr val="759E00"/>
      </a:accent1>
      <a:accent2>
        <a:srgbClr val="990000"/>
      </a:accent2>
      <a:accent3>
        <a:srgbClr val="FFFFFF"/>
      </a:accent3>
      <a:accent4>
        <a:srgbClr val="404040"/>
      </a:accent4>
      <a:accent5>
        <a:srgbClr val="BDCCAA"/>
      </a:accent5>
      <a:accent6>
        <a:srgbClr val="8A0000"/>
      </a:accent6>
      <a:hlink>
        <a:srgbClr val="FF9900"/>
      </a:hlink>
      <a:folHlink>
        <a:srgbClr val="6699FF"/>
      </a:folHlink>
    </a:clrScheme>
    <a:fontScheme name="12_n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3200" b="1" i="0" u="none" strike="noStrike" cap="none" normalizeH="0" baseline="0" smtClean="0">
            <a:ln>
              <a:noFill/>
            </a:ln>
            <a:solidFill>
              <a:srgbClr val="ABB8C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3200" b="1" i="0" u="none" strike="noStrike" cap="none" normalizeH="0" baseline="0" smtClean="0">
            <a:ln>
              <a:noFill/>
            </a:ln>
            <a:solidFill>
              <a:srgbClr val="ABB8C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12_n2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n2 2">
        <a:dk1>
          <a:srgbClr val="292929"/>
        </a:dk1>
        <a:lt1>
          <a:srgbClr val="FFFFFF"/>
        </a:lt1>
        <a:dk2>
          <a:srgbClr val="CC2700"/>
        </a:dk2>
        <a:lt2>
          <a:srgbClr val="EEECE1"/>
        </a:lt2>
        <a:accent1>
          <a:srgbClr val="4F81BD"/>
        </a:accent1>
        <a:accent2>
          <a:srgbClr val="FF8761"/>
        </a:accent2>
        <a:accent3>
          <a:srgbClr val="FFFFFF"/>
        </a:accent3>
        <a:accent4>
          <a:srgbClr val="212121"/>
        </a:accent4>
        <a:accent5>
          <a:srgbClr val="B2C1DB"/>
        </a:accent5>
        <a:accent6>
          <a:srgbClr val="E77A57"/>
        </a:accent6>
        <a:hlink>
          <a:srgbClr val="0000FF"/>
        </a:hlink>
        <a:folHlink>
          <a:srgbClr val="C9C89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n2 3">
        <a:dk1>
          <a:srgbClr val="4D4D4D"/>
        </a:dk1>
        <a:lt1>
          <a:srgbClr val="FFFFFF"/>
        </a:lt1>
        <a:dk2>
          <a:srgbClr val="D02800"/>
        </a:dk2>
        <a:lt2>
          <a:srgbClr val="B2B2B2"/>
        </a:lt2>
        <a:accent1>
          <a:srgbClr val="759E00"/>
        </a:accent1>
        <a:accent2>
          <a:srgbClr val="990000"/>
        </a:accent2>
        <a:accent3>
          <a:srgbClr val="FFFFFF"/>
        </a:accent3>
        <a:accent4>
          <a:srgbClr val="404040"/>
        </a:accent4>
        <a:accent5>
          <a:srgbClr val="BDCCAA"/>
        </a:accent5>
        <a:accent6>
          <a:srgbClr val="8A0000"/>
        </a:accent6>
        <a:hlink>
          <a:srgbClr val="FF9900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INED</Template>
  <TotalTime>11844</TotalTime>
  <Words>1058</Words>
  <Application>Microsoft Office PowerPoint</Application>
  <PresentationFormat>Affichage à l'écran (4:3)</PresentationFormat>
  <Paragraphs>179</Paragraphs>
  <Slides>19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19</vt:i4>
      </vt:variant>
    </vt:vector>
  </HeadingPairs>
  <TitlesOfParts>
    <vt:vector size="21" baseType="lpstr">
      <vt:lpstr>12_n2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INED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Cambois</dc:creator>
  <cp:lastModifiedBy>Jean-Marie Gagliolo</cp:lastModifiedBy>
  <cp:revision>859</cp:revision>
  <cp:lastPrinted>2017-11-22T13:18:27Z</cp:lastPrinted>
  <dcterms:created xsi:type="dcterms:W3CDTF">2009-11-05T16:11:09Z</dcterms:created>
  <dcterms:modified xsi:type="dcterms:W3CDTF">2017-11-22T17:01:27Z</dcterms:modified>
</cp:coreProperties>
</file>