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8"/>
  </p:notesMasterIdLst>
  <p:sldIdLst>
    <p:sldId id="258" r:id="rId5"/>
    <p:sldId id="267" r:id="rId6"/>
    <p:sldId id="277" r:id="rId7"/>
    <p:sldId id="273" r:id="rId8"/>
    <p:sldId id="268" r:id="rId9"/>
    <p:sldId id="278" r:id="rId10"/>
    <p:sldId id="266" r:id="rId11"/>
    <p:sldId id="275" r:id="rId12"/>
    <p:sldId id="264" r:id="rId13"/>
    <p:sldId id="265" r:id="rId14"/>
    <p:sldId id="279" r:id="rId15"/>
    <p:sldId id="280" r:id="rId16"/>
    <p:sldId id="261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522"/>
    <a:srgbClr val="404738"/>
    <a:srgbClr val="343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44" autoAdjust="0"/>
    <p:restoredTop sz="97926" autoAdjust="0"/>
  </p:normalViewPr>
  <p:slideViewPr>
    <p:cSldViewPr snapToGrid="0" snapToObjects="1">
      <p:cViewPr>
        <p:scale>
          <a:sx n="140" d="100"/>
          <a:sy n="140" d="100"/>
        </p:scale>
        <p:origin x="-720" y="-2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276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BBC0D-C6CA-473F-91EC-5D08932DB148}" type="datetimeFigureOut">
              <a:rPr lang="fr-FR" smtClean="0"/>
              <a:t>22/11/2017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DFCB8-52AD-4C63-8B3A-D5CD9691A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392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339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262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574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01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359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359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784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784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467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262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DFCB8-52AD-4C63-8B3A-D5CD9691A25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262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64647" y="324853"/>
            <a:ext cx="8615986" cy="257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0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endParaRPr lang="fr-FR" sz="1000" dirty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endParaRPr lang="fr-FR" sz="10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89215" y="1596571"/>
            <a:ext cx="76472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/>
              <a:t>« EDUCLUP : évaluation d’un programme d’éducation thérapeutique spécifique destiné aux patients atteints de lupus systémique »</a:t>
            </a:r>
          </a:p>
          <a:p>
            <a:endParaRPr lang="fr-CA" dirty="0" smtClean="0"/>
          </a:p>
          <a:p>
            <a:endParaRPr lang="fr-CA" dirty="0"/>
          </a:p>
          <a:p>
            <a:r>
              <a:rPr lang="fr-CA" dirty="0" smtClean="0">
                <a:solidFill>
                  <a:srgbClr val="A41522"/>
                </a:solidFill>
              </a:rPr>
              <a:t>Micheline PHA</a:t>
            </a:r>
          </a:p>
          <a:p>
            <a:r>
              <a:rPr lang="fr-CA" sz="1600" dirty="0" smtClean="0"/>
              <a:t>Centre national de référence du lupus</a:t>
            </a:r>
          </a:p>
          <a:p>
            <a:r>
              <a:rPr lang="fr-CA" sz="1600" dirty="0" smtClean="0"/>
              <a:t>Service de médecine interne 2, GHPS</a:t>
            </a:r>
          </a:p>
          <a:p>
            <a:r>
              <a:rPr lang="fr-CA" sz="1600" dirty="0" smtClean="0"/>
              <a:t>Université Paris VI Pierre et Marie Curie</a:t>
            </a:r>
          </a:p>
          <a:p>
            <a:r>
              <a:rPr lang="fr-CA" sz="1600" dirty="0" smtClean="0"/>
              <a:t>INSERM U1135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009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29499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/>
            <a:endParaRPr lang="fr-FR" sz="1200" dirty="0" smtClean="0">
              <a:latin typeface="Gotham Book"/>
            </a:endParaRPr>
          </a:p>
          <a:p>
            <a:pPr algn="l"/>
            <a:endParaRPr lang="fr-FR" sz="1400" dirty="0" smtClean="0">
              <a:latin typeface="+mn-lt"/>
            </a:endParaRPr>
          </a:p>
          <a:p>
            <a:pPr algn="l"/>
            <a:r>
              <a:rPr lang="fr-FR" sz="1400" dirty="0" smtClean="0">
                <a:latin typeface="+mn-lt"/>
              </a:rPr>
              <a:t>L’inclusion </a:t>
            </a:r>
            <a:r>
              <a:rPr lang="fr-FR" sz="1400" dirty="0">
                <a:latin typeface="+mn-lt"/>
              </a:rPr>
              <a:t>des patients dans le protocole EDUCLUP a débuté en mai 2015. </a:t>
            </a:r>
            <a:endParaRPr lang="fr-FR" sz="1400" dirty="0" smtClean="0">
              <a:latin typeface="+mn-lt"/>
            </a:endParaRPr>
          </a:p>
          <a:p>
            <a:pPr algn="l"/>
            <a:endParaRPr lang="fr-FR" sz="1400" dirty="0" smtClean="0">
              <a:latin typeface="+mn-lt"/>
            </a:endParaRPr>
          </a:p>
          <a:p>
            <a:pPr algn="l"/>
            <a:r>
              <a:rPr lang="fr-FR" sz="1400" dirty="0" smtClean="0">
                <a:latin typeface="+mn-lt"/>
              </a:rPr>
              <a:t>Le </a:t>
            </a:r>
            <a:r>
              <a:rPr lang="fr-FR" sz="1400" dirty="0">
                <a:latin typeface="+mn-lt"/>
              </a:rPr>
              <a:t>nombre de patients prévu est de </a:t>
            </a:r>
            <a:r>
              <a:rPr lang="fr-FR" sz="1400" dirty="0" smtClean="0">
                <a:latin typeface="+mn-lt"/>
              </a:rPr>
              <a:t>140, sur 3 centres investigateurs (1 seul actif).</a:t>
            </a:r>
          </a:p>
          <a:p>
            <a:pPr algn="l"/>
            <a:endParaRPr lang="fr-FR" sz="1400" dirty="0" smtClean="0">
              <a:latin typeface="+mn-lt"/>
            </a:endParaRPr>
          </a:p>
          <a:p>
            <a:pPr algn="l"/>
            <a:endParaRPr lang="fr-FR" sz="1400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>
              <a:solidFill>
                <a:srgbClr val="404738"/>
              </a:solidFill>
              <a:latin typeface="+mn-lt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426376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29499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/>
            <a:endParaRPr lang="fr-FR" sz="1200" dirty="0" smtClean="0">
              <a:latin typeface="Gotham Book"/>
            </a:endParaRPr>
          </a:p>
          <a:p>
            <a:pPr algn="l"/>
            <a:endParaRPr lang="fr-FR" sz="1400" dirty="0" smtClean="0">
              <a:latin typeface="+mn-lt"/>
            </a:endParaRPr>
          </a:p>
          <a:p>
            <a:pPr algn="l"/>
            <a:endParaRPr lang="fr-FR" sz="1400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>
              <a:solidFill>
                <a:srgbClr val="404738"/>
              </a:solidFill>
              <a:latin typeface="+mn-lt"/>
              <a:cs typeface="Gotham Book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2357" y="1313006"/>
            <a:ext cx="6310086" cy="369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89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29499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/>
            <a:endParaRPr lang="fr-FR" sz="1200" dirty="0" smtClean="0">
              <a:latin typeface="Gotham Book"/>
            </a:endParaRPr>
          </a:p>
          <a:p>
            <a:pPr algn="l"/>
            <a:endParaRPr lang="fr-FR" sz="1400" dirty="0" smtClean="0">
              <a:latin typeface="+mn-lt"/>
            </a:endParaRPr>
          </a:p>
          <a:p>
            <a:pPr algn="l"/>
            <a:endParaRPr lang="fr-FR" sz="1400" dirty="0" smtClean="0">
              <a:latin typeface="+mn-lt"/>
            </a:endParaRPr>
          </a:p>
          <a:p>
            <a:pPr algn="l"/>
            <a:endParaRPr lang="fr-FR" sz="1400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400" dirty="0">
              <a:solidFill>
                <a:srgbClr val="404738"/>
              </a:solidFill>
              <a:latin typeface="+mn-lt"/>
              <a:cs typeface="Gotham Book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7386" y="1217386"/>
            <a:ext cx="6261100" cy="35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6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257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5943" y="1282535"/>
            <a:ext cx="855617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000" b="1" dirty="0" smtClean="0"/>
          </a:p>
          <a:p>
            <a:endParaRPr lang="fr-FR" sz="1000" b="1" dirty="0"/>
          </a:p>
          <a:p>
            <a:endParaRPr lang="fr-FR" sz="1000" b="1" dirty="0" smtClean="0"/>
          </a:p>
          <a:p>
            <a:endParaRPr lang="fr-FR" sz="1000" b="1" dirty="0"/>
          </a:p>
          <a:p>
            <a:endParaRPr lang="fr-FR" sz="1000" b="1" dirty="0" smtClean="0"/>
          </a:p>
          <a:p>
            <a:endParaRPr lang="fr-FR" sz="1000" b="1" dirty="0" smtClean="0"/>
          </a:p>
          <a:p>
            <a:endParaRPr lang="fr-FR" sz="1000" b="1" dirty="0"/>
          </a:p>
          <a:p>
            <a:r>
              <a:rPr lang="fr-FR" sz="1000" b="1" dirty="0" smtClean="0"/>
              <a:t>Bibliographie</a:t>
            </a:r>
          </a:p>
          <a:p>
            <a:endParaRPr lang="fr-FR" sz="1000" b="1" dirty="0"/>
          </a:p>
          <a:p>
            <a:r>
              <a:rPr lang="fr-FR" sz="1000" dirty="0"/>
              <a:t>1. HAS. Guide méthodologique : structuration d'un programme d'éducation thérapeutique du patient dans le champs des maladies chroniques. 2007.</a:t>
            </a:r>
          </a:p>
          <a:p>
            <a:r>
              <a:rPr lang="fr-FR" sz="1000" dirty="0"/>
              <a:t>2. </a:t>
            </a:r>
            <a:r>
              <a:rPr lang="fr-FR" sz="1000" dirty="0" err="1"/>
              <a:t>Haupt</a:t>
            </a:r>
            <a:r>
              <a:rPr lang="fr-FR" sz="1000" dirty="0"/>
              <a:t> M, </a:t>
            </a:r>
            <a:r>
              <a:rPr lang="fr-FR" sz="1000" dirty="0" err="1"/>
              <a:t>Millen</a:t>
            </a:r>
            <a:r>
              <a:rPr lang="fr-FR" sz="1000" dirty="0"/>
              <a:t> S, </a:t>
            </a:r>
            <a:r>
              <a:rPr lang="fr-FR" sz="1000" dirty="0" err="1"/>
              <a:t>Janner</a:t>
            </a:r>
            <a:r>
              <a:rPr lang="fr-FR" sz="1000" dirty="0"/>
              <a:t> M, </a:t>
            </a:r>
            <a:r>
              <a:rPr lang="fr-FR" sz="1000" dirty="0" err="1"/>
              <a:t>Falagan</a:t>
            </a:r>
            <a:r>
              <a:rPr lang="fr-FR" sz="1000" dirty="0"/>
              <a:t> D, Fischer-</a:t>
            </a:r>
            <a:r>
              <a:rPr lang="fr-FR" sz="1000" dirty="0" err="1"/>
              <a:t>Betz</a:t>
            </a:r>
            <a:r>
              <a:rPr lang="fr-FR" sz="1000" dirty="0"/>
              <a:t> R, Schneider M. </a:t>
            </a:r>
            <a:r>
              <a:rPr lang="fr-FR" sz="1000" dirty="0" err="1"/>
              <a:t>Improvement</a:t>
            </a:r>
            <a:r>
              <a:rPr lang="fr-FR" sz="1000" dirty="0"/>
              <a:t> of </a:t>
            </a:r>
            <a:r>
              <a:rPr lang="fr-FR" sz="1000" dirty="0" err="1"/>
              <a:t>coping</a:t>
            </a:r>
            <a:r>
              <a:rPr lang="fr-FR" sz="1000" dirty="0"/>
              <a:t> </a:t>
            </a:r>
            <a:r>
              <a:rPr lang="fr-FR" sz="1000" dirty="0" err="1"/>
              <a:t>abilities</a:t>
            </a:r>
            <a:r>
              <a:rPr lang="fr-FR" sz="1000" dirty="0"/>
              <a:t> in patients </a:t>
            </a:r>
            <a:r>
              <a:rPr lang="fr-FR" sz="1000" dirty="0" err="1"/>
              <a:t>with</a:t>
            </a:r>
            <a:r>
              <a:rPr lang="fr-FR" sz="1000" dirty="0"/>
              <a:t> </a:t>
            </a:r>
            <a:r>
              <a:rPr lang="fr-FR" sz="1000" dirty="0" err="1"/>
              <a:t>systemic</a:t>
            </a:r>
            <a:r>
              <a:rPr lang="fr-FR" sz="1000" dirty="0"/>
              <a:t> lupus </a:t>
            </a:r>
            <a:r>
              <a:rPr lang="fr-FR" sz="1000" dirty="0" err="1"/>
              <a:t>erythematosus</a:t>
            </a:r>
            <a:r>
              <a:rPr lang="fr-FR" sz="1000" dirty="0"/>
              <a:t>: a prospective </a:t>
            </a:r>
            <a:r>
              <a:rPr lang="fr-FR" sz="1000" dirty="0" err="1"/>
              <a:t>study</a:t>
            </a:r>
            <a:r>
              <a:rPr lang="fr-FR" sz="1000" dirty="0"/>
              <a:t>. Ann </a:t>
            </a:r>
            <a:r>
              <a:rPr lang="fr-FR" sz="1000" dirty="0" err="1"/>
              <a:t>Rheum</a:t>
            </a:r>
            <a:r>
              <a:rPr lang="fr-FR" sz="1000" dirty="0"/>
              <a:t> Dis. 2005;64(11):1618-23. </a:t>
            </a:r>
            <a:r>
              <a:rPr lang="fr-FR" sz="1000" dirty="0" err="1"/>
              <a:t>Epub</a:t>
            </a:r>
            <a:r>
              <a:rPr lang="fr-FR" sz="1000" dirty="0"/>
              <a:t> 2005 </a:t>
            </a:r>
            <a:r>
              <a:rPr lang="fr-FR" sz="1000" dirty="0" err="1"/>
              <a:t>Apr</a:t>
            </a:r>
            <a:r>
              <a:rPr lang="fr-FR" sz="1000" dirty="0"/>
              <a:t> 13.</a:t>
            </a:r>
          </a:p>
          <a:p>
            <a:r>
              <a:rPr lang="fr-FR" sz="1000" dirty="0"/>
              <a:t>3. </a:t>
            </a:r>
            <a:r>
              <a:rPr lang="fr-FR" sz="1000" dirty="0" err="1"/>
              <a:t>Edworthy</a:t>
            </a:r>
            <a:r>
              <a:rPr lang="fr-FR" sz="1000" dirty="0"/>
              <a:t> SM, </a:t>
            </a:r>
            <a:r>
              <a:rPr lang="fr-FR" sz="1000" dirty="0" err="1"/>
              <a:t>Dobkin</a:t>
            </a:r>
            <a:r>
              <a:rPr lang="fr-FR" sz="1000" dirty="0"/>
              <a:t> PL, Clarke AE, Da Costa D, </a:t>
            </a:r>
            <a:r>
              <a:rPr lang="fr-FR" sz="1000" dirty="0" err="1"/>
              <a:t>Dritsa</a:t>
            </a:r>
            <a:r>
              <a:rPr lang="fr-FR" sz="1000" dirty="0"/>
              <a:t> M, Fortin PR, et al. Group </a:t>
            </a:r>
            <a:r>
              <a:rPr lang="fr-FR" sz="1000" dirty="0" err="1"/>
              <a:t>psychotherapy</a:t>
            </a:r>
            <a:r>
              <a:rPr lang="fr-FR" sz="1000" dirty="0"/>
              <a:t> </a:t>
            </a:r>
            <a:r>
              <a:rPr lang="fr-FR" sz="1000" dirty="0" err="1"/>
              <a:t>reduces</a:t>
            </a:r>
            <a:r>
              <a:rPr lang="fr-FR" sz="1000" dirty="0"/>
              <a:t> </a:t>
            </a:r>
            <a:r>
              <a:rPr lang="fr-FR" sz="1000" dirty="0" err="1"/>
              <a:t>illness</a:t>
            </a:r>
            <a:r>
              <a:rPr lang="fr-FR" sz="1000" dirty="0"/>
              <a:t> </a:t>
            </a:r>
            <a:r>
              <a:rPr lang="fr-FR" sz="1000" dirty="0" err="1"/>
              <a:t>intrusiveness</a:t>
            </a:r>
            <a:r>
              <a:rPr lang="fr-FR" sz="1000" dirty="0"/>
              <a:t> in </a:t>
            </a:r>
            <a:r>
              <a:rPr lang="fr-FR" sz="1000" dirty="0" err="1"/>
              <a:t>systemic</a:t>
            </a:r>
            <a:r>
              <a:rPr lang="fr-FR" sz="1000" dirty="0"/>
              <a:t> lupus </a:t>
            </a:r>
            <a:r>
              <a:rPr lang="fr-FR" sz="1000" dirty="0" err="1"/>
              <a:t>erythematosus</a:t>
            </a:r>
            <a:r>
              <a:rPr lang="fr-FR" sz="1000" dirty="0"/>
              <a:t>. J </a:t>
            </a:r>
            <a:r>
              <a:rPr lang="fr-FR" sz="1000" dirty="0" err="1"/>
              <a:t>Rheumatol</a:t>
            </a:r>
            <a:r>
              <a:rPr lang="fr-FR" sz="1000" dirty="0"/>
              <a:t>. 2003;30(5):1011-6</a:t>
            </a:r>
          </a:p>
          <a:p>
            <a:r>
              <a:rPr lang="fr-FR" sz="1000" dirty="0"/>
              <a:t>4. Karlson EW, </a:t>
            </a:r>
            <a:r>
              <a:rPr lang="fr-FR" sz="1000" dirty="0" err="1"/>
              <a:t>Liang</a:t>
            </a:r>
            <a:r>
              <a:rPr lang="fr-FR" sz="1000" dirty="0"/>
              <a:t> MH, </a:t>
            </a:r>
            <a:r>
              <a:rPr lang="fr-FR" sz="1000" dirty="0" err="1"/>
              <a:t>Eaton</a:t>
            </a:r>
            <a:r>
              <a:rPr lang="fr-FR" sz="1000" dirty="0"/>
              <a:t> H, Huang J, Fitzgerald L, Rogers MP, et al. A </a:t>
            </a:r>
            <a:r>
              <a:rPr lang="fr-FR" sz="1000" dirty="0" err="1"/>
              <a:t>randomized</a:t>
            </a:r>
            <a:r>
              <a:rPr lang="fr-FR" sz="1000" dirty="0"/>
              <a:t> </a:t>
            </a:r>
            <a:r>
              <a:rPr lang="fr-FR" sz="1000" dirty="0" err="1"/>
              <a:t>clinical</a:t>
            </a:r>
            <a:r>
              <a:rPr lang="fr-FR" sz="1000" dirty="0"/>
              <a:t> trial of a </a:t>
            </a:r>
            <a:r>
              <a:rPr lang="fr-FR" sz="1000" dirty="0" err="1"/>
              <a:t>psychoeducational</a:t>
            </a:r>
            <a:r>
              <a:rPr lang="fr-FR" sz="1000" dirty="0"/>
              <a:t> intervention to </a:t>
            </a:r>
            <a:r>
              <a:rPr lang="fr-FR" sz="1000" dirty="0" err="1"/>
              <a:t>improve</a:t>
            </a:r>
            <a:r>
              <a:rPr lang="fr-FR" sz="1000" dirty="0"/>
              <a:t> </a:t>
            </a:r>
            <a:r>
              <a:rPr lang="fr-FR" sz="1000" dirty="0" err="1"/>
              <a:t>outcomes</a:t>
            </a:r>
            <a:r>
              <a:rPr lang="fr-FR" sz="1000" dirty="0"/>
              <a:t> in </a:t>
            </a:r>
            <a:r>
              <a:rPr lang="fr-FR" sz="1000" dirty="0" err="1"/>
              <a:t>systemic</a:t>
            </a:r>
            <a:r>
              <a:rPr lang="fr-FR" sz="1000" dirty="0"/>
              <a:t> lupus </a:t>
            </a:r>
            <a:r>
              <a:rPr lang="fr-FR" sz="1000" dirty="0" err="1"/>
              <a:t>erythematosus</a:t>
            </a:r>
            <a:r>
              <a:rPr lang="fr-FR" sz="1000" dirty="0"/>
              <a:t>. </a:t>
            </a:r>
            <a:r>
              <a:rPr lang="fr-FR" sz="1000" dirty="0" err="1"/>
              <a:t>Arthritis</a:t>
            </a:r>
            <a:r>
              <a:rPr lang="fr-FR" sz="1000" dirty="0"/>
              <a:t> </a:t>
            </a:r>
            <a:r>
              <a:rPr lang="fr-FR" sz="1000" dirty="0" err="1"/>
              <a:t>Rheum</a:t>
            </a:r>
            <a:r>
              <a:rPr lang="fr-FR" sz="1000" dirty="0"/>
              <a:t>. 2004;50(6):1832-41.</a:t>
            </a:r>
          </a:p>
          <a:p>
            <a:r>
              <a:rPr lang="fr-FR" sz="1000" dirty="0"/>
              <a:t>5. </a:t>
            </a:r>
            <a:r>
              <a:rPr lang="fr-FR" sz="1000" dirty="0" err="1"/>
              <a:t>Devilliers</a:t>
            </a:r>
            <a:r>
              <a:rPr lang="fr-FR" sz="1000" dirty="0"/>
              <a:t> H, Amoura Z, Besancenot JF, </a:t>
            </a:r>
            <a:r>
              <a:rPr lang="fr-FR" sz="1000" dirty="0" err="1"/>
              <a:t>Bonnotte</a:t>
            </a:r>
            <a:r>
              <a:rPr lang="fr-FR" sz="1000" dirty="0"/>
              <a:t> B, </a:t>
            </a:r>
            <a:r>
              <a:rPr lang="fr-FR" sz="1000" dirty="0" err="1"/>
              <a:t>Pasquali</a:t>
            </a:r>
            <a:r>
              <a:rPr lang="fr-FR" sz="1000" dirty="0"/>
              <a:t> JL, Wahl D, et al. </a:t>
            </a:r>
            <a:r>
              <a:rPr lang="fr-FR" sz="1000" dirty="0" err="1"/>
              <a:t>LupusQoL</a:t>
            </a:r>
            <a:r>
              <a:rPr lang="fr-FR" sz="1000" dirty="0"/>
              <a:t>-FR </a:t>
            </a:r>
            <a:r>
              <a:rPr lang="fr-FR" sz="1000" dirty="0" err="1"/>
              <a:t>is</a:t>
            </a:r>
            <a:r>
              <a:rPr lang="fr-FR" sz="1000" dirty="0"/>
              <a:t> </a:t>
            </a:r>
            <a:r>
              <a:rPr lang="fr-FR" sz="1000" dirty="0" err="1"/>
              <a:t>valid</a:t>
            </a:r>
            <a:r>
              <a:rPr lang="fr-FR" sz="1000" dirty="0"/>
              <a:t> to </a:t>
            </a:r>
            <a:r>
              <a:rPr lang="fr-FR" sz="1000" dirty="0" err="1"/>
              <a:t>assess</a:t>
            </a:r>
            <a:r>
              <a:rPr lang="fr-FR" sz="1000" dirty="0"/>
              <a:t> </a:t>
            </a:r>
            <a:r>
              <a:rPr lang="fr-FR" sz="1000" dirty="0" err="1"/>
              <a:t>quality</a:t>
            </a:r>
            <a:r>
              <a:rPr lang="fr-FR" sz="1000" dirty="0"/>
              <a:t> of life in patients </a:t>
            </a:r>
            <a:r>
              <a:rPr lang="fr-FR" sz="1000" dirty="0" err="1"/>
              <a:t>with</a:t>
            </a:r>
            <a:r>
              <a:rPr lang="fr-FR" sz="1000" dirty="0"/>
              <a:t> </a:t>
            </a:r>
            <a:r>
              <a:rPr lang="fr-FR" sz="1000" dirty="0" err="1"/>
              <a:t>systemic</a:t>
            </a:r>
            <a:r>
              <a:rPr lang="fr-FR" sz="1000" dirty="0"/>
              <a:t> lupus </a:t>
            </a:r>
            <a:r>
              <a:rPr lang="fr-FR" sz="1000" dirty="0" err="1"/>
              <a:t>erythematosus</a:t>
            </a:r>
            <a:r>
              <a:rPr lang="fr-FR" sz="1000" dirty="0"/>
              <a:t>. </a:t>
            </a:r>
            <a:r>
              <a:rPr lang="fr-FR" sz="1000" dirty="0" err="1"/>
              <a:t>Rheumatology</a:t>
            </a:r>
            <a:r>
              <a:rPr lang="fr-FR" sz="1000" dirty="0"/>
              <a:t> (Oxford). 2012;51(10):1906-15. </a:t>
            </a:r>
            <a:r>
              <a:rPr lang="fr-FR" sz="1000" dirty="0" err="1"/>
              <a:t>Epub</a:t>
            </a:r>
            <a:r>
              <a:rPr lang="fr-FR" sz="1000" dirty="0"/>
              <a:t> 2012/07/25</a:t>
            </a:r>
            <a:r>
              <a:rPr lang="fr-FR" sz="1000" dirty="0" smtClean="0"/>
              <a:t>.</a:t>
            </a:r>
          </a:p>
          <a:p>
            <a:endParaRPr lang="fr-FR" sz="1000" dirty="0"/>
          </a:p>
          <a:p>
            <a:endParaRPr lang="fr-FR" sz="1200" dirty="0" smtClean="0"/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49474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39750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/>
            <a:endParaRPr lang="fr-FR" sz="1200" dirty="0" smtClean="0">
              <a:latin typeface="Gotham Book"/>
            </a:endParaRPr>
          </a:p>
          <a:p>
            <a:pPr algn="l"/>
            <a:endParaRPr lang="fr-FR" sz="1400" b="1" dirty="0" smtClean="0">
              <a:latin typeface="+mn-lt"/>
            </a:endParaRPr>
          </a:p>
          <a:p>
            <a:pPr algn="l"/>
            <a:r>
              <a:rPr lang="fr-FR" sz="1400" b="1" dirty="0" smtClean="0">
                <a:latin typeface="+mn-lt"/>
              </a:rPr>
              <a:t>Lupus systémique</a:t>
            </a:r>
          </a:p>
          <a:p>
            <a:pPr algn="l"/>
            <a:endParaRPr lang="fr-FR" sz="1400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1400" b="1" i="1" dirty="0" smtClean="0">
                <a:latin typeface="+mn-lt"/>
              </a:rPr>
              <a:t>Maladie rare (P 0,4 cas pour 10 000/personnes par année)</a:t>
            </a:r>
            <a:r>
              <a:rPr lang="fr-FR" sz="1400" dirty="0" smtClean="0">
                <a:latin typeface="+mn-lt"/>
              </a:rPr>
              <a:t>: prise en charge spécialisée, méconnue du grand public.</a:t>
            </a:r>
          </a:p>
          <a:p>
            <a:pPr marL="171450" indent="-171450" algn="l">
              <a:buFontTx/>
              <a:buChar char="-"/>
            </a:pPr>
            <a:endParaRPr lang="fr-FR" sz="1400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1400" b="1" i="1" dirty="0" smtClean="0">
                <a:latin typeface="+mn-lt"/>
              </a:rPr>
              <a:t>Chronique, évoluant par poussées, avec périodes de rémission</a:t>
            </a:r>
            <a:r>
              <a:rPr lang="fr-FR" sz="1400" dirty="0" smtClean="0">
                <a:latin typeface="+mn-lt"/>
              </a:rPr>
              <a:t>: facteurs </a:t>
            </a:r>
            <a:r>
              <a:rPr lang="fr-FR" sz="1400" dirty="0">
                <a:latin typeface="+mn-lt"/>
              </a:rPr>
              <a:t>favorisant les </a:t>
            </a:r>
            <a:r>
              <a:rPr lang="fr-FR" sz="1400" dirty="0" smtClean="0">
                <a:latin typeface="+mn-lt"/>
              </a:rPr>
              <a:t>poussées; phases </a:t>
            </a:r>
            <a:r>
              <a:rPr lang="fr-FR" sz="1400" dirty="0">
                <a:latin typeface="+mn-lt"/>
              </a:rPr>
              <a:t>de rémissions </a:t>
            </a:r>
            <a:r>
              <a:rPr lang="fr-FR" sz="1400" dirty="0" smtClean="0">
                <a:latin typeface="+mn-lt"/>
              </a:rPr>
              <a:t>modérément </a:t>
            </a:r>
            <a:r>
              <a:rPr lang="fr-FR" sz="1400" dirty="0">
                <a:latin typeface="+mn-lt"/>
              </a:rPr>
              <a:t>symptomatiques, </a:t>
            </a:r>
            <a:r>
              <a:rPr lang="fr-FR" sz="1400" dirty="0" smtClean="0">
                <a:latin typeface="+mn-lt"/>
              </a:rPr>
              <a:t>adhésion </a:t>
            </a:r>
            <a:r>
              <a:rPr lang="fr-FR" sz="1400" dirty="0">
                <a:latin typeface="+mn-lt"/>
              </a:rPr>
              <a:t>au traitement </a:t>
            </a:r>
            <a:r>
              <a:rPr lang="fr-FR" sz="1400" dirty="0" smtClean="0">
                <a:latin typeface="+mn-lt"/>
              </a:rPr>
              <a:t>plus </a:t>
            </a:r>
            <a:r>
              <a:rPr lang="fr-FR" sz="1400" dirty="0">
                <a:latin typeface="+mn-lt"/>
              </a:rPr>
              <a:t>difficile. </a:t>
            </a:r>
            <a:endParaRPr lang="fr-FR" sz="1400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endParaRPr lang="fr-FR" sz="1400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1400" b="1" i="1" dirty="0">
                <a:latin typeface="+mn-lt"/>
              </a:rPr>
              <a:t>M</a:t>
            </a:r>
            <a:r>
              <a:rPr lang="fr-FR" sz="1400" b="1" i="1" dirty="0" smtClean="0">
                <a:latin typeface="+mn-lt"/>
              </a:rPr>
              <a:t>aladie </a:t>
            </a:r>
            <a:r>
              <a:rPr lang="fr-FR" sz="1400" b="1" i="1" dirty="0">
                <a:latin typeface="+mn-lt"/>
              </a:rPr>
              <a:t>« systémique </a:t>
            </a:r>
            <a:r>
              <a:rPr lang="fr-FR" sz="1400" b="1" i="1" dirty="0" smtClean="0">
                <a:latin typeface="+mn-lt"/>
              </a:rPr>
              <a:t>»: manifestations variables</a:t>
            </a:r>
            <a:r>
              <a:rPr lang="fr-FR" sz="1400" dirty="0" smtClean="0">
                <a:latin typeface="+mn-lt"/>
              </a:rPr>
              <a:t>, et diverses, complique </a:t>
            </a:r>
            <a:r>
              <a:rPr lang="fr-FR" sz="1400" dirty="0">
                <a:latin typeface="+mn-lt"/>
              </a:rPr>
              <a:t>l’auto-évaluation de l’activité et de la sévérité de la </a:t>
            </a:r>
            <a:r>
              <a:rPr lang="fr-FR" sz="1400" dirty="0" smtClean="0">
                <a:latin typeface="+mn-lt"/>
              </a:rPr>
              <a:t>maladie.</a:t>
            </a:r>
          </a:p>
          <a:p>
            <a:pPr marL="171450" indent="-171450" algn="l">
              <a:buFontTx/>
              <a:buChar char="-"/>
            </a:pPr>
            <a:endParaRPr lang="fr-FR" sz="1400" b="1" i="1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1400" b="1" i="1" dirty="0">
                <a:latin typeface="+mn-lt"/>
              </a:rPr>
              <a:t>M</a:t>
            </a:r>
            <a:r>
              <a:rPr lang="fr-FR" sz="1400" b="1" i="1" dirty="0" smtClean="0">
                <a:latin typeface="+mn-lt"/>
              </a:rPr>
              <a:t>orbidité </a:t>
            </a:r>
            <a:r>
              <a:rPr lang="fr-FR" sz="1400" b="1" i="1" dirty="0">
                <a:latin typeface="+mn-lt"/>
              </a:rPr>
              <a:t>liée aux complications à long </a:t>
            </a:r>
            <a:r>
              <a:rPr lang="fr-FR" sz="1400" b="1" i="1" dirty="0" smtClean="0">
                <a:latin typeface="+mn-lt"/>
              </a:rPr>
              <a:t>terme et </a:t>
            </a:r>
            <a:r>
              <a:rPr lang="fr-FR" sz="1400" b="1" i="1" dirty="0">
                <a:latin typeface="+mn-lt"/>
              </a:rPr>
              <a:t>aux effets indésirables </a:t>
            </a:r>
            <a:r>
              <a:rPr lang="fr-FR" sz="1400" b="1" i="1" dirty="0" smtClean="0">
                <a:latin typeface="+mn-lt"/>
              </a:rPr>
              <a:t>du traitement: </a:t>
            </a:r>
            <a:r>
              <a:rPr lang="fr-FR" sz="1400" dirty="0" smtClean="0">
                <a:latin typeface="+mn-lt"/>
              </a:rPr>
              <a:t>actes </a:t>
            </a:r>
            <a:r>
              <a:rPr lang="fr-FR" sz="1400" dirty="0">
                <a:latin typeface="+mn-lt"/>
              </a:rPr>
              <a:t>de </a:t>
            </a:r>
            <a:r>
              <a:rPr lang="fr-FR" sz="1400" dirty="0" smtClean="0">
                <a:latin typeface="+mn-lt"/>
              </a:rPr>
              <a:t>prévention nécessaires.</a:t>
            </a:r>
            <a:endParaRPr lang="fr-FR" sz="1400" dirty="0">
              <a:latin typeface="+mn-lt"/>
            </a:endParaRPr>
          </a:p>
          <a:p>
            <a:pPr algn="l"/>
            <a:endParaRPr lang="fr-FR" sz="1200" dirty="0" smtClean="0">
              <a:latin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3591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2"/>
            <a:ext cx="8615986" cy="386614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/>
            <a:endParaRPr lang="fr-FR" sz="1200" b="1" dirty="0" smtClean="0"/>
          </a:p>
          <a:p>
            <a:pPr algn="l"/>
            <a:endParaRPr lang="fr-FR" sz="1400" b="1" dirty="0" smtClean="0">
              <a:latin typeface="+mn-lt"/>
            </a:endParaRPr>
          </a:p>
          <a:p>
            <a:pPr algn="l"/>
            <a:r>
              <a:rPr lang="fr-FR" sz="1400" b="1" dirty="0" smtClean="0">
                <a:latin typeface="+mn-lt"/>
              </a:rPr>
              <a:t>Programme </a:t>
            </a:r>
            <a:r>
              <a:rPr lang="fr-FR" sz="1400" b="1" dirty="0">
                <a:latin typeface="+mn-lt"/>
              </a:rPr>
              <a:t>d’ETP </a:t>
            </a:r>
            <a:r>
              <a:rPr lang="fr-FR" sz="1400" b="1" dirty="0" smtClean="0">
                <a:latin typeface="+mn-lt"/>
              </a:rPr>
              <a:t>lupus</a:t>
            </a:r>
          </a:p>
          <a:p>
            <a:pPr algn="l"/>
            <a:endParaRPr lang="fr-FR" sz="1400" dirty="0">
              <a:latin typeface="+mn-lt"/>
            </a:endParaRPr>
          </a:p>
          <a:p>
            <a:pPr algn="l"/>
            <a:r>
              <a:rPr lang="fr-FR" sz="1400" dirty="0" smtClean="0">
                <a:latin typeface="+mn-lt"/>
              </a:rPr>
              <a:t>Développé en 2011 dans le CNR lupus</a:t>
            </a:r>
          </a:p>
          <a:p>
            <a:pPr algn="l"/>
            <a:endParaRPr lang="fr-FR" sz="1400" dirty="0">
              <a:latin typeface="+mn-lt"/>
            </a:endParaRPr>
          </a:p>
          <a:p>
            <a:pPr algn="l"/>
            <a:endParaRPr lang="fr-FR" sz="1400" b="1" dirty="0">
              <a:latin typeface="+mn-lt"/>
            </a:endParaRPr>
          </a:p>
          <a:p>
            <a:pPr algn="l"/>
            <a:r>
              <a:rPr lang="fr-FR" sz="1400" dirty="0">
                <a:latin typeface="+mn-lt"/>
              </a:rPr>
              <a:t>Séances collectives</a:t>
            </a:r>
            <a:r>
              <a:rPr lang="fr-FR" sz="1400" dirty="0" smtClean="0">
                <a:latin typeface="+mn-lt"/>
              </a:rPr>
              <a:t>:</a:t>
            </a:r>
          </a:p>
          <a:p>
            <a:pPr algn="l"/>
            <a:endParaRPr lang="fr-FR" sz="1400" dirty="0">
              <a:latin typeface="+mn-lt"/>
            </a:endParaRPr>
          </a:p>
          <a:p>
            <a:pPr marL="285750" indent="-285750" algn="l">
              <a:buFontTx/>
              <a:buChar char="-"/>
            </a:pPr>
            <a:r>
              <a:rPr lang="fr-FR" sz="1400" dirty="0">
                <a:solidFill>
                  <a:srgbClr val="404738"/>
                </a:solidFill>
                <a:latin typeface="+mn-lt"/>
                <a:cs typeface="Gotham Book"/>
              </a:rPr>
              <a:t>« QU’EST-CE QUE LE LUPUS » </a:t>
            </a:r>
          </a:p>
          <a:p>
            <a:pPr marL="285750" indent="-285750" algn="l">
              <a:buFontTx/>
              <a:buChar char="-"/>
            </a:pPr>
            <a:r>
              <a:rPr lang="fr-FR" sz="1400" dirty="0" smtClean="0">
                <a:solidFill>
                  <a:srgbClr val="404738"/>
                </a:solidFill>
                <a:latin typeface="+mn-lt"/>
                <a:cs typeface="Gotham Book"/>
              </a:rPr>
              <a:t>«</a:t>
            </a:r>
            <a:r>
              <a:rPr lang="fr-FR" sz="1400" dirty="0">
                <a:solidFill>
                  <a:srgbClr val="404738"/>
                </a:solidFill>
                <a:latin typeface="+mn-lt"/>
                <a:cs typeface="Gotham Book"/>
              </a:rPr>
              <a:t> VIVRE AVEC »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solidFill>
                  <a:srgbClr val="404738"/>
                </a:solidFill>
                <a:latin typeface="+mn-lt"/>
                <a:cs typeface="Gotham Book"/>
              </a:rPr>
              <a:t>« PREVENIR LES POUSSEES »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solidFill>
                  <a:srgbClr val="404738"/>
                </a:solidFill>
                <a:latin typeface="+mn-lt"/>
                <a:cs typeface="Gotham Book"/>
              </a:rPr>
              <a:t>« TRAITEMENTS »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solidFill>
                  <a:srgbClr val="404738"/>
                </a:solidFill>
                <a:latin typeface="+mn-lt"/>
                <a:cs typeface="Gotham Book"/>
              </a:rPr>
              <a:t>« GROSSESSE »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solidFill>
                  <a:srgbClr val="404738"/>
                </a:solidFill>
                <a:latin typeface="+mn-lt"/>
                <a:cs typeface="Gotham Book"/>
              </a:rPr>
              <a:t>« DIETETIQUE »</a:t>
            </a:r>
          </a:p>
        </p:txBody>
      </p:sp>
    </p:spTree>
    <p:extLst>
      <p:ext uri="{BB962C8B-B14F-4D97-AF65-F5344CB8AC3E}">
        <p14:creationId xmlns:p14="http://schemas.microsoft.com/office/powerpoint/2010/main" val="383574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37210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+mn-lt"/>
                <a:cs typeface="Gotham Bold"/>
              </a:rPr>
              <a:t>_____________________________________________________________________________________</a:t>
            </a:r>
          </a:p>
          <a:p>
            <a:pPr algn="l"/>
            <a:endParaRPr lang="fr-FR" sz="1400" b="1" dirty="0">
              <a:solidFill>
                <a:srgbClr val="A41522"/>
              </a:solidFill>
              <a:latin typeface="+mn-lt"/>
              <a:cs typeface="Gotham Bold"/>
            </a:endParaRPr>
          </a:p>
          <a:p>
            <a:pPr algn="l"/>
            <a:endParaRPr lang="fr-FR" sz="1400" b="1" dirty="0" smtClean="0">
              <a:latin typeface="+mn-lt"/>
            </a:endParaRPr>
          </a:p>
          <a:p>
            <a:pPr algn="l"/>
            <a:r>
              <a:rPr lang="fr-FR" sz="1400" b="1" dirty="0" smtClean="0">
                <a:latin typeface="+mn-lt"/>
              </a:rPr>
              <a:t>Evaluation </a:t>
            </a:r>
            <a:r>
              <a:rPr lang="fr-FR" sz="1400" b="1" dirty="0">
                <a:latin typeface="+mn-lt"/>
              </a:rPr>
              <a:t>des acquis </a:t>
            </a:r>
            <a:r>
              <a:rPr lang="fr-FR" sz="1400" b="1" dirty="0" smtClean="0">
                <a:latin typeface="+mn-lt"/>
              </a:rPr>
              <a:t>pédagogiques: critères </a:t>
            </a:r>
            <a:r>
              <a:rPr lang="fr-FR" sz="1400" b="1" dirty="0">
                <a:latin typeface="+mn-lt"/>
              </a:rPr>
              <a:t>d’intervention </a:t>
            </a:r>
            <a:r>
              <a:rPr lang="fr-FR" sz="1400" b="1" dirty="0" smtClean="0">
                <a:latin typeface="+mn-lt"/>
              </a:rPr>
              <a:t>éducative </a:t>
            </a:r>
            <a:r>
              <a:rPr lang="fr-FR" sz="1400" b="1" dirty="0">
                <a:latin typeface="+mn-lt"/>
              </a:rPr>
              <a:t>au cours du LS </a:t>
            </a:r>
            <a:endParaRPr lang="fr-FR" sz="1400" b="1" dirty="0" smtClean="0">
              <a:latin typeface="+mn-lt"/>
            </a:endParaRPr>
          </a:p>
          <a:p>
            <a:pPr algn="l"/>
            <a:endParaRPr lang="fr-FR" sz="1400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1400" i="1" dirty="0" smtClean="0">
                <a:latin typeface="+mn-lt"/>
              </a:rPr>
              <a:t>les </a:t>
            </a:r>
            <a:r>
              <a:rPr lang="fr-FR" sz="1400" i="1" dirty="0">
                <a:latin typeface="+mn-lt"/>
              </a:rPr>
              <a:t>connaissances du patient ont progressé (savoir, cognitif</a:t>
            </a:r>
            <a:r>
              <a:rPr lang="fr-FR" sz="1400" i="1" dirty="0" smtClean="0">
                <a:latin typeface="+mn-lt"/>
              </a:rPr>
              <a:t>)</a:t>
            </a:r>
            <a:r>
              <a:rPr lang="fr-FR" sz="1400" dirty="0" smtClean="0">
                <a:latin typeface="+mn-lt"/>
              </a:rPr>
              <a:t>: </a:t>
            </a:r>
            <a:r>
              <a:rPr lang="fr-FR" sz="1400" dirty="0">
                <a:latin typeface="+mn-lt"/>
              </a:rPr>
              <a:t>questionnaire de connaissance simplifié du </a:t>
            </a:r>
            <a:r>
              <a:rPr lang="fr-FR" sz="1400" dirty="0" smtClean="0">
                <a:latin typeface="+mn-lt"/>
              </a:rPr>
              <a:t>LS</a:t>
            </a:r>
            <a:endParaRPr lang="fr-FR" sz="1400" dirty="0">
              <a:latin typeface="+mn-lt"/>
            </a:endParaRPr>
          </a:p>
          <a:p>
            <a:pPr marL="171450" indent="-171450" algn="l">
              <a:buFontTx/>
              <a:buChar char="-"/>
            </a:pPr>
            <a:endParaRPr lang="fr-FR" sz="1400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1400" i="1" dirty="0">
                <a:latin typeface="+mn-lt"/>
              </a:rPr>
              <a:t>l</a:t>
            </a:r>
            <a:r>
              <a:rPr lang="fr-FR" sz="1400" i="1" dirty="0" smtClean="0">
                <a:latin typeface="+mn-lt"/>
              </a:rPr>
              <a:t>es</a:t>
            </a:r>
            <a:r>
              <a:rPr lang="fr-FR" sz="1400" dirty="0" smtClean="0">
                <a:latin typeface="+mn-lt"/>
              </a:rPr>
              <a:t> </a:t>
            </a:r>
            <a:r>
              <a:rPr lang="fr-FR" sz="1400" i="1" dirty="0">
                <a:latin typeface="+mn-lt"/>
              </a:rPr>
              <a:t>comportements de soins se sont améliorés (savoir et savoir-être, compétence d'adaptation)</a:t>
            </a:r>
            <a:r>
              <a:rPr lang="fr-FR" sz="1400" dirty="0">
                <a:latin typeface="+mn-lt"/>
              </a:rPr>
              <a:t>: dosage sanguin de l’</a:t>
            </a:r>
            <a:r>
              <a:rPr lang="fr-FR" sz="1400" dirty="0" err="1">
                <a:latin typeface="+mn-lt"/>
              </a:rPr>
              <a:t>hydroxychloroquine</a:t>
            </a:r>
            <a:r>
              <a:rPr lang="fr-FR" sz="1400" dirty="0">
                <a:latin typeface="+mn-lt"/>
              </a:rPr>
              <a:t>, </a:t>
            </a:r>
            <a:r>
              <a:rPr lang="fr-FR" sz="1400" dirty="0" smtClean="0">
                <a:latin typeface="+mn-lt"/>
              </a:rPr>
              <a:t>témoin </a:t>
            </a:r>
            <a:r>
              <a:rPr lang="fr-FR" sz="1400" dirty="0">
                <a:latin typeface="+mn-lt"/>
              </a:rPr>
              <a:t>de l’adhésion au </a:t>
            </a:r>
            <a:r>
              <a:rPr lang="fr-FR" sz="1400" dirty="0" smtClean="0">
                <a:latin typeface="+mn-lt"/>
              </a:rPr>
              <a:t>traitement</a:t>
            </a:r>
            <a:endParaRPr lang="fr-FR" sz="1400" dirty="0">
              <a:latin typeface="+mn-lt"/>
            </a:endParaRPr>
          </a:p>
          <a:p>
            <a:pPr marL="171450" indent="-171450" algn="l">
              <a:buFontTx/>
              <a:buChar char="-"/>
            </a:pPr>
            <a:endParaRPr lang="fr-FR" sz="1400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1400" i="1" dirty="0" smtClean="0">
                <a:latin typeface="+mn-lt"/>
              </a:rPr>
              <a:t>les </a:t>
            </a:r>
            <a:r>
              <a:rPr lang="fr-FR" sz="1400" i="1" dirty="0">
                <a:latin typeface="+mn-lt"/>
              </a:rPr>
              <a:t>données médicales ont évolué </a:t>
            </a:r>
            <a:r>
              <a:rPr lang="fr-FR" sz="1400" i="1" dirty="0" smtClean="0">
                <a:latin typeface="+mn-lt"/>
              </a:rPr>
              <a:t>favorablement</a:t>
            </a:r>
            <a:r>
              <a:rPr lang="fr-FR" sz="1400" dirty="0" smtClean="0">
                <a:latin typeface="+mn-lt"/>
              </a:rPr>
              <a:t>: </a:t>
            </a:r>
            <a:r>
              <a:rPr lang="fr-FR" sz="1400" dirty="0">
                <a:latin typeface="+mn-lt"/>
              </a:rPr>
              <a:t>score d’activité de la maladie : SELENA-</a:t>
            </a:r>
            <a:r>
              <a:rPr lang="fr-FR" sz="1400" dirty="0" smtClean="0">
                <a:latin typeface="+mn-lt"/>
              </a:rPr>
              <a:t>SLEDAI</a:t>
            </a:r>
            <a:endParaRPr lang="fr-FR" sz="1400" dirty="0">
              <a:latin typeface="+mn-lt"/>
            </a:endParaRPr>
          </a:p>
          <a:p>
            <a:pPr marL="171450" indent="-171450" algn="l">
              <a:buFontTx/>
              <a:buChar char="-"/>
            </a:pPr>
            <a:endParaRPr lang="fr-FR" sz="1400" dirty="0" smtClean="0"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1400" i="1" dirty="0">
                <a:latin typeface="+mn-lt"/>
              </a:rPr>
              <a:t>l</a:t>
            </a:r>
            <a:r>
              <a:rPr lang="fr-FR" sz="1400" i="1" dirty="0" smtClean="0">
                <a:latin typeface="+mn-lt"/>
              </a:rPr>
              <a:t>a </a:t>
            </a:r>
            <a:r>
              <a:rPr lang="fr-FR" sz="1400" i="1" dirty="0">
                <a:latin typeface="+mn-lt"/>
              </a:rPr>
              <a:t>qualité de vie liée à l’état de santé s’est </a:t>
            </a:r>
            <a:r>
              <a:rPr lang="fr-FR" sz="1400" i="1" dirty="0" smtClean="0">
                <a:latin typeface="+mn-lt"/>
              </a:rPr>
              <a:t>améliorée</a:t>
            </a:r>
            <a:r>
              <a:rPr lang="fr-FR" sz="1400" dirty="0" smtClean="0">
                <a:latin typeface="+mn-lt"/>
              </a:rPr>
              <a:t>: </a:t>
            </a:r>
            <a:r>
              <a:rPr lang="fr-FR" sz="1400" dirty="0">
                <a:latin typeface="+mn-lt"/>
              </a:rPr>
              <a:t>questionnaire </a:t>
            </a:r>
            <a:r>
              <a:rPr lang="fr-FR" sz="1400" dirty="0" err="1">
                <a:latin typeface="+mn-lt"/>
              </a:rPr>
              <a:t>LupusQoL</a:t>
            </a:r>
            <a:r>
              <a:rPr lang="fr-FR" sz="1400" dirty="0">
                <a:latin typeface="+mn-lt"/>
              </a:rPr>
              <a:t>.</a:t>
            </a: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280539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3599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</a:p>
          <a:p>
            <a:pPr algn="just"/>
            <a:endParaRPr lang="fr-FR" sz="1400" dirty="0" smtClean="0"/>
          </a:p>
          <a:p>
            <a:pPr algn="just"/>
            <a:endParaRPr lang="fr-FR" sz="1400" dirty="0" smtClean="0">
              <a:latin typeface="+mn-lt"/>
            </a:endParaRPr>
          </a:p>
          <a:p>
            <a:pPr algn="just"/>
            <a:r>
              <a:rPr lang="fr-FR" sz="1400" dirty="0" smtClean="0">
                <a:latin typeface="+mn-lt"/>
              </a:rPr>
              <a:t>- Essai randomisé 1/1</a:t>
            </a:r>
          </a:p>
          <a:p>
            <a:pPr algn="just"/>
            <a:endParaRPr lang="fr-FR" sz="1400" dirty="0" smtClean="0">
              <a:latin typeface="+mn-lt"/>
            </a:endParaRPr>
          </a:p>
          <a:p>
            <a:pPr algn="just"/>
            <a:r>
              <a:rPr lang="fr-FR" sz="1400" dirty="0" smtClean="0">
                <a:latin typeface="+mn-lt"/>
              </a:rPr>
              <a:t>- 2 </a:t>
            </a:r>
            <a:r>
              <a:rPr lang="fr-FR" sz="1400" dirty="0">
                <a:latin typeface="+mn-lt"/>
              </a:rPr>
              <a:t>groupes de </a:t>
            </a:r>
            <a:r>
              <a:rPr lang="fr-FR" sz="1400" dirty="0" smtClean="0">
                <a:latin typeface="+mn-lt"/>
              </a:rPr>
              <a:t>patients</a:t>
            </a:r>
            <a:r>
              <a:rPr lang="fr-FR" sz="1400" dirty="0">
                <a:latin typeface="+mn-lt"/>
              </a:rPr>
              <a:t>,</a:t>
            </a:r>
            <a:r>
              <a:rPr lang="fr-FR" sz="1400" dirty="0" smtClean="0">
                <a:latin typeface="+mn-lt"/>
              </a:rPr>
              <a:t> comparant </a:t>
            </a:r>
            <a:r>
              <a:rPr lang="fr-FR" sz="1400" dirty="0">
                <a:latin typeface="+mn-lt"/>
              </a:rPr>
              <a:t>l’ajout d’une intervention éducative spécifique à la prise en charge classique des </a:t>
            </a:r>
            <a:r>
              <a:rPr lang="fr-FR" sz="1400" dirty="0" smtClean="0">
                <a:latin typeface="+mn-lt"/>
              </a:rPr>
              <a:t>patients</a:t>
            </a:r>
          </a:p>
          <a:p>
            <a:pPr algn="just"/>
            <a:endParaRPr lang="fr-FR" sz="1400" dirty="0" smtClean="0">
              <a:latin typeface="+mn-lt"/>
            </a:endParaRPr>
          </a:p>
          <a:p>
            <a:pPr algn="just"/>
            <a:r>
              <a:rPr lang="fr-FR" sz="1400" dirty="0" smtClean="0">
                <a:latin typeface="+mn-lt"/>
              </a:rPr>
              <a:t>- multicentrique</a:t>
            </a:r>
            <a:r>
              <a:rPr lang="fr-FR" sz="1400" dirty="0">
                <a:latin typeface="+mn-lt"/>
              </a:rPr>
              <a:t> : mené dans 3 centres de référence pour la prise en charge du lupus systémique </a:t>
            </a:r>
            <a:endParaRPr lang="fr-FR" sz="1400" dirty="0" smtClean="0">
              <a:latin typeface="+mn-lt"/>
            </a:endParaRPr>
          </a:p>
          <a:p>
            <a:pPr algn="just"/>
            <a:r>
              <a:rPr lang="fr-FR" sz="1400" dirty="0" smtClean="0">
                <a:latin typeface="+mn-lt"/>
              </a:rPr>
              <a:t>en ouvert.</a:t>
            </a:r>
          </a:p>
        </p:txBody>
      </p:sp>
    </p:spTree>
    <p:extLst>
      <p:ext uri="{BB962C8B-B14F-4D97-AF65-F5344CB8AC3E}">
        <p14:creationId xmlns:p14="http://schemas.microsoft.com/office/powerpoint/2010/main" val="4598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3599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</a:p>
          <a:p>
            <a:pPr algn="just"/>
            <a:endParaRPr lang="fr-FR" sz="1400" dirty="0" smtClean="0"/>
          </a:p>
          <a:p>
            <a:pPr algn="just"/>
            <a:endParaRPr lang="fr-FR" sz="1400" dirty="0" smtClean="0"/>
          </a:p>
          <a:p>
            <a:pPr algn="just"/>
            <a:r>
              <a:rPr lang="fr-FR" sz="1400" b="1" dirty="0">
                <a:latin typeface="+mn-lt"/>
              </a:rPr>
              <a:t>C</a:t>
            </a:r>
            <a:r>
              <a:rPr lang="fr-FR" sz="1400" b="1" dirty="0" smtClean="0">
                <a:latin typeface="+mn-lt"/>
              </a:rPr>
              <a:t>ritères </a:t>
            </a:r>
            <a:r>
              <a:rPr lang="fr-FR" sz="1400" b="1" dirty="0">
                <a:latin typeface="+mn-lt"/>
              </a:rPr>
              <a:t>d’inclusion </a:t>
            </a:r>
            <a:endParaRPr lang="fr-FR" sz="1400" b="1" dirty="0" smtClean="0">
              <a:latin typeface="+mn-lt"/>
            </a:endParaRPr>
          </a:p>
          <a:p>
            <a:pPr algn="just"/>
            <a:r>
              <a:rPr lang="fr-FR" sz="1400" dirty="0" smtClean="0">
                <a:latin typeface="+mn-lt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fr-FR" sz="1400" dirty="0" smtClean="0">
                <a:latin typeface="+mn-lt"/>
              </a:rPr>
              <a:t>patients </a:t>
            </a:r>
            <a:r>
              <a:rPr lang="fr-FR" sz="1400" dirty="0">
                <a:latin typeface="+mn-lt"/>
              </a:rPr>
              <a:t>répondant aux critères ACR 1997 de classification du LS, </a:t>
            </a:r>
            <a:endParaRPr lang="fr-FR" sz="1400" dirty="0" smtClean="0">
              <a:latin typeface="+mn-lt"/>
            </a:endParaRPr>
          </a:p>
          <a:p>
            <a:pPr marL="285750" indent="-285750" algn="just">
              <a:buFontTx/>
              <a:buChar char="-"/>
            </a:pPr>
            <a:r>
              <a:rPr lang="fr-FR" sz="1400" dirty="0" smtClean="0">
                <a:latin typeface="+mn-lt"/>
              </a:rPr>
              <a:t>n’ayant </a:t>
            </a:r>
            <a:r>
              <a:rPr lang="fr-FR" sz="1400" dirty="0">
                <a:latin typeface="+mn-lt"/>
              </a:rPr>
              <a:t>jamais participé à un programme d’ETP pour le lupus, </a:t>
            </a:r>
            <a:endParaRPr lang="fr-FR" sz="1400" dirty="0" smtClean="0">
              <a:latin typeface="+mn-lt"/>
            </a:endParaRPr>
          </a:p>
          <a:p>
            <a:pPr marL="285750" indent="-285750" algn="just">
              <a:buFontTx/>
              <a:buChar char="-"/>
            </a:pPr>
            <a:r>
              <a:rPr lang="fr-FR" sz="1400" dirty="0" smtClean="0">
                <a:latin typeface="+mn-lt"/>
              </a:rPr>
              <a:t>capables </a:t>
            </a:r>
            <a:r>
              <a:rPr lang="fr-FR" sz="1400" dirty="0">
                <a:latin typeface="+mn-lt"/>
              </a:rPr>
              <a:t>de comprendre le français parlé et écrit, </a:t>
            </a:r>
            <a:endParaRPr lang="fr-FR" sz="1400" dirty="0" smtClean="0">
              <a:latin typeface="+mn-lt"/>
            </a:endParaRPr>
          </a:p>
          <a:p>
            <a:pPr marL="285750" indent="-285750" algn="just">
              <a:buFontTx/>
              <a:buChar char="-"/>
            </a:pPr>
            <a:r>
              <a:rPr lang="fr-FR" sz="1400" dirty="0" smtClean="0">
                <a:latin typeface="+mn-lt"/>
              </a:rPr>
              <a:t>âgés </a:t>
            </a:r>
            <a:r>
              <a:rPr lang="fr-FR" sz="1400" dirty="0">
                <a:latin typeface="+mn-lt"/>
              </a:rPr>
              <a:t>de 18 à 75 ans, </a:t>
            </a:r>
            <a:endParaRPr lang="fr-FR" sz="1400" dirty="0" smtClean="0">
              <a:latin typeface="+mn-lt"/>
            </a:endParaRPr>
          </a:p>
          <a:p>
            <a:pPr marL="285750" indent="-285750" algn="just">
              <a:buFontTx/>
              <a:buChar char="-"/>
            </a:pPr>
            <a:r>
              <a:rPr lang="fr-FR" sz="1400" dirty="0" smtClean="0">
                <a:latin typeface="+mn-lt"/>
              </a:rPr>
              <a:t>ayant </a:t>
            </a:r>
            <a:r>
              <a:rPr lang="fr-FR" sz="1400" dirty="0">
                <a:latin typeface="+mn-lt"/>
              </a:rPr>
              <a:t>reçu l’information orale et écrite portant sur la recherche.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32786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3599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</a:p>
          <a:p>
            <a:pPr algn="just"/>
            <a:endParaRPr lang="fr-FR" sz="1400" dirty="0" smtClean="0"/>
          </a:p>
          <a:p>
            <a:pPr algn="just"/>
            <a:endParaRPr lang="fr-FR" sz="1400" b="1" dirty="0" smtClean="0">
              <a:latin typeface="+mn-lt"/>
            </a:endParaRPr>
          </a:p>
          <a:p>
            <a:pPr algn="just"/>
            <a:r>
              <a:rPr lang="fr-FR" sz="1400" b="1" dirty="0" smtClean="0">
                <a:latin typeface="+mn-lt"/>
              </a:rPr>
              <a:t>Objectif principal</a:t>
            </a:r>
            <a:endParaRPr lang="fr-FR" sz="1400" b="1" dirty="0">
              <a:latin typeface="+mn-lt"/>
            </a:endParaRPr>
          </a:p>
          <a:p>
            <a:pPr algn="just"/>
            <a:endParaRPr lang="fr-FR" sz="1400" dirty="0">
              <a:latin typeface="+mn-lt"/>
            </a:endParaRPr>
          </a:p>
          <a:p>
            <a:pPr algn="just"/>
            <a:r>
              <a:rPr lang="fr-FR" sz="1400" dirty="0" smtClean="0">
                <a:latin typeface="+mn-lt"/>
              </a:rPr>
              <a:t>- évaluer </a:t>
            </a:r>
            <a:r>
              <a:rPr lang="fr-FR" sz="1400" dirty="0">
                <a:latin typeface="+mn-lt"/>
              </a:rPr>
              <a:t>les bénéfices de l’ETP </a:t>
            </a:r>
            <a:r>
              <a:rPr lang="fr-FR" sz="1400" dirty="0" smtClean="0">
                <a:latin typeface="+mn-lt"/>
              </a:rPr>
              <a:t>sur la qualité de vie dans </a:t>
            </a:r>
            <a:r>
              <a:rPr lang="fr-FR" sz="1400" dirty="0">
                <a:latin typeface="+mn-lt"/>
              </a:rPr>
              <a:t>la prise en charge du </a:t>
            </a:r>
            <a:r>
              <a:rPr lang="fr-FR" sz="1400" dirty="0" smtClean="0">
                <a:latin typeface="+mn-lt"/>
              </a:rPr>
              <a:t>LS</a:t>
            </a:r>
            <a:r>
              <a:rPr lang="fr-FR" sz="1400" dirty="0">
                <a:latin typeface="+mn-lt"/>
              </a:rPr>
              <a:t> </a:t>
            </a:r>
            <a:r>
              <a:rPr lang="fr-FR" sz="1400" dirty="0" smtClean="0">
                <a:latin typeface="+mn-lt"/>
              </a:rPr>
              <a:t>à 6 mois de l’intervention.</a:t>
            </a:r>
          </a:p>
          <a:p>
            <a:pPr algn="just"/>
            <a:endParaRPr lang="fr-FR" sz="1400" dirty="0" smtClean="0">
              <a:latin typeface="+mn-lt"/>
            </a:endParaRPr>
          </a:p>
          <a:p>
            <a:pPr algn="just"/>
            <a:endParaRPr lang="fr-FR" sz="1400" dirty="0" smtClean="0">
              <a:latin typeface="+mn-lt"/>
            </a:endParaRPr>
          </a:p>
          <a:p>
            <a:pPr algn="just"/>
            <a:r>
              <a:rPr lang="fr-FR" sz="1400" b="1" dirty="0" smtClean="0">
                <a:latin typeface="+mn-lt"/>
              </a:rPr>
              <a:t>Critère principal</a:t>
            </a:r>
          </a:p>
          <a:p>
            <a:pPr algn="just"/>
            <a:endParaRPr lang="fr-FR" sz="1400" dirty="0">
              <a:latin typeface="+mn-lt"/>
            </a:endParaRPr>
          </a:p>
          <a:p>
            <a:pPr marL="285750" indent="-285750" algn="just">
              <a:buFontTx/>
              <a:buChar char="-"/>
            </a:pPr>
            <a:r>
              <a:rPr lang="fr-FR" sz="1400" dirty="0" smtClean="0">
                <a:latin typeface="+mn-lt"/>
              </a:rPr>
              <a:t>auto-questionnaire</a:t>
            </a:r>
            <a:r>
              <a:rPr lang="fr-FR" sz="1400" dirty="0">
                <a:latin typeface="+mn-lt"/>
              </a:rPr>
              <a:t>: </a:t>
            </a:r>
            <a:r>
              <a:rPr lang="fr-FR" sz="1400" dirty="0" err="1">
                <a:latin typeface="+mn-lt"/>
              </a:rPr>
              <a:t>LupusQoL</a:t>
            </a:r>
            <a:r>
              <a:rPr lang="fr-FR" sz="1400" dirty="0">
                <a:latin typeface="+mn-lt"/>
              </a:rPr>
              <a:t>-</a:t>
            </a:r>
            <a:r>
              <a:rPr lang="fr-FR" sz="1400" dirty="0" smtClean="0">
                <a:latin typeface="+mn-lt"/>
              </a:rPr>
              <a:t>FR</a:t>
            </a:r>
            <a:endParaRPr lang="fr-FR" sz="1400" dirty="0">
              <a:latin typeface="+mn-lt"/>
            </a:endParaRPr>
          </a:p>
          <a:p>
            <a:pPr marL="285750" indent="-285750" algn="just">
              <a:buFontTx/>
              <a:buChar char="-"/>
            </a:pPr>
            <a:r>
              <a:rPr lang="fr-FR" sz="1400" dirty="0" smtClean="0">
                <a:latin typeface="+mn-lt"/>
              </a:rPr>
              <a:t>délai </a:t>
            </a:r>
            <a:r>
              <a:rPr lang="fr-FR" sz="1400" dirty="0">
                <a:latin typeface="+mn-lt"/>
              </a:rPr>
              <a:t>de 6 mois après </a:t>
            </a:r>
            <a:r>
              <a:rPr lang="fr-FR" sz="1400" dirty="0" smtClean="0">
                <a:latin typeface="+mn-lt"/>
              </a:rPr>
              <a:t>l’intervention: </a:t>
            </a:r>
            <a:r>
              <a:rPr lang="fr-FR" sz="1400" dirty="0">
                <a:latin typeface="+mn-lt"/>
              </a:rPr>
              <a:t>délai habituel entre deux consultations de suivi d’un patient lupique en pratique clinique et a déjà été utilisé dans ce type d’étude</a:t>
            </a:r>
            <a:r>
              <a:rPr lang="fr-FR" sz="1400" dirty="0" smtClean="0">
                <a:latin typeface="Gotham Book"/>
              </a:rPr>
              <a:t>.</a:t>
            </a:r>
          </a:p>
          <a:p>
            <a:pPr algn="just"/>
            <a:endParaRPr lang="fr-FR" sz="1400" dirty="0">
              <a:latin typeface="Gotham Book"/>
            </a:endParaRPr>
          </a:p>
          <a:p>
            <a:pPr algn="just"/>
            <a:endParaRPr lang="fr-FR" sz="1400" dirty="0">
              <a:latin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7357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3599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/>
              <a:t>« EDUCLUP : évaluation d’un programme d’éducation thérapeutique spécifique destiné aux patients atteints de </a:t>
            </a:r>
            <a:r>
              <a:rPr lang="fr-FR" sz="2000" b="1" dirty="0" smtClean="0"/>
              <a:t>lupus systémique</a:t>
            </a:r>
            <a:r>
              <a:rPr lang="fr-FR" sz="2000" b="1" dirty="0"/>
              <a:t> </a:t>
            </a:r>
            <a:r>
              <a:rPr lang="fr-FR" sz="20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</a:p>
          <a:p>
            <a:pPr algn="just"/>
            <a:endParaRPr lang="fr-FR" sz="1400" dirty="0">
              <a:latin typeface="Gotham Book"/>
            </a:endParaRPr>
          </a:p>
          <a:p>
            <a:pPr algn="just"/>
            <a:endParaRPr lang="fr-FR" sz="1400" dirty="0">
              <a:latin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218" y="1236700"/>
            <a:ext cx="3819071" cy="3616597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433786" y="1905000"/>
            <a:ext cx="2376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 err="1" smtClean="0"/>
              <a:t>LupusQol</a:t>
            </a:r>
            <a:r>
              <a:rPr lang="fr-CA" sz="1400" b="1" dirty="0" smtClean="0"/>
              <a:t>:</a:t>
            </a:r>
          </a:p>
          <a:p>
            <a:r>
              <a:rPr lang="fr-FR" sz="1400" dirty="0"/>
              <a:t>seul questionnaire de qualité de vie spécifique du LS validé en langue </a:t>
            </a:r>
            <a:r>
              <a:rPr lang="fr-FR" sz="1400" dirty="0" smtClean="0"/>
              <a:t>française.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7478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2"/>
            <a:ext cx="8615986" cy="431064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/>
              <a:t>« EDUCLUP : évaluation d’un programme d’éducation thérapeutique spécifique destiné aux patients atteints de </a:t>
            </a:r>
            <a:r>
              <a:rPr lang="fr-FR" sz="3600" b="1" dirty="0" smtClean="0"/>
              <a:t>lupus systémique</a:t>
            </a:r>
            <a:r>
              <a:rPr lang="fr-FR" sz="3600" b="1" dirty="0"/>
              <a:t> </a:t>
            </a:r>
            <a:r>
              <a:rPr lang="fr-FR" sz="3600" b="1" dirty="0" smtClean="0"/>
              <a:t>»</a:t>
            </a:r>
          </a:p>
          <a:p>
            <a:pPr algn="l"/>
            <a:r>
              <a:rPr lang="fr-FR" sz="14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</a:t>
            </a:r>
          </a:p>
          <a:p>
            <a:pPr algn="l"/>
            <a:endParaRPr lang="fr-FR" sz="2200" b="1" dirty="0" smtClean="0">
              <a:latin typeface="Gotham Book"/>
            </a:endParaRPr>
          </a:p>
          <a:p>
            <a:pPr algn="l"/>
            <a:endParaRPr lang="fr-FR" sz="2200" b="1" dirty="0">
              <a:latin typeface="Gotham Book"/>
            </a:endParaRPr>
          </a:p>
          <a:p>
            <a:pPr algn="l"/>
            <a:r>
              <a:rPr lang="fr-FR" sz="2200" b="1" dirty="0" smtClean="0">
                <a:latin typeface="+mn-lt"/>
              </a:rPr>
              <a:t>Critères </a:t>
            </a:r>
            <a:r>
              <a:rPr lang="fr-FR" sz="2200" b="1" dirty="0">
                <a:latin typeface="+mn-lt"/>
              </a:rPr>
              <a:t>de jugement </a:t>
            </a:r>
            <a:r>
              <a:rPr lang="fr-FR" sz="2200" b="1" dirty="0" smtClean="0">
                <a:latin typeface="+mn-lt"/>
              </a:rPr>
              <a:t>secondaires</a:t>
            </a:r>
          </a:p>
          <a:p>
            <a:pPr algn="l"/>
            <a:endParaRPr lang="fr-FR" sz="2200" b="1" dirty="0" smtClean="0">
              <a:latin typeface="+mn-lt"/>
            </a:endParaRPr>
          </a:p>
          <a:p>
            <a:pPr algn="l"/>
            <a:r>
              <a:rPr lang="fr-FR" sz="2200" dirty="0" smtClean="0">
                <a:latin typeface="+mn-lt"/>
              </a:rPr>
              <a:t>Auto-questionnaires</a:t>
            </a:r>
            <a:r>
              <a:rPr lang="fr-FR" sz="2200" dirty="0">
                <a:latin typeface="+mn-lt"/>
              </a:rPr>
              <a:t> : </a:t>
            </a:r>
            <a:endParaRPr lang="fr-FR" sz="2200" dirty="0" smtClean="0">
              <a:latin typeface="+mn-lt"/>
            </a:endParaRPr>
          </a:p>
          <a:p>
            <a:pPr algn="l"/>
            <a:endParaRPr lang="fr-FR" sz="2200" dirty="0" smtClean="0">
              <a:latin typeface="+mn-lt"/>
            </a:endParaRPr>
          </a:p>
          <a:p>
            <a:pPr algn="l"/>
            <a:r>
              <a:rPr lang="fr-FR" sz="2200" dirty="0" smtClean="0">
                <a:latin typeface="+mn-lt"/>
              </a:rPr>
              <a:t>- qualité </a:t>
            </a:r>
            <a:r>
              <a:rPr lang="fr-FR" sz="2200" dirty="0">
                <a:latin typeface="+mn-lt"/>
              </a:rPr>
              <a:t>de </a:t>
            </a:r>
            <a:r>
              <a:rPr lang="fr-FR" sz="2200" dirty="0" smtClean="0">
                <a:latin typeface="+mn-lt"/>
              </a:rPr>
              <a:t>vie </a:t>
            </a:r>
            <a:r>
              <a:rPr lang="fr-FR" sz="2200" dirty="0">
                <a:latin typeface="+mn-lt"/>
              </a:rPr>
              <a:t>Short </a:t>
            </a:r>
            <a:r>
              <a:rPr lang="fr-FR" sz="2200" dirty="0" err="1">
                <a:latin typeface="+mn-lt"/>
              </a:rPr>
              <a:t>Form</a:t>
            </a:r>
            <a:r>
              <a:rPr lang="fr-FR" sz="2200" dirty="0">
                <a:latin typeface="+mn-lt"/>
              </a:rPr>
              <a:t> 36 (SF-36) </a:t>
            </a:r>
            <a:endParaRPr lang="fr-FR" sz="2200" dirty="0" smtClean="0">
              <a:latin typeface="+mn-lt"/>
            </a:endParaRPr>
          </a:p>
          <a:p>
            <a:pPr algn="l"/>
            <a:r>
              <a:rPr lang="fr-FR" sz="2200" dirty="0" smtClean="0">
                <a:latin typeface="+mn-lt"/>
              </a:rPr>
              <a:t>- observance </a:t>
            </a:r>
            <a:r>
              <a:rPr lang="fr-FR" sz="2200" dirty="0">
                <a:latin typeface="+mn-lt"/>
              </a:rPr>
              <a:t>MMAS-</a:t>
            </a:r>
            <a:r>
              <a:rPr lang="fr-FR" sz="2200" dirty="0" smtClean="0">
                <a:latin typeface="+mn-lt"/>
              </a:rPr>
              <a:t>8</a:t>
            </a:r>
          </a:p>
          <a:p>
            <a:pPr algn="l"/>
            <a:r>
              <a:rPr lang="fr-FR" sz="2200" dirty="0" smtClean="0">
                <a:latin typeface="+mn-lt"/>
              </a:rPr>
              <a:t>- recours </a:t>
            </a:r>
            <a:r>
              <a:rPr lang="fr-FR" sz="2200" dirty="0">
                <a:latin typeface="+mn-lt"/>
              </a:rPr>
              <a:t>au soin entre les visites </a:t>
            </a:r>
          </a:p>
          <a:p>
            <a:pPr algn="l"/>
            <a:r>
              <a:rPr lang="fr-FR" sz="2200" dirty="0" smtClean="0">
                <a:latin typeface="+mn-lt"/>
              </a:rPr>
              <a:t>- satisfaction </a:t>
            </a:r>
            <a:r>
              <a:rPr lang="fr-FR" sz="2200" dirty="0">
                <a:latin typeface="+mn-lt"/>
              </a:rPr>
              <a:t>vis-à-vis des séances </a:t>
            </a:r>
            <a:r>
              <a:rPr lang="fr-FR" sz="2200" dirty="0" smtClean="0">
                <a:latin typeface="+mn-lt"/>
              </a:rPr>
              <a:t>d’ETP (</a:t>
            </a:r>
            <a:r>
              <a:rPr lang="fr-FR" sz="2200" dirty="0">
                <a:latin typeface="+mn-lt"/>
              </a:rPr>
              <a:t>dans le bras </a:t>
            </a:r>
            <a:r>
              <a:rPr lang="fr-FR" sz="2200" dirty="0" smtClean="0">
                <a:latin typeface="+mn-lt"/>
              </a:rPr>
              <a:t>ETP)</a:t>
            </a:r>
          </a:p>
          <a:p>
            <a:pPr algn="l"/>
            <a:r>
              <a:rPr lang="fr-FR" sz="2200" dirty="0" smtClean="0">
                <a:latin typeface="+mn-lt"/>
              </a:rPr>
              <a:t>- acquisition </a:t>
            </a:r>
            <a:r>
              <a:rPr lang="fr-FR" sz="2200" dirty="0">
                <a:latin typeface="+mn-lt"/>
              </a:rPr>
              <a:t>de compétences </a:t>
            </a:r>
            <a:endParaRPr lang="fr-FR" sz="2200" dirty="0" smtClean="0">
              <a:latin typeface="+mn-lt"/>
            </a:endParaRPr>
          </a:p>
          <a:p>
            <a:pPr algn="l"/>
            <a:endParaRPr lang="fr-FR" sz="2200" dirty="0" smtClean="0">
              <a:latin typeface="+mn-lt"/>
            </a:endParaRPr>
          </a:p>
          <a:p>
            <a:pPr algn="l"/>
            <a:r>
              <a:rPr lang="fr-FR" sz="2200" dirty="0" smtClean="0">
                <a:latin typeface="+mn-lt"/>
              </a:rPr>
              <a:t>Données </a:t>
            </a:r>
            <a:r>
              <a:rPr lang="fr-FR" sz="2200" dirty="0">
                <a:latin typeface="+mn-lt"/>
              </a:rPr>
              <a:t>cliniques</a:t>
            </a:r>
            <a:r>
              <a:rPr lang="fr-FR" sz="2200" b="1" dirty="0">
                <a:latin typeface="+mn-lt"/>
              </a:rPr>
              <a:t> </a:t>
            </a:r>
            <a:r>
              <a:rPr lang="fr-FR" sz="2200" dirty="0">
                <a:latin typeface="+mn-lt"/>
              </a:rPr>
              <a:t>:</a:t>
            </a:r>
            <a:r>
              <a:rPr lang="fr-FR" sz="2200" b="1" dirty="0">
                <a:latin typeface="+mn-lt"/>
              </a:rPr>
              <a:t> </a:t>
            </a:r>
            <a:endParaRPr lang="fr-FR" sz="2200" b="1" dirty="0" smtClean="0">
              <a:latin typeface="+mn-lt"/>
            </a:endParaRPr>
          </a:p>
          <a:p>
            <a:pPr algn="l"/>
            <a:endParaRPr lang="fr-FR" sz="2200" b="1" dirty="0" smtClean="0">
              <a:latin typeface="+mn-lt"/>
            </a:endParaRPr>
          </a:p>
          <a:p>
            <a:pPr algn="l"/>
            <a:r>
              <a:rPr lang="fr-FR" sz="2200" dirty="0" smtClean="0">
                <a:latin typeface="+mn-lt"/>
              </a:rPr>
              <a:t>- score </a:t>
            </a:r>
            <a:r>
              <a:rPr lang="fr-FR" sz="2200" dirty="0">
                <a:latin typeface="+mn-lt"/>
              </a:rPr>
              <a:t>d’activité clinique de la maladie : SELENA-</a:t>
            </a:r>
            <a:r>
              <a:rPr lang="fr-FR" sz="2200" dirty="0" smtClean="0">
                <a:latin typeface="+mn-lt"/>
              </a:rPr>
              <a:t>SLEDAI</a:t>
            </a:r>
          </a:p>
          <a:p>
            <a:pPr algn="l"/>
            <a:endParaRPr lang="fr-FR" sz="2200" dirty="0" smtClean="0">
              <a:latin typeface="+mn-lt"/>
            </a:endParaRPr>
          </a:p>
          <a:p>
            <a:pPr algn="l"/>
            <a:r>
              <a:rPr lang="fr-FR" sz="2200" dirty="0" smtClean="0">
                <a:latin typeface="+mn-lt"/>
              </a:rPr>
              <a:t>Données </a:t>
            </a:r>
            <a:r>
              <a:rPr lang="fr-FR" sz="2200" dirty="0">
                <a:latin typeface="+mn-lt"/>
              </a:rPr>
              <a:t>biologiques</a:t>
            </a:r>
            <a:r>
              <a:rPr lang="fr-FR" sz="2200" b="1" dirty="0">
                <a:latin typeface="+mn-lt"/>
              </a:rPr>
              <a:t> </a:t>
            </a:r>
            <a:r>
              <a:rPr lang="fr-FR" sz="2200" dirty="0">
                <a:latin typeface="+mn-lt"/>
              </a:rPr>
              <a:t>:</a:t>
            </a:r>
            <a:r>
              <a:rPr lang="fr-FR" sz="2200" b="1" dirty="0">
                <a:latin typeface="+mn-lt"/>
              </a:rPr>
              <a:t> </a:t>
            </a:r>
            <a:r>
              <a:rPr lang="fr-FR" sz="2200" b="1" dirty="0" smtClean="0">
                <a:latin typeface="+mn-lt"/>
              </a:rPr>
              <a:t> </a:t>
            </a:r>
          </a:p>
          <a:p>
            <a:pPr algn="l"/>
            <a:endParaRPr lang="fr-FR" sz="2200" b="1" dirty="0" smtClean="0">
              <a:latin typeface="+mn-lt"/>
            </a:endParaRPr>
          </a:p>
          <a:p>
            <a:pPr marL="342900" indent="-342900" algn="l">
              <a:buFontTx/>
              <a:buChar char="-"/>
            </a:pPr>
            <a:r>
              <a:rPr lang="fr-FR" sz="2200" dirty="0" smtClean="0">
                <a:latin typeface="+mn-lt"/>
              </a:rPr>
              <a:t>dosage </a:t>
            </a:r>
            <a:r>
              <a:rPr lang="fr-FR" sz="2200" dirty="0">
                <a:latin typeface="+mn-lt"/>
              </a:rPr>
              <a:t>de l’</a:t>
            </a:r>
            <a:r>
              <a:rPr lang="fr-FR" sz="2200" dirty="0" err="1">
                <a:latin typeface="+mn-lt"/>
              </a:rPr>
              <a:t>hydroxychloroquine</a:t>
            </a:r>
            <a:r>
              <a:rPr lang="fr-FR" sz="2200" dirty="0">
                <a:latin typeface="+mn-lt"/>
              </a:rPr>
              <a:t> (</a:t>
            </a:r>
            <a:r>
              <a:rPr lang="fr-FR" sz="2200" dirty="0" err="1">
                <a:latin typeface="+mn-lt"/>
              </a:rPr>
              <a:t>plaquenil</a:t>
            </a:r>
            <a:r>
              <a:rPr lang="fr-FR" sz="2200" dirty="0">
                <a:latin typeface="+mn-lt"/>
              </a:rPr>
              <a:t>®</a:t>
            </a:r>
            <a:r>
              <a:rPr lang="fr-FR" sz="2200" dirty="0" smtClean="0">
                <a:latin typeface="+mn-lt"/>
              </a:rPr>
              <a:t>) (observance </a:t>
            </a:r>
            <a:r>
              <a:rPr lang="fr-FR" sz="2200" dirty="0">
                <a:latin typeface="+mn-lt"/>
              </a:rPr>
              <a:t>au traitement </a:t>
            </a:r>
            <a:r>
              <a:rPr lang="fr-FR" sz="2200" dirty="0" smtClean="0">
                <a:latin typeface="+mn-lt"/>
              </a:rPr>
              <a:t>médicamenteux)</a:t>
            </a:r>
          </a:p>
          <a:p>
            <a:pPr marL="342900" indent="-342900" algn="l">
              <a:buFontTx/>
              <a:buChar char="-"/>
            </a:pPr>
            <a:r>
              <a:rPr lang="fr-FR" sz="2200" dirty="0">
                <a:latin typeface="+mn-lt"/>
              </a:rPr>
              <a:t>t</a:t>
            </a:r>
            <a:r>
              <a:rPr lang="fr-FR" sz="2200" dirty="0" smtClean="0">
                <a:latin typeface="+mn-lt"/>
              </a:rPr>
              <a:t>est </a:t>
            </a:r>
            <a:r>
              <a:rPr lang="fr-FR" sz="2200" dirty="0">
                <a:latin typeface="+mn-lt"/>
              </a:rPr>
              <a:t>de </a:t>
            </a:r>
            <a:r>
              <a:rPr lang="fr-FR" sz="2200" dirty="0" err="1">
                <a:latin typeface="+mn-lt"/>
              </a:rPr>
              <a:t>Farr</a:t>
            </a:r>
            <a:r>
              <a:rPr lang="fr-FR" sz="2200" dirty="0">
                <a:latin typeface="+mn-lt"/>
              </a:rPr>
              <a:t> </a:t>
            </a:r>
            <a:r>
              <a:rPr lang="fr-FR" sz="2200" dirty="0" smtClean="0">
                <a:latin typeface="+mn-lt"/>
              </a:rPr>
              <a:t>(activité clinique).</a:t>
            </a:r>
            <a:endParaRPr lang="fr-FR" sz="2200" dirty="0">
              <a:solidFill>
                <a:srgbClr val="A41522"/>
              </a:solidFill>
              <a:latin typeface="+mn-lt"/>
              <a:cs typeface="Gotham Bold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42325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3229</TotalTime>
  <Words>248</Words>
  <Application>Microsoft Office PowerPoint</Application>
  <PresentationFormat>Affichage à l'écran (16:9)</PresentationFormat>
  <Paragraphs>168</Paragraphs>
  <Slides>13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Jean-Marie Gagliolo</cp:lastModifiedBy>
  <cp:revision>79</cp:revision>
  <dcterms:created xsi:type="dcterms:W3CDTF">2010-04-12T23:12:02Z</dcterms:created>
  <dcterms:modified xsi:type="dcterms:W3CDTF">2017-11-22T08:27:40Z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