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28"/>
  </p:notesMasterIdLst>
  <p:sldIdLst>
    <p:sldId id="258" r:id="rId5"/>
    <p:sldId id="262" r:id="rId6"/>
    <p:sldId id="259" r:id="rId7"/>
    <p:sldId id="260" r:id="rId8"/>
    <p:sldId id="263" r:id="rId9"/>
    <p:sldId id="261" r:id="rId10"/>
    <p:sldId id="264" r:id="rId11"/>
    <p:sldId id="265" r:id="rId12"/>
    <p:sldId id="267" r:id="rId13"/>
    <p:sldId id="284" r:id="rId14"/>
    <p:sldId id="286" r:id="rId15"/>
    <p:sldId id="285" r:id="rId16"/>
    <p:sldId id="287" r:id="rId17"/>
    <p:sldId id="288" r:id="rId18"/>
    <p:sldId id="278" r:id="rId19"/>
    <p:sldId id="279" r:id="rId20"/>
    <p:sldId id="280" r:id="rId21"/>
    <p:sldId id="281" r:id="rId22"/>
    <p:sldId id="282" r:id="rId23"/>
    <p:sldId id="283" r:id="rId24"/>
    <p:sldId id="276" r:id="rId25"/>
    <p:sldId id="277" r:id="rId26"/>
    <p:sldId id="289"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1522"/>
    <a:srgbClr val="404738"/>
    <a:srgbClr val="343A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9" autoAdjust="0"/>
    <p:restoredTop sz="67052"/>
  </p:normalViewPr>
  <p:slideViewPr>
    <p:cSldViewPr snapToGrid="0" snapToObjects="1">
      <p:cViewPr>
        <p:scale>
          <a:sx n="80" d="100"/>
          <a:sy n="80" d="100"/>
        </p:scale>
        <p:origin x="2480" y="456"/>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18A9CF-BBE3-FC49-B7FB-B1DBC1105D23}" type="datetimeFigureOut">
              <a:rPr lang="fr-FR" smtClean="0"/>
              <a:t>19/11/2017</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66FE72-C32C-2245-A5F0-4C4103EB4359}" type="slidenum">
              <a:rPr lang="fr-FR" smtClean="0"/>
              <a:t>‹#›</a:t>
            </a:fld>
            <a:endParaRPr lang="fr-FR"/>
          </a:p>
        </p:txBody>
      </p:sp>
    </p:spTree>
    <p:extLst>
      <p:ext uri="{BB962C8B-B14F-4D97-AF65-F5344CB8AC3E}">
        <p14:creationId xmlns:p14="http://schemas.microsoft.com/office/powerpoint/2010/main" val="272248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p:txBody>
      </p:sp>
      <p:sp>
        <p:nvSpPr>
          <p:cNvPr id="4" name="Espace réservé du numéro de diapositive 3"/>
          <p:cNvSpPr>
            <a:spLocks noGrp="1"/>
          </p:cNvSpPr>
          <p:nvPr>
            <p:ph type="sldNum" sz="quarter" idx="10"/>
          </p:nvPr>
        </p:nvSpPr>
        <p:spPr/>
        <p:txBody>
          <a:bodyPr/>
          <a:lstStyle/>
          <a:p>
            <a:fld id="{3066FE72-C32C-2245-A5F0-4C4103EB4359}" type="slidenum">
              <a:rPr lang="fr-FR" smtClean="0"/>
              <a:t>2</a:t>
            </a:fld>
            <a:endParaRPr lang="fr-FR"/>
          </a:p>
        </p:txBody>
      </p:sp>
    </p:spTree>
    <p:extLst>
      <p:ext uri="{BB962C8B-B14F-4D97-AF65-F5344CB8AC3E}">
        <p14:creationId xmlns:p14="http://schemas.microsoft.com/office/powerpoint/2010/main" val="1544489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066FE72-C32C-2245-A5F0-4C4103EB4359}" type="slidenum">
              <a:rPr lang="fr-FR" smtClean="0"/>
              <a:t>16</a:t>
            </a:fld>
            <a:endParaRPr lang="fr-FR"/>
          </a:p>
        </p:txBody>
      </p:sp>
    </p:spTree>
    <p:extLst>
      <p:ext uri="{BB962C8B-B14F-4D97-AF65-F5344CB8AC3E}">
        <p14:creationId xmlns:p14="http://schemas.microsoft.com/office/powerpoint/2010/main" val="1240190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200" dirty="0" smtClean="0">
              <a:cs typeface="Arial"/>
            </a:endParaRP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3066FE72-C32C-2245-A5F0-4C4103EB4359}" type="slidenum">
              <a:rPr lang="fr-FR" smtClean="0"/>
              <a:t>18</a:t>
            </a:fld>
            <a:endParaRPr lang="fr-FR"/>
          </a:p>
        </p:txBody>
      </p:sp>
    </p:spTree>
    <p:extLst>
      <p:ext uri="{BB962C8B-B14F-4D97-AF65-F5344CB8AC3E}">
        <p14:creationId xmlns:p14="http://schemas.microsoft.com/office/powerpoint/2010/main" val="1331355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3066FE72-C32C-2245-A5F0-4C4103EB4359}" type="slidenum">
              <a:rPr lang="fr-FR" smtClean="0"/>
              <a:t>21</a:t>
            </a:fld>
            <a:endParaRPr lang="fr-FR"/>
          </a:p>
        </p:txBody>
      </p:sp>
    </p:spTree>
    <p:extLst>
      <p:ext uri="{BB962C8B-B14F-4D97-AF65-F5344CB8AC3E}">
        <p14:creationId xmlns:p14="http://schemas.microsoft.com/office/powerpoint/2010/main" val="277594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066FE72-C32C-2245-A5F0-4C4103EB4359}" type="slidenum">
              <a:rPr lang="fr-FR" smtClean="0"/>
              <a:t>22</a:t>
            </a:fld>
            <a:endParaRPr lang="fr-FR"/>
          </a:p>
        </p:txBody>
      </p:sp>
    </p:spTree>
    <p:extLst>
      <p:ext uri="{BB962C8B-B14F-4D97-AF65-F5344CB8AC3E}">
        <p14:creationId xmlns:p14="http://schemas.microsoft.com/office/powerpoint/2010/main" val="759280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066FE72-C32C-2245-A5F0-4C4103EB4359}" type="slidenum">
              <a:rPr lang="fr-FR" smtClean="0"/>
              <a:t>3</a:t>
            </a:fld>
            <a:endParaRPr lang="fr-FR"/>
          </a:p>
        </p:txBody>
      </p:sp>
    </p:spTree>
    <p:extLst>
      <p:ext uri="{BB962C8B-B14F-4D97-AF65-F5344CB8AC3E}">
        <p14:creationId xmlns:p14="http://schemas.microsoft.com/office/powerpoint/2010/main" val="1036250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066FE72-C32C-2245-A5F0-4C4103EB4359}" type="slidenum">
              <a:rPr lang="fr-FR" smtClean="0"/>
              <a:t>8</a:t>
            </a:fld>
            <a:endParaRPr lang="fr-FR"/>
          </a:p>
        </p:txBody>
      </p:sp>
    </p:spTree>
    <p:extLst>
      <p:ext uri="{BB962C8B-B14F-4D97-AF65-F5344CB8AC3E}">
        <p14:creationId xmlns:p14="http://schemas.microsoft.com/office/powerpoint/2010/main" val="1130958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066FE72-C32C-2245-A5F0-4C4103EB4359}" type="slidenum">
              <a:rPr lang="fr-FR" smtClean="0"/>
              <a:t>9</a:t>
            </a:fld>
            <a:endParaRPr lang="fr-FR"/>
          </a:p>
        </p:txBody>
      </p:sp>
    </p:spTree>
    <p:extLst>
      <p:ext uri="{BB962C8B-B14F-4D97-AF65-F5344CB8AC3E}">
        <p14:creationId xmlns:p14="http://schemas.microsoft.com/office/powerpoint/2010/main" val="485051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066FE72-C32C-2245-A5F0-4C4103EB4359}" type="slidenum">
              <a:rPr lang="fr-FR" smtClean="0"/>
              <a:t>10</a:t>
            </a:fld>
            <a:endParaRPr lang="fr-FR"/>
          </a:p>
        </p:txBody>
      </p:sp>
    </p:spTree>
    <p:extLst>
      <p:ext uri="{BB962C8B-B14F-4D97-AF65-F5344CB8AC3E}">
        <p14:creationId xmlns:p14="http://schemas.microsoft.com/office/powerpoint/2010/main" val="213772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066FE72-C32C-2245-A5F0-4C4103EB4359}" type="slidenum">
              <a:rPr lang="fr-FR" smtClean="0"/>
              <a:t>11</a:t>
            </a:fld>
            <a:endParaRPr lang="fr-FR"/>
          </a:p>
        </p:txBody>
      </p:sp>
    </p:spTree>
    <p:extLst>
      <p:ext uri="{BB962C8B-B14F-4D97-AF65-F5344CB8AC3E}">
        <p14:creationId xmlns:p14="http://schemas.microsoft.com/office/powerpoint/2010/main" val="729317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066FE72-C32C-2245-A5F0-4C4103EB4359}" type="slidenum">
              <a:rPr lang="fr-FR" smtClean="0"/>
              <a:t>12</a:t>
            </a:fld>
            <a:endParaRPr lang="fr-FR"/>
          </a:p>
        </p:txBody>
      </p:sp>
    </p:spTree>
    <p:extLst>
      <p:ext uri="{BB962C8B-B14F-4D97-AF65-F5344CB8AC3E}">
        <p14:creationId xmlns:p14="http://schemas.microsoft.com/office/powerpoint/2010/main" val="1242032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066FE72-C32C-2245-A5F0-4C4103EB4359}" type="slidenum">
              <a:rPr lang="fr-FR" smtClean="0"/>
              <a:t>13</a:t>
            </a:fld>
            <a:endParaRPr lang="fr-FR"/>
          </a:p>
        </p:txBody>
      </p:sp>
    </p:spTree>
    <p:extLst>
      <p:ext uri="{BB962C8B-B14F-4D97-AF65-F5344CB8AC3E}">
        <p14:creationId xmlns:p14="http://schemas.microsoft.com/office/powerpoint/2010/main" val="1072761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066FE72-C32C-2245-A5F0-4C4103EB4359}" type="slidenum">
              <a:rPr lang="fr-FR" smtClean="0"/>
              <a:t>14</a:t>
            </a:fld>
            <a:endParaRPr lang="fr-FR"/>
          </a:p>
        </p:txBody>
      </p:sp>
    </p:spTree>
    <p:extLst>
      <p:ext uri="{BB962C8B-B14F-4D97-AF65-F5344CB8AC3E}">
        <p14:creationId xmlns:p14="http://schemas.microsoft.com/office/powerpoint/2010/main" val="1662372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DB3CC-F982-40F9-8DD6-BCC9AFBF44BD}" type="datetime1">
              <a:rPr lang="en-US" smtClean="0"/>
              <a:pPr/>
              <a:t>11/19/17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11/19/17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11/19/17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11/19/17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11/19/17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C2560D-EC28-3B41-86E8-18F1CE0113B4}" type="datetimeFigureOut">
              <a:rPr lang="en-US" smtClean="0"/>
              <a:t>11/19/17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C2560D-EC28-3B41-86E8-18F1CE0113B4}" type="datetimeFigureOut">
              <a:rPr lang="en-US" smtClean="0"/>
              <a:t>11/19/17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t>11/19/17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11/19/17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11/19/17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11/19/17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11/19/17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png"/><Relationship Id="rId7" Type="http://schemas.openxmlformats.org/officeDocument/2006/relationships/image" Target="../media/image7.jpeg"/><Relationship Id="rId8" Type="http://schemas.microsoft.com/office/2007/relationships/hdphoto" Target="../media/hdphoto1.wdp"/><Relationship Id="rId9"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9.jpeg"/><Relationship Id="rId5" Type="http://schemas.microsoft.com/office/2007/relationships/hdphoto" Target="../media/hdphoto2.wdp"/><Relationship Id="rId6" Type="http://schemas.openxmlformats.org/officeDocument/2006/relationships/image" Target="../media/image10.jp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5.jpg"/><Relationship Id="rId5" Type="http://schemas.openxmlformats.org/officeDocument/2006/relationships/image" Target="../media/image14.jpeg"/><Relationship Id="rId6" Type="http://schemas.microsoft.com/office/2007/relationships/hdphoto" Target="../media/hdphoto3.wdp"/><Relationship Id="rId7"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20.JP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21.jpeg"/><Relationship Id="rId5"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4.jpeg"/><Relationship Id="rId5" Type="http://schemas.microsoft.com/office/2007/relationships/hdphoto" Target="../media/hdphoto3.wdp"/><Relationship Id="rId6" Type="http://schemas.openxmlformats.org/officeDocument/2006/relationships/image" Target="../media/image15.jpg"/><Relationship Id="rId7" Type="http://schemas.openxmlformats.org/officeDocument/2006/relationships/image" Target="../media/image9.jpeg"/><Relationship Id="rId8"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0.jpg"/><Relationship Id="rId5" Type="http://schemas.openxmlformats.org/officeDocument/2006/relationships/image" Target="../media/image19.png"/><Relationship Id="rId6" Type="http://schemas.openxmlformats.org/officeDocument/2006/relationships/image" Target="../media/image9.jpeg"/><Relationship Id="rId7"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4" Type="http://schemas.microsoft.com/office/2007/relationships/hdphoto" Target="../media/hdphoto3.wdp"/><Relationship Id="rId5"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4" Type="http://schemas.microsoft.com/office/2007/relationships/hdphoto" Target="../media/hdphoto1.wdp"/><Relationship Id="rId5"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9.jpeg"/><Relationship Id="rId5"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 Id="rId3"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3.jpg"/><Relationship Id="rId5" Type="http://schemas.openxmlformats.org/officeDocument/2006/relationships/image" Target="../media/image14.jpeg"/><Relationship Id="rId6" Type="http://schemas.microsoft.com/office/2007/relationships/hdphoto" Target="../media/hdphoto3.wdp"/><Relationship Id="rId7" Type="http://schemas.openxmlformats.org/officeDocument/2006/relationships/image" Target="../media/image15.jpg"/><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6.png"/><Relationship Id="rId5" Type="http://schemas.microsoft.com/office/2007/relationships/hdphoto" Target="../media/hdphoto4.wdp"/><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itre 1"/>
          <p:cNvSpPr txBox="1">
            <a:spLocks/>
          </p:cNvSpPr>
          <p:nvPr/>
        </p:nvSpPr>
        <p:spPr>
          <a:xfrm>
            <a:off x="2983617" y="324853"/>
            <a:ext cx="5897016" cy="2216297"/>
          </a:xfrm>
          <a:prstGeom prst="rect">
            <a:avLst/>
          </a:prstGeom>
        </p:spPr>
        <p:txBody>
          <a:bodyPr vert="horz" lIns="91440" tIns="45720" rIns="91440" bIns="45720" rtlCol="0" anchor="t">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dirty="0" smtClean="0">
                <a:solidFill>
                  <a:srgbClr val="404738"/>
                </a:solidFill>
                <a:latin typeface="Gotham Bold"/>
                <a:cs typeface="Gotham Bold"/>
              </a:rPr>
              <a:t>Autorégulation et </a:t>
            </a:r>
            <a:r>
              <a:rPr lang="fr-FR" sz="2800" dirty="0" err="1" smtClean="0">
                <a:solidFill>
                  <a:srgbClr val="404738"/>
                </a:solidFill>
                <a:latin typeface="Gotham Bold"/>
                <a:cs typeface="Gotham Bold"/>
              </a:rPr>
              <a:t>hétérorégulation</a:t>
            </a:r>
            <a:r>
              <a:rPr lang="fr-FR" sz="2800" dirty="0" smtClean="0">
                <a:solidFill>
                  <a:srgbClr val="404738"/>
                </a:solidFill>
                <a:latin typeface="Gotham Bold"/>
                <a:cs typeface="Gotham Bold"/>
              </a:rPr>
              <a:t> de jeunes présentant une déficience intellectuelle lors d’une tâche d’apprentissage d’itinéraires en environnement virtuel</a:t>
            </a:r>
          </a:p>
          <a:p>
            <a:r>
              <a:rPr lang="fr-FR" sz="1000" dirty="0" smtClean="0">
                <a:solidFill>
                  <a:srgbClr val="A41522"/>
                </a:solidFill>
                <a:latin typeface="Gotham Bold"/>
                <a:cs typeface="Gotham Bold"/>
              </a:rPr>
              <a:t>___________________________________________________________________________________________________</a:t>
            </a:r>
          </a:p>
          <a:p>
            <a:endParaRPr lang="fr-FR" sz="1000" dirty="0">
              <a:solidFill>
                <a:srgbClr val="A41522"/>
              </a:solidFill>
              <a:latin typeface="Gotham Bold"/>
              <a:cs typeface="Gotham Bold"/>
            </a:endParaRPr>
          </a:p>
          <a:p>
            <a:endParaRPr lang="fr-FR" sz="2000" dirty="0" smtClean="0">
              <a:solidFill>
                <a:srgbClr val="404738"/>
              </a:solidFill>
              <a:latin typeface="Gotham Bold"/>
              <a:cs typeface="Gotham Bold"/>
            </a:endParaRPr>
          </a:p>
          <a:p>
            <a:endParaRPr lang="fr-FR" sz="2000" dirty="0">
              <a:solidFill>
                <a:srgbClr val="404738"/>
              </a:solidFill>
              <a:latin typeface="Gotham Bold"/>
              <a:cs typeface="Gotham Bold"/>
            </a:endParaRPr>
          </a:p>
        </p:txBody>
      </p:sp>
      <p:pic>
        <p:nvPicPr>
          <p:cNvPr id="7" name="Image 6"/>
          <p:cNvPicPr>
            <a:picLocks noChangeAspect="1"/>
          </p:cNvPicPr>
          <p:nvPr/>
        </p:nvPicPr>
        <p:blipFill>
          <a:blip r:embed="rId3"/>
          <a:stretch>
            <a:fillRect/>
          </a:stretch>
        </p:blipFill>
        <p:spPr>
          <a:xfrm>
            <a:off x="4287240" y="4323406"/>
            <a:ext cx="1664303" cy="643326"/>
          </a:xfrm>
          <a:prstGeom prst="rect">
            <a:avLst/>
          </a:prstGeom>
        </p:spPr>
      </p:pic>
      <p:pic>
        <p:nvPicPr>
          <p:cNvPr id="8" name="Image 7"/>
          <p:cNvPicPr/>
          <p:nvPr/>
        </p:nvPicPr>
        <p:blipFill>
          <a:blip r:embed="rId4">
            <a:extLst>
              <a:ext uri="{28A0092B-C50C-407E-A947-70E740481C1C}">
                <a14:useLocalDpi xmlns:a14="http://schemas.microsoft.com/office/drawing/2010/main" val="0"/>
              </a:ext>
            </a:extLst>
          </a:blip>
          <a:srcRect/>
          <a:stretch>
            <a:fillRect/>
          </a:stretch>
        </p:blipFill>
        <p:spPr bwMode="auto">
          <a:xfrm>
            <a:off x="6623036" y="4241783"/>
            <a:ext cx="927735" cy="718185"/>
          </a:xfrm>
          <a:prstGeom prst="rect">
            <a:avLst/>
          </a:prstGeom>
          <a:noFill/>
          <a:ln>
            <a:noFill/>
          </a:ln>
        </p:spPr>
      </p:pic>
      <p:pic>
        <p:nvPicPr>
          <p:cNvPr id="9" name="Image 8"/>
          <p:cNvPicPr/>
          <p:nvPr/>
        </p:nvPicPr>
        <p:blipFill>
          <a:blip r:embed="rId5">
            <a:extLst>
              <a:ext uri="{28A0092B-C50C-407E-A947-70E740481C1C}">
                <a14:useLocalDpi xmlns:a14="http://schemas.microsoft.com/office/drawing/2010/main" val="0"/>
              </a:ext>
            </a:extLst>
          </a:blip>
          <a:srcRect/>
          <a:stretch>
            <a:fillRect/>
          </a:stretch>
        </p:blipFill>
        <p:spPr bwMode="auto">
          <a:xfrm>
            <a:off x="1498359" y="4411389"/>
            <a:ext cx="911225" cy="467360"/>
          </a:xfrm>
          <a:prstGeom prst="rect">
            <a:avLst/>
          </a:prstGeom>
          <a:noFill/>
          <a:ln>
            <a:noFill/>
          </a:ln>
        </p:spPr>
      </p:pic>
      <p:pic>
        <p:nvPicPr>
          <p:cNvPr id="10" name="Picture 5"/>
          <p:cNvPicPr/>
          <p:nvPr/>
        </p:nvPicPr>
        <p:blipFill>
          <a:blip r:embed="rId6">
            <a:extLst>
              <a:ext uri="{28A0092B-C50C-407E-A947-70E740481C1C}">
                <a14:useLocalDpi xmlns:a14="http://schemas.microsoft.com/office/drawing/2010/main" val="0"/>
              </a:ext>
            </a:extLst>
          </a:blip>
          <a:srcRect/>
          <a:stretch>
            <a:fillRect/>
          </a:stretch>
        </p:blipFill>
        <p:spPr bwMode="auto">
          <a:xfrm>
            <a:off x="3081077" y="4285024"/>
            <a:ext cx="534670" cy="720090"/>
          </a:xfrm>
          <a:prstGeom prst="rect">
            <a:avLst/>
          </a:prstGeom>
          <a:noFill/>
        </p:spPr>
      </p:pic>
      <p:grpSp>
        <p:nvGrpSpPr>
          <p:cNvPr id="12" name="Grouper 11"/>
          <p:cNvGrpSpPr>
            <a:grpSpLocks noChangeAspect="1"/>
          </p:cNvGrpSpPr>
          <p:nvPr/>
        </p:nvGrpSpPr>
        <p:grpSpPr>
          <a:xfrm>
            <a:off x="313449" y="324853"/>
            <a:ext cx="2445793" cy="2032079"/>
            <a:chOff x="0" y="457199"/>
            <a:chExt cx="5764398" cy="4787901"/>
          </a:xfrm>
        </p:grpSpPr>
        <p:pic>
          <p:nvPicPr>
            <p:cNvPr id="13" name="Image 12" descr="Macintosh HD:Users:ycourbois:Desktop:Capture d’écran 2017-05-17 à 11.24.43.png"/>
            <p:cNvPicPr>
              <a:picLocks/>
            </p:cNvPicPr>
            <p:nvPr/>
          </p:nvPicPr>
          <p:blipFill>
            <a:blip r:embed="rId7">
              <a:alphaModFix amt="63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457200"/>
              <a:ext cx="5755640" cy="4787900"/>
            </a:xfrm>
            <a:prstGeom prst="rect">
              <a:avLst/>
            </a:prstGeom>
            <a:noFill/>
            <a:ln>
              <a:noFill/>
            </a:ln>
          </p:spPr>
        </p:pic>
        <p:pic>
          <p:nvPicPr>
            <p:cNvPr id="14" name="Image 13" descr="Macintosh HD:Users:ycourbois:Desktop:Img2.pdf"/>
            <p:cNvPicPr>
              <a:picLocks noChangeAspect="1"/>
            </p:cNvPicPr>
            <p:nvPr/>
          </p:nvPicPr>
          <p:blipFill rotWithShape="1">
            <a:blip r:embed="rId9">
              <a:extLst>
                <a:ext uri="{28A0092B-C50C-407E-A947-70E740481C1C}">
                  <a14:useLocalDpi xmlns:a14="http://schemas.microsoft.com/office/drawing/2010/main" val="0"/>
                </a:ext>
              </a:extLst>
            </a:blip>
            <a:srcRect t="7938" r="12" b="8949"/>
            <a:stretch/>
          </p:blipFill>
          <p:spPr bwMode="auto">
            <a:xfrm>
              <a:off x="5080" y="457199"/>
              <a:ext cx="5759318" cy="4787362"/>
            </a:xfrm>
            <a:prstGeom prst="rect">
              <a:avLst/>
            </a:prstGeom>
            <a:noFill/>
            <a:ln>
              <a:noFill/>
            </a:ln>
          </p:spPr>
        </p:pic>
      </p:grpSp>
      <p:sp>
        <p:nvSpPr>
          <p:cNvPr id="15" name="ZoneTexte 14"/>
          <p:cNvSpPr txBox="1"/>
          <p:nvPr/>
        </p:nvSpPr>
        <p:spPr>
          <a:xfrm>
            <a:off x="313449" y="2672123"/>
            <a:ext cx="8284451" cy="1569660"/>
          </a:xfrm>
          <a:prstGeom prst="rect">
            <a:avLst/>
          </a:prstGeom>
          <a:noFill/>
        </p:spPr>
        <p:txBody>
          <a:bodyPr wrap="square" rtlCol="0">
            <a:spAutoFit/>
          </a:bodyPr>
          <a:lstStyle/>
          <a:p>
            <a:pPr algn="ctr"/>
            <a:r>
              <a:rPr lang="fr-FR" sz="2000" dirty="0">
                <a:solidFill>
                  <a:srgbClr val="404738"/>
                </a:solidFill>
                <a:latin typeface="Gotham Bold"/>
                <a:cs typeface="Gotham Bold"/>
              </a:rPr>
              <a:t>Laurie </a:t>
            </a:r>
            <a:r>
              <a:rPr lang="fr-FR" sz="2000" dirty="0" err="1">
                <a:solidFill>
                  <a:srgbClr val="404738"/>
                </a:solidFill>
                <a:latin typeface="Gotham Bold"/>
                <a:cs typeface="Gotham Bold"/>
              </a:rPr>
              <a:t>Letalle</a:t>
            </a:r>
            <a:r>
              <a:rPr lang="fr-FR" sz="2000" dirty="0">
                <a:solidFill>
                  <a:srgbClr val="404738"/>
                </a:solidFill>
                <a:latin typeface="Gotham Bold"/>
                <a:cs typeface="Gotham Bold"/>
              </a:rPr>
              <a:t> &amp; Yannick </a:t>
            </a:r>
            <a:r>
              <a:rPr lang="fr-FR" sz="2000" dirty="0" err="1">
                <a:solidFill>
                  <a:srgbClr val="404738"/>
                </a:solidFill>
                <a:latin typeface="Gotham Bold"/>
                <a:cs typeface="Gotham Bold"/>
              </a:rPr>
              <a:t>Courbois</a:t>
            </a:r>
            <a:endParaRPr lang="fr-FR" sz="2000" dirty="0">
              <a:solidFill>
                <a:srgbClr val="404738"/>
              </a:solidFill>
              <a:latin typeface="Gotham Bold"/>
              <a:cs typeface="Gotham Bold"/>
            </a:endParaRPr>
          </a:p>
          <a:p>
            <a:pPr algn="ctr"/>
            <a:r>
              <a:rPr lang="fr-FR" dirty="0">
                <a:solidFill>
                  <a:srgbClr val="404738"/>
                </a:solidFill>
                <a:latin typeface="Gotham Bold"/>
                <a:cs typeface="Gotham Bold"/>
              </a:rPr>
              <a:t>Laboratoire PSITEC (EA 4072), Université de Lille</a:t>
            </a:r>
          </a:p>
          <a:p>
            <a:pPr algn="ctr"/>
            <a:endParaRPr lang="fr-FR" sz="1000" dirty="0">
              <a:solidFill>
                <a:srgbClr val="A41522"/>
              </a:solidFill>
              <a:latin typeface="Gotham Bold"/>
              <a:cs typeface="Gotham Bold"/>
            </a:endParaRPr>
          </a:p>
          <a:p>
            <a:pPr algn="ctr"/>
            <a:endParaRPr lang="fr-FR" sz="1000" dirty="0">
              <a:solidFill>
                <a:srgbClr val="A41522"/>
              </a:solidFill>
              <a:latin typeface="Gotham Bold"/>
              <a:cs typeface="Gotham Bold"/>
            </a:endParaRPr>
          </a:p>
          <a:p>
            <a:pPr algn="ctr"/>
            <a:r>
              <a:rPr lang="fr-FR" dirty="0">
                <a:solidFill>
                  <a:srgbClr val="A41522"/>
                </a:solidFill>
                <a:latin typeface="Gotham Bold"/>
                <a:cs typeface="Gotham Bold"/>
              </a:rPr>
              <a:t>10 ans de l’IRESP : Journées de la recherche en santé publique</a:t>
            </a:r>
          </a:p>
          <a:p>
            <a:pPr algn="ctr"/>
            <a:r>
              <a:rPr lang="fr-FR" dirty="0">
                <a:solidFill>
                  <a:srgbClr val="A41522"/>
                </a:solidFill>
                <a:latin typeface="Gotham Bold"/>
                <a:cs typeface="Gotham Bold"/>
              </a:rPr>
              <a:t>Paris, le 23 novembre </a:t>
            </a:r>
            <a:r>
              <a:rPr lang="fr-FR" dirty="0" smtClean="0">
                <a:solidFill>
                  <a:srgbClr val="A41522"/>
                </a:solidFill>
                <a:latin typeface="Gotham Bold"/>
                <a:cs typeface="Gotham Bold"/>
              </a:rPr>
              <a:t>2017</a:t>
            </a:r>
            <a:endParaRPr lang="fr-FR" dirty="0">
              <a:solidFill>
                <a:srgbClr val="A41522"/>
              </a:solidFill>
              <a:latin typeface="Gotham Bold"/>
              <a:cs typeface="Gotham Bold"/>
            </a:endParaRPr>
          </a:p>
        </p:txBody>
      </p:sp>
    </p:spTree>
    <p:extLst>
      <p:ext uri="{BB962C8B-B14F-4D97-AF65-F5344CB8AC3E}">
        <p14:creationId xmlns:p14="http://schemas.microsoft.com/office/powerpoint/2010/main" val="13009144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re 1"/>
          <p:cNvSpPr txBox="1">
            <a:spLocks/>
          </p:cNvSpPr>
          <p:nvPr/>
        </p:nvSpPr>
        <p:spPr>
          <a:xfrm>
            <a:off x="264647" y="324853"/>
            <a:ext cx="8615986" cy="257913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dirty="0" smtClean="0">
                <a:solidFill>
                  <a:srgbClr val="404738"/>
                </a:solidFill>
                <a:latin typeface="Gotham Bold"/>
                <a:cs typeface="Gotham Bold"/>
              </a:rPr>
              <a:t>Méthodologie : mesures</a:t>
            </a:r>
            <a:endParaRPr lang="fr-FR" sz="2800" dirty="0" smtClean="0">
              <a:solidFill>
                <a:srgbClr val="A41522"/>
              </a:solidFill>
              <a:latin typeface="Gotham Bold"/>
              <a:cs typeface="Gotham Bold"/>
            </a:endParaRPr>
          </a:p>
          <a:p>
            <a:pPr algn="l"/>
            <a:r>
              <a:rPr lang="fr-FR" sz="1000" dirty="0" smtClean="0">
                <a:solidFill>
                  <a:srgbClr val="A41522"/>
                </a:solidFill>
                <a:latin typeface="Gotham Bold"/>
                <a:cs typeface="Gotham Bold"/>
              </a:rPr>
              <a:t>______________________________________________________________________________________________________________</a:t>
            </a:r>
          </a:p>
          <a:p>
            <a:pPr algn="l"/>
            <a:endParaRPr lang="fr-FR" sz="1200" dirty="0" smtClean="0">
              <a:solidFill>
                <a:srgbClr val="404738"/>
              </a:solidFill>
              <a:latin typeface="Gotham Bold"/>
              <a:cs typeface="Gotham Bold"/>
            </a:endParaRPr>
          </a:p>
        </p:txBody>
      </p:sp>
      <p:sp>
        <p:nvSpPr>
          <p:cNvPr id="2" name="Rectangle 1"/>
          <p:cNvSpPr/>
          <p:nvPr/>
        </p:nvSpPr>
        <p:spPr>
          <a:xfrm>
            <a:off x="264647" y="1565158"/>
            <a:ext cx="8615986" cy="369332"/>
          </a:xfrm>
          <a:prstGeom prst="rect">
            <a:avLst/>
          </a:prstGeom>
        </p:spPr>
        <p:txBody>
          <a:bodyPr wrap="square">
            <a:spAutoFit/>
          </a:bodyPr>
          <a:lstStyle/>
          <a:p>
            <a:endParaRPr lang="fr-FR" dirty="0">
              <a:cs typeface="Arial" pitchFamily="34" charset="0"/>
            </a:endParaRPr>
          </a:p>
        </p:txBody>
      </p:sp>
      <p:pic>
        <p:nvPicPr>
          <p:cNvPr id="12" name="Espace réservé du contenu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0"/>
                    </a14:imgEffect>
                  </a14:imgLayer>
                </a14:imgProps>
              </a:ext>
            </a:extLst>
          </a:blip>
          <a:srcRect t="19408" b="19408"/>
          <a:stretch>
            <a:fillRect/>
          </a:stretch>
        </p:blipFill>
        <p:spPr>
          <a:xfrm>
            <a:off x="1621793" y="1934490"/>
            <a:ext cx="2175654" cy="1799998"/>
          </a:xfrm>
          <a:prstGeom prst="rect">
            <a:avLst/>
          </a:prstGeom>
          <a:ln>
            <a:solidFill>
              <a:srgbClr val="FFFFFF"/>
            </a:solidFill>
          </a:ln>
        </p:spPr>
      </p:pic>
      <p:sp>
        <p:nvSpPr>
          <p:cNvPr id="15" name="ZoneTexte 14"/>
          <p:cNvSpPr txBox="1"/>
          <p:nvPr/>
        </p:nvSpPr>
        <p:spPr>
          <a:xfrm>
            <a:off x="1621793" y="1262742"/>
            <a:ext cx="2175654" cy="400110"/>
          </a:xfrm>
          <a:prstGeom prst="rect">
            <a:avLst/>
          </a:prstGeom>
          <a:noFill/>
          <a:ln>
            <a:solidFill>
              <a:srgbClr val="000000"/>
            </a:solidFill>
          </a:ln>
        </p:spPr>
        <p:txBody>
          <a:bodyPr wrap="square" rtlCol="0">
            <a:spAutoFit/>
          </a:bodyPr>
          <a:lstStyle/>
          <a:p>
            <a:pPr algn="ctr"/>
            <a:r>
              <a:rPr lang="fr-FR" sz="2000" dirty="0" smtClean="0">
                <a:latin typeface="Gotham Book" charset="0"/>
                <a:ea typeface="Gotham Book" charset="0"/>
                <a:cs typeface="Gotham Book" charset="0"/>
              </a:rPr>
              <a:t>Autorégulation</a:t>
            </a:r>
            <a:endParaRPr lang="fr-FR" sz="2000" dirty="0">
              <a:latin typeface="Gotham Book" charset="0"/>
              <a:ea typeface="Gotham Book" charset="0"/>
              <a:cs typeface="Gotham Book" charset="0"/>
            </a:endParaRPr>
          </a:p>
        </p:txBody>
      </p:sp>
      <p:sp>
        <p:nvSpPr>
          <p:cNvPr id="16" name="ZoneTexte 15"/>
          <p:cNvSpPr txBox="1"/>
          <p:nvPr/>
        </p:nvSpPr>
        <p:spPr>
          <a:xfrm>
            <a:off x="5154593" y="1262742"/>
            <a:ext cx="2175654" cy="400110"/>
          </a:xfrm>
          <a:prstGeom prst="rect">
            <a:avLst/>
          </a:prstGeom>
          <a:noFill/>
          <a:ln>
            <a:solidFill>
              <a:srgbClr val="000000"/>
            </a:solidFill>
          </a:ln>
        </p:spPr>
        <p:txBody>
          <a:bodyPr wrap="square" rtlCol="0">
            <a:spAutoFit/>
          </a:bodyPr>
          <a:lstStyle/>
          <a:p>
            <a:pPr algn="ctr"/>
            <a:r>
              <a:rPr lang="fr-FR" sz="2000" dirty="0" smtClean="0">
                <a:latin typeface="Gotham Book" charset="0"/>
                <a:ea typeface="Gotham Book" charset="0"/>
                <a:cs typeface="Gotham Book" charset="0"/>
              </a:rPr>
              <a:t>Hétérorégulation</a:t>
            </a:r>
            <a:endParaRPr lang="fr-FR" sz="2000" dirty="0">
              <a:latin typeface="Gotham Book" charset="0"/>
              <a:ea typeface="Gotham Book" charset="0"/>
              <a:cs typeface="Gotham Book" charset="0"/>
            </a:endParaRPr>
          </a:p>
        </p:txBody>
      </p:sp>
      <p:pic>
        <p:nvPicPr>
          <p:cNvPr id="17" name="Image 16" descr="6e21ac9011f33ea4da087433c7ebda3c.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7097" y="1934490"/>
            <a:ext cx="1690645" cy="1803355"/>
          </a:xfrm>
          <a:prstGeom prst="rect">
            <a:avLst/>
          </a:prstGeom>
        </p:spPr>
      </p:pic>
    </p:spTree>
    <p:extLst>
      <p:ext uri="{BB962C8B-B14F-4D97-AF65-F5344CB8AC3E}">
        <p14:creationId xmlns:p14="http://schemas.microsoft.com/office/powerpoint/2010/main" val="20897428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64647" y="1565158"/>
            <a:ext cx="8615986" cy="369332"/>
          </a:xfrm>
          <a:prstGeom prst="rect">
            <a:avLst/>
          </a:prstGeom>
        </p:spPr>
        <p:txBody>
          <a:bodyPr wrap="square">
            <a:spAutoFit/>
          </a:bodyPr>
          <a:lstStyle/>
          <a:p>
            <a:endParaRPr lang="fr-FR" dirty="0">
              <a:cs typeface="Arial" pitchFamily="34" charset="0"/>
            </a:endParaRPr>
          </a:p>
        </p:txBody>
      </p:sp>
      <p:graphicFrame>
        <p:nvGraphicFramePr>
          <p:cNvPr id="8" name="Espace réservé du contenu 3"/>
          <p:cNvGraphicFramePr>
            <a:graphicFrameLocks/>
          </p:cNvGraphicFramePr>
          <p:nvPr>
            <p:extLst>
              <p:ext uri="{D42A27DB-BD31-4B8C-83A1-F6EECF244321}">
                <p14:modId xmlns:p14="http://schemas.microsoft.com/office/powerpoint/2010/main" val="25261853"/>
              </p:ext>
            </p:extLst>
          </p:nvPr>
        </p:nvGraphicFramePr>
        <p:xfrm>
          <a:off x="1" y="16042"/>
          <a:ext cx="9143999" cy="5095412"/>
        </p:xfrm>
        <a:graphic>
          <a:graphicData uri="http://schemas.openxmlformats.org/drawingml/2006/table">
            <a:tbl>
              <a:tblPr firstRow="1" bandRow="1">
                <a:tableStyleId>{5C22544A-7EE6-4342-B048-85BDC9FD1C3A}</a:tableStyleId>
              </a:tblPr>
              <a:tblGrid>
                <a:gridCol w="1222858"/>
                <a:gridCol w="4248648"/>
                <a:gridCol w="3672493"/>
              </a:tblGrid>
              <a:tr h="266558">
                <a:tc>
                  <a:txBody>
                    <a:bodyPr/>
                    <a:lstStyle/>
                    <a:p>
                      <a:pPr algn="ctr"/>
                      <a:endParaRPr lang="fr-FR" sz="1200" b="0" dirty="0">
                        <a:solidFill>
                          <a:srgbClr val="000000"/>
                        </a:solidFill>
                        <a:latin typeface="+mn-lt"/>
                      </a:endParaRPr>
                    </a:p>
                  </a:txBody>
                  <a:tcPr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00000"/>
                        </a:lnSpc>
                      </a:pPr>
                      <a:r>
                        <a:rPr lang="fr-FR" sz="1200" b="1" dirty="0" smtClean="0">
                          <a:solidFill>
                            <a:schemeClr val="tx1"/>
                          </a:solidFill>
                          <a:effectLst/>
                          <a:latin typeface="+mn-lt"/>
                        </a:rPr>
                        <a:t>AUTORÉGULATION</a:t>
                      </a:r>
                      <a:endParaRPr lang="fr-FR" sz="1200" b="1" dirty="0">
                        <a:solidFill>
                          <a:schemeClr val="tx1"/>
                        </a:solidFill>
                        <a:effectLst/>
                        <a:latin typeface="+mn-lt"/>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fr-FR" sz="1200" b="1" dirty="0" smtClean="0">
                          <a:solidFill>
                            <a:schemeClr val="tx1"/>
                          </a:solidFill>
                          <a:effectLst/>
                          <a:latin typeface="+mn-lt"/>
                          <a:ea typeface="Times New Roman"/>
                        </a:rPr>
                        <a:t>HÉTÉRORÉGULATION</a:t>
                      </a:r>
                      <a:endParaRPr lang="fr-FR" sz="1200" b="1" dirty="0">
                        <a:solidFill>
                          <a:schemeClr val="tx1"/>
                        </a:solidFill>
                        <a:effectLst/>
                        <a:latin typeface="+mn-lt"/>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0901">
                <a:tc rowSpan="3">
                  <a:txBody>
                    <a:bodyPr/>
                    <a:lstStyle/>
                    <a:p>
                      <a:pPr algn="ctr"/>
                      <a:r>
                        <a:rPr lang="fr-FR" sz="1200" b="0" kern="1200" dirty="0" smtClean="0">
                          <a:solidFill>
                            <a:srgbClr val="000000"/>
                          </a:solidFill>
                          <a:effectLst/>
                          <a:latin typeface="+mn-lt"/>
                          <a:ea typeface="+mn-ea"/>
                          <a:cs typeface="+mn-cs"/>
                        </a:rPr>
                        <a:t>Objectif</a:t>
                      </a:r>
                      <a:r>
                        <a:rPr lang="fr-FR" sz="1200" b="0" dirty="0" smtClean="0">
                          <a:solidFill>
                            <a:srgbClr val="000000"/>
                          </a:solidFill>
                          <a:effectLst/>
                          <a:latin typeface="+mn-lt"/>
                        </a:rPr>
                        <a:t> </a:t>
                      </a:r>
                      <a:endParaRPr lang="fr-FR" sz="1200" b="0" dirty="0">
                        <a:solidFill>
                          <a:srgbClr val="000000"/>
                        </a:solidFill>
                        <a:latin typeface="+mn-l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a:lnSpc>
                          <a:spcPct val="100000"/>
                        </a:lnSpc>
                      </a:pPr>
                      <a:r>
                        <a:rPr lang="fr-FR" sz="1000" b="0" dirty="0" smtClean="0">
                          <a:solidFill>
                            <a:schemeClr val="tx1"/>
                          </a:solidFill>
                          <a:effectLst/>
                          <a:latin typeface="+mn-lt"/>
                        </a:rPr>
                        <a:t>2-Identifie l’objectif et débute l’activité</a:t>
                      </a:r>
                      <a:endParaRPr lang="fr-FR" sz="1000" b="0" dirty="0">
                        <a:solidFill>
                          <a:schemeClr val="tx1"/>
                        </a:solidFill>
                        <a:effectLst/>
                        <a:latin typeface="+mn-lt"/>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2">
                        <a:lumMod val="60000"/>
                        <a:lumOff val="40000"/>
                        <a:alpha val="70000"/>
                      </a:schemeClr>
                    </a:solidFill>
                  </a:tcPr>
                </a:tc>
                <a:tc>
                  <a:txBody>
                    <a:bodyPr/>
                    <a:lstStyle/>
                    <a:p>
                      <a:pPr algn="l">
                        <a:lnSpc>
                          <a:spcPct val="100000"/>
                        </a:lnSpc>
                        <a:spcAft>
                          <a:spcPts val="0"/>
                        </a:spcAft>
                      </a:pPr>
                      <a:r>
                        <a:rPr lang="fr-FR" sz="1000" b="0" dirty="0" smtClean="0">
                          <a:solidFill>
                            <a:schemeClr val="tx1"/>
                          </a:solidFill>
                          <a:effectLst/>
                          <a:latin typeface="+mn-lt"/>
                          <a:ea typeface="Times New Roman"/>
                        </a:rPr>
                        <a:t>0-Porte attention à l’enfant ou invite l’enfant à commencer</a:t>
                      </a:r>
                      <a:endParaRPr lang="fr-FR" sz="1200" b="0" dirty="0">
                        <a:solidFill>
                          <a:schemeClr val="tx1"/>
                        </a:solidFill>
                        <a:effectLst/>
                        <a:latin typeface="+mn-lt"/>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2">
                        <a:lumMod val="60000"/>
                        <a:lumOff val="40000"/>
                        <a:alpha val="70000"/>
                      </a:schemeClr>
                    </a:solidFill>
                  </a:tcPr>
                </a:tc>
              </a:tr>
              <a:tr h="148933">
                <a:tc vMerge="1">
                  <a:txBody>
                    <a:bodyPr/>
                    <a:lstStyle/>
                    <a:p>
                      <a:endParaRPr lang="fr-FR" dirty="0">
                        <a:latin typeface="+mn-lt"/>
                      </a:endParaRPr>
                    </a:p>
                  </a:txBody>
                  <a:tcPr/>
                </a:tc>
                <a:tc>
                  <a:txBody>
                    <a:bodyPr/>
                    <a:lstStyle/>
                    <a:p>
                      <a:pPr algn="l">
                        <a:lnSpc>
                          <a:spcPct val="100000"/>
                        </a:lnSpc>
                      </a:pPr>
                      <a:r>
                        <a:rPr lang="fr-FR" sz="1000" b="0" dirty="0" smtClean="0">
                          <a:solidFill>
                            <a:schemeClr val="tx1"/>
                          </a:solidFill>
                          <a:effectLst/>
                          <a:latin typeface="+mn-lt"/>
                        </a:rPr>
                        <a:t>1-</a:t>
                      </a:r>
                      <a:r>
                        <a:rPr lang="fr-FR" sz="1000" dirty="0" smtClean="0">
                          <a:effectLst/>
                          <a:latin typeface="+mn-lt"/>
                          <a:ea typeface="Times New Roman"/>
                          <a:cs typeface="Times New Roman"/>
                        </a:rPr>
                        <a:t>Ecoute ou demande l’explication ou l’approbation de l’objectif</a:t>
                      </a:r>
                      <a:endParaRPr lang="fr-FR" sz="1000" b="0" dirty="0">
                        <a:solidFill>
                          <a:schemeClr val="tx1"/>
                        </a:solidFill>
                        <a:effectLst/>
                        <a:latin typeface="+mn-lt"/>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l">
                        <a:lnSpc>
                          <a:spcPct val="100000"/>
                        </a:lnSpc>
                        <a:spcAft>
                          <a:spcPts val="0"/>
                        </a:spcAft>
                      </a:pPr>
                      <a:r>
                        <a:rPr lang="fr-FR" sz="1000" dirty="0" smtClean="0">
                          <a:effectLst/>
                          <a:latin typeface="Calibri"/>
                          <a:ea typeface="Times New Roman"/>
                        </a:rPr>
                        <a:t>1-Approuve, mobilise l’intérêt de l’enfant vers l’objectif</a:t>
                      </a:r>
                      <a:endParaRPr lang="fr-FR" sz="12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r>
              <a:tr h="136358">
                <a:tc vMerge="1">
                  <a:txBody>
                    <a:bodyPr/>
                    <a:lstStyle/>
                    <a:p>
                      <a:endParaRPr lang="fr-FR" dirty="0">
                        <a:latin typeface="+mn-lt"/>
                      </a:endParaRPr>
                    </a:p>
                  </a:txBody>
                  <a:tcPr/>
                </a:tc>
                <a:tc>
                  <a:txBody>
                    <a:bodyPr/>
                    <a:lstStyle/>
                    <a:p>
                      <a:pPr algn="l">
                        <a:lnSpc>
                          <a:spcPct val="100000"/>
                        </a:lnSpc>
                      </a:pPr>
                      <a:r>
                        <a:rPr lang="fr-FR" sz="1000" b="0" dirty="0" smtClean="0">
                          <a:solidFill>
                            <a:schemeClr val="tx1"/>
                          </a:solidFill>
                          <a:effectLst/>
                          <a:latin typeface="+mn-lt"/>
                        </a:rPr>
                        <a:t>0-Ne </a:t>
                      </a:r>
                      <a:r>
                        <a:rPr lang="fr-FR" sz="1000" b="0" kern="1200" dirty="0" smtClean="0">
                          <a:solidFill>
                            <a:schemeClr val="tx1"/>
                          </a:solidFill>
                          <a:effectLst/>
                          <a:latin typeface="+mn-lt"/>
                          <a:ea typeface="+mn-ea"/>
                          <a:cs typeface="+mn-cs"/>
                        </a:rPr>
                        <a:t>débute</a:t>
                      </a:r>
                      <a:r>
                        <a:rPr lang="fr-FR" sz="1000" b="0" dirty="0" smtClean="0">
                          <a:solidFill>
                            <a:schemeClr val="tx1"/>
                          </a:solidFill>
                          <a:effectLst/>
                          <a:latin typeface="+mn-lt"/>
                        </a:rPr>
                        <a:t> pas l’activité, ne suit pas les consignes, n’identifie pas l’objectif</a:t>
                      </a:r>
                      <a:endParaRPr lang="fr-FR" sz="1000" b="0" dirty="0">
                        <a:solidFill>
                          <a:schemeClr val="tx1"/>
                        </a:solidFill>
                        <a:effectLst/>
                        <a:latin typeface="+mn-lt"/>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70000"/>
                      </a:schemeClr>
                    </a:solidFill>
                  </a:tcPr>
                </a:tc>
                <a:tc>
                  <a:txBody>
                    <a:bodyPr/>
                    <a:lstStyle/>
                    <a:p>
                      <a:pPr algn="l">
                        <a:lnSpc>
                          <a:spcPct val="100000"/>
                        </a:lnSpc>
                        <a:spcAft>
                          <a:spcPts val="0"/>
                        </a:spcAft>
                      </a:pPr>
                      <a:r>
                        <a:rPr lang="fr-FR" sz="1000" dirty="0" smtClean="0">
                          <a:effectLst/>
                          <a:latin typeface="Calibri"/>
                          <a:ea typeface="Times New Roman"/>
                        </a:rPr>
                        <a:t>2-Précise, rappelle, répète l’objectif</a:t>
                      </a:r>
                      <a:endParaRPr lang="fr-FR" sz="12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70000"/>
                      </a:schemeClr>
                    </a:solidFill>
                  </a:tcPr>
                </a:tc>
              </a:tr>
              <a:tr h="219518">
                <a:tc rowSpan="3">
                  <a:txBody>
                    <a:bodyPr/>
                    <a:lstStyle/>
                    <a:p>
                      <a:pPr algn="ctr"/>
                      <a:r>
                        <a:rPr lang="fr-FR" sz="1200" b="0" kern="1200" dirty="0" smtClean="0">
                          <a:solidFill>
                            <a:srgbClr val="000000"/>
                          </a:solidFill>
                          <a:effectLst/>
                          <a:latin typeface="+mn-lt"/>
                          <a:ea typeface="+mn-ea"/>
                          <a:cs typeface="+mn-cs"/>
                        </a:rPr>
                        <a:t>Planification</a:t>
                      </a:r>
                      <a:r>
                        <a:rPr lang="fr-FR" sz="1200" b="0" dirty="0" smtClean="0">
                          <a:solidFill>
                            <a:srgbClr val="000000"/>
                          </a:solidFill>
                          <a:effectLst/>
                          <a:latin typeface="+mn-lt"/>
                        </a:rPr>
                        <a:t> </a:t>
                      </a:r>
                      <a:endParaRPr lang="fr-FR" sz="1200" b="0" dirty="0">
                        <a:solidFill>
                          <a:srgbClr val="000000"/>
                        </a:solidFill>
                        <a:latin typeface="+mn-l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a:lnSpc>
                          <a:spcPct val="100000"/>
                        </a:lnSpc>
                      </a:pPr>
                      <a:r>
                        <a:rPr lang="fr-FR" sz="1000" b="0" dirty="0">
                          <a:solidFill>
                            <a:schemeClr val="tx1"/>
                          </a:solidFill>
                          <a:effectLst/>
                          <a:latin typeface="+mn-lt"/>
                        </a:rPr>
                        <a:t>2-Effectue un trajet planifié et reproductible</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40000"/>
                        <a:lumOff val="60000"/>
                        <a:alpha val="40000"/>
                      </a:schemeClr>
                    </a:solidFill>
                  </a:tcPr>
                </a:tc>
                <a:tc>
                  <a:txBody>
                    <a:bodyPr/>
                    <a:lstStyle/>
                    <a:p>
                      <a:pPr algn="l">
                        <a:lnSpc>
                          <a:spcPct val="100000"/>
                        </a:lnSpc>
                        <a:spcAft>
                          <a:spcPts val="0"/>
                        </a:spcAft>
                      </a:pPr>
                      <a:r>
                        <a:rPr lang="fr-FR" sz="1000" dirty="0">
                          <a:effectLst/>
                          <a:latin typeface="Calibri"/>
                          <a:ea typeface="Times New Roman"/>
                        </a:rPr>
                        <a:t>0-Regarde ou écoute l’enfant ou le questionne sur sa démarche</a:t>
                      </a:r>
                      <a:endParaRPr lang="fr-FR" sz="12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40000"/>
                        <a:lumOff val="60000"/>
                        <a:alpha val="40000"/>
                      </a:schemeClr>
                    </a:solidFill>
                  </a:tcPr>
                </a:tc>
              </a:tr>
              <a:tr h="129941">
                <a:tc vMerge="1">
                  <a:txBody>
                    <a:bodyPr/>
                    <a:lstStyle/>
                    <a:p>
                      <a:endParaRPr lang="fr-FR" dirty="0">
                        <a:latin typeface="+mn-lt"/>
                      </a:endParaRPr>
                    </a:p>
                  </a:txBody>
                  <a:tcPr/>
                </a:tc>
                <a:tc>
                  <a:txBody>
                    <a:bodyPr/>
                    <a:lstStyle/>
                    <a:p>
                      <a:pPr algn="l">
                        <a:lnSpc>
                          <a:spcPct val="100000"/>
                        </a:lnSpc>
                      </a:pPr>
                      <a:r>
                        <a:rPr lang="fr-FR" sz="1000" b="0" dirty="0" smtClean="0">
                          <a:solidFill>
                            <a:schemeClr val="tx1"/>
                          </a:solidFill>
                          <a:effectLst/>
                          <a:latin typeface="+mn-lt"/>
                        </a:rPr>
                        <a:t>1-Essais-erreurs,</a:t>
                      </a:r>
                      <a:r>
                        <a:rPr lang="fr-FR" sz="1000" b="0" baseline="0" dirty="0" smtClean="0">
                          <a:solidFill>
                            <a:schemeClr val="tx1"/>
                          </a:solidFill>
                          <a:effectLst/>
                          <a:latin typeface="+mn-lt"/>
                        </a:rPr>
                        <a:t> </a:t>
                      </a:r>
                      <a:r>
                        <a:rPr lang="fr-FR" sz="1000" b="0" dirty="0" smtClean="0">
                          <a:solidFill>
                            <a:schemeClr val="tx1"/>
                          </a:solidFill>
                          <a:effectLst/>
                          <a:latin typeface="+mn-lt"/>
                        </a:rPr>
                        <a:t>effectue un trajet qui n’est pas entièrement reproductible</a:t>
                      </a:r>
                      <a:endParaRPr lang="fr-FR" sz="1000" b="0" dirty="0">
                        <a:solidFill>
                          <a:schemeClr val="tx1"/>
                        </a:solidFill>
                        <a:effectLst/>
                        <a:latin typeface="+mn-lt"/>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60000"/>
                        <a:lumOff val="40000"/>
                        <a:alpha val="70000"/>
                      </a:schemeClr>
                    </a:solidFill>
                  </a:tcPr>
                </a:tc>
                <a:tc>
                  <a:txBody>
                    <a:bodyPr/>
                    <a:lstStyle/>
                    <a:p>
                      <a:pPr algn="l">
                        <a:lnSpc>
                          <a:spcPct val="100000"/>
                        </a:lnSpc>
                        <a:spcAft>
                          <a:spcPts val="0"/>
                        </a:spcAft>
                      </a:pPr>
                      <a:r>
                        <a:rPr lang="fr-FR" sz="1000" dirty="0">
                          <a:effectLst/>
                          <a:latin typeface="Calibri"/>
                          <a:ea typeface="Times New Roman"/>
                        </a:rPr>
                        <a:t>1-Décrit, décompose la démarche, démontre parfois</a:t>
                      </a:r>
                      <a:endParaRPr lang="fr-FR" sz="12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60000"/>
                        <a:lumOff val="40000"/>
                        <a:alpha val="70000"/>
                      </a:schemeClr>
                    </a:solidFill>
                  </a:tcPr>
                </a:tc>
              </a:tr>
              <a:tr h="239027">
                <a:tc vMerge="1">
                  <a:txBody>
                    <a:bodyPr/>
                    <a:lstStyle/>
                    <a:p>
                      <a:endParaRPr lang="fr-FR" dirty="0">
                        <a:latin typeface="+mn-lt"/>
                      </a:endParaRPr>
                    </a:p>
                  </a:txBody>
                  <a:tcPr/>
                </a:tc>
                <a:tc>
                  <a:txBody>
                    <a:bodyPr/>
                    <a:lstStyle/>
                    <a:p>
                      <a:pPr algn="l">
                        <a:lnSpc>
                          <a:spcPct val="100000"/>
                        </a:lnSpc>
                      </a:pPr>
                      <a:r>
                        <a:rPr lang="fr-FR" sz="1000" b="0" dirty="0" smtClean="0">
                          <a:solidFill>
                            <a:schemeClr val="tx1"/>
                          </a:solidFill>
                          <a:effectLst/>
                          <a:latin typeface="+mn-lt"/>
                        </a:rPr>
                        <a:t>0-</a:t>
                      </a:r>
                      <a:r>
                        <a:rPr lang="fr-FR" sz="1000" b="0" dirty="0" smtClean="0">
                          <a:solidFill>
                            <a:schemeClr val="dk1"/>
                          </a:solidFill>
                          <a:effectLst/>
                          <a:latin typeface="+mn-lt"/>
                          <a:ea typeface="Times New Roman"/>
                          <a:cs typeface="Times New Roman"/>
                        </a:rPr>
                        <a:t>T</a:t>
                      </a:r>
                      <a:r>
                        <a:rPr lang="fr-FR" sz="1000" dirty="0" smtClean="0">
                          <a:effectLst/>
                          <a:latin typeface="+mn-lt"/>
                          <a:ea typeface="Times New Roman"/>
                          <a:cs typeface="Times New Roman"/>
                        </a:rPr>
                        <a:t>rajet non structuré,</a:t>
                      </a:r>
                      <a:r>
                        <a:rPr lang="fr-FR" sz="1000" baseline="0" dirty="0" smtClean="0">
                          <a:effectLst/>
                          <a:latin typeface="+mn-lt"/>
                          <a:ea typeface="Times New Roman"/>
                          <a:cs typeface="Times New Roman"/>
                        </a:rPr>
                        <a:t> </a:t>
                      </a:r>
                      <a:r>
                        <a:rPr lang="fr-FR" sz="1000" dirty="0" smtClean="0">
                          <a:effectLst/>
                          <a:latin typeface="+mn-lt"/>
                          <a:ea typeface="Times New Roman"/>
                          <a:cs typeface="Times New Roman"/>
                        </a:rPr>
                        <a:t> au hasard,</a:t>
                      </a:r>
                      <a:r>
                        <a:rPr lang="fr-FR" sz="1000" baseline="0" dirty="0" smtClean="0">
                          <a:effectLst/>
                          <a:latin typeface="+mn-lt"/>
                          <a:ea typeface="Times New Roman"/>
                          <a:cs typeface="Times New Roman"/>
                        </a:rPr>
                        <a:t> </a:t>
                      </a:r>
                      <a:r>
                        <a:rPr lang="fr-FR" sz="1000" dirty="0" smtClean="0">
                          <a:effectLst/>
                          <a:latin typeface="+mn-lt"/>
                          <a:ea typeface="Times New Roman"/>
                          <a:cs typeface="Times New Roman"/>
                        </a:rPr>
                        <a:t>qui ne conduit pas à l’item qu’il fallait rejoindre ou exécute les actions dites par l’adulte, pas d’activité spontanée</a:t>
                      </a:r>
                      <a:r>
                        <a:rPr lang="fr-FR" sz="1000" dirty="0" smtClean="0">
                          <a:effectLst/>
                        </a:rPr>
                        <a:t> </a:t>
                      </a:r>
                      <a:endParaRPr lang="fr-FR" sz="1000" b="0" dirty="0">
                        <a:solidFill>
                          <a:schemeClr val="tx1"/>
                        </a:solidFill>
                        <a:effectLst/>
                        <a:latin typeface="+mn-lt"/>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40000"/>
                      </a:schemeClr>
                    </a:solidFill>
                  </a:tcPr>
                </a:tc>
                <a:tc>
                  <a:txBody>
                    <a:bodyPr/>
                    <a:lstStyle/>
                    <a:p>
                      <a:pPr algn="l">
                        <a:lnSpc>
                          <a:spcPct val="100000"/>
                        </a:lnSpc>
                        <a:spcAft>
                          <a:spcPts val="0"/>
                        </a:spcAft>
                      </a:pPr>
                      <a:r>
                        <a:rPr lang="fr-FR" sz="1000" dirty="0">
                          <a:effectLst/>
                          <a:latin typeface="Calibri"/>
                          <a:ea typeface="Times New Roman"/>
                        </a:rPr>
                        <a:t>2-Fait les actions à réaliser, interrompt l’activité</a:t>
                      </a:r>
                      <a:endParaRPr lang="fr-FR" sz="12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40000"/>
                      </a:schemeClr>
                    </a:solidFill>
                  </a:tcPr>
                </a:tc>
              </a:tr>
              <a:tr h="275924">
                <a:tc rowSpan="3">
                  <a:txBody>
                    <a:bodyPr/>
                    <a:lstStyle/>
                    <a:p>
                      <a:pPr algn="ctr"/>
                      <a:r>
                        <a:rPr lang="fr-FR" sz="1200" b="0" dirty="0" smtClean="0">
                          <a:solidFill>
                            <a:srgbClr val="000000"/>
                          </a:solidFill>
                          <a:latin typeface="+mn-lt"/>
                        </a:rPr>
                        <a:t>Attention conjointe</a:t>
                      </a:r>
                      <a:endParaRPr lang="fr-FR" sz="1200" b="0" dirty="0">
                        <a:solidFill>
                          <a:srgbClr val="000000"/>
                        </a:solidFill>
                        <a:latin typeface="+mn-l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a:lnSpc>
                          <a:spcPct val="100000"/>
                        </a:lnSpc>
                        <a:spcAft>
                          <a:spcPts val="0"/>
                        </a:spcAft>
                      </a:pPr>
                      <a:r>
                        <a:rPr lang="fr-FR" sz="1000" dirty="0">
                          <a:effectLst/>
                          <a:latin typeface="Calibri"/>
                          <a:ea typeface="Times New Roman"/>
                        </a:rPr>
                        <a:t>2-Initie et répond à l’attention conjointe régulièrement</a:t>
                      </a:r>
                      <a:endParaRPr lang="fr-FR" sz="10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60000"/>
                        <a:lumOff val="40000"/>
                        <a:alpha val="70000"/>
                      </a:schemeClr>
                    </a:solidFill>
                  </a:tcPr>
                </a:tc>
                <a:tc>
                  <a:txBody>
                    <a:bodyPr/>
                    <a:lstStyle/>
                    <a:p>
                      <a:pPr algn="l">
                        <a:lnSpc>
                          <a:spcPct val="100000"/>
                        </a:lnSpc>
                        <a:spcAft>
                          <a:spcPts val="0"/>
                        </a:spcAft>
                      </a:pPr>
                      <a:r>
                        <a:rPr lang="fr-FR" sz="1000" dirty="0">
                          <a:effectLst/>
                          <a:latin typeface="Calibri"/>
                          <a:ea typeface="Times New Roman"/>
                        </a:rPr>
                        <a:t>0-Répond à l’attention conjointe</a:t>
                      </a:r>
                      <a:endParaRPr lang="fr-FR" sz="12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60000"/>
                        <a:lumOff val="40000"/>
                        <a:alpha val="70000"/>
                      </a:schemeClr>
                    </a:solidFill>
                  </a:tcPr>
                </a:tc>
              </a:tr>
              <a:tr h="288758">
                <a:tc vMerge="1">
                  <a:txBody>
                    <a:bodyPr/>
                    <a:lstStyle/>
                    <a:p>
                      <a:endParaRPr lang="fr-FR" dirty="0">
                        <a:latin typeface="+mn-lt"/>
                      </a:endParaRPr>
                    </a:p>
                  </a:txBody>
                  <a:tcPr/>
                </a:tc>
                <a:tc>
                  <a:txBody>
                    <a:bodyPr/>
                    <a:lstStyle/>
                    <a:p>
                      <a:pPr algn="l">
                        <a:lnSpc>
                          <a:spcPct val="100000"/>
                        </a:lnSpc>
                        <a:spcAft>
                          <a:spcPts val="0"/>
                        </a:spcAft>
                      </a:pPr>
                      <a:r>
                        <a:rPr lang="fr-FR" sz="1000" dirty="0" smtClean="0">
                          <a:effectLst/>
                          <a:latin typeface="Calibri"/>
                          <a:ea typeface="Times New Roman"/>
                        </a:rPr>
                        <a:t>1-Initie et répond parfois à l’attention conjointe (2 initiations ou réponses)</a:t>
                      </a:r>
                      <a:endParaRPr lang="fr-FR" sz="10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40000"/>
                        <a:lumOff val="60000"/>
                        <a:alpha val="40000"/>
                      </a:schemeClr>
                    </a:solidFill>
                  </a:tcPr>
                </a:tc>
                <a:tc>
                  <a:txBody>
                    <a:bodyPr/>
                    <a:lstStyle/>
                    <a:p>
                      <a:pPr algn="l">
                        <a:lnSpc>
                          <a:spcPct val="100000"/>
                        </a:lnSpc>
                        <a:spcAft>
                          <a:spcPts val="0"/>
                        </a:spcAft>
                      </a:pPr>
                      <a:r>
                        <a:rPr lang="fr-FR" sz="1000" dirty="0">
                          <a:effectLst/>
                          <a:latin typeface="Calibri"/>
                          <a:ea typeface="Times New Roman"/>
                        </a:rPr>
                        <a:t>1-Initie parfois (2-3 fois) et répond à l’attention conjointe</a:t>
                      </a:r>
                      <a:endParaRPr lang="fr-FR" sz="12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40000"/>
                        <a:lumOff val="60000"/>
                        <a:alpha val="40000"/>
                      </a:schemeClr>
                    </a:solidFill>
                  </a:tcPr>
                </a:tc>
              </a:tr>
              <a:tr h="125119">
                <a:tc vMerge="1">
                  <a:txBody>
                    <a:bodyPr/>
                    <a:lstStyle/>
                    <a:p>
                      <a:endParaRPr lang="fr-FR" dirty="0">
                        <a:latin typeface="+mn-lt"/>
                      </a:endParaRPr>
                    </a:p>
                  </a:txBody>
                  <a:tcPr/>
                </a:tc>
                <a:tc>
                  <a:txBody>
                    <a:bodyPr/>
                    <a:lstStyle/>
                    <a:p>
                      <a:pPr algn="l">
                        <a:lnSpc>
                          <a:spcPct val="100000"/>
                        </a:lnSpc>
                        <a:spcAft>
                          <a:spcPts val="0"/>
                        </a:spcAft>
                      </a:pPr>
                      <a:r>
                        <a:rPr lang="fr-FR" sz="1000" dirty="0">
                          <a:effectLst/>
                          <a:latin typeface="Calibri"/>
                          <a:ea typeface="Times New Roman"/>
                        </a:rPr>
                        <a:t>0-Désintérêt pour initier ou répondre à l’attention conjointe</a:t>
                      </a:r>
                      <a:endParaRPr lang="fr-FR" sz="10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70000"/>
                      </a:schemeClr>
                    </a:solidFill>
                  </a:tcPr>
                </a:tc>
                <a:tc>
                  <a:txBody>
                    <a:bodyPr/>
                    <a:lstStyle/>
                    <a:p>
                      <a:pPr algn="l">
                        <a:lnSpc>
                          <a:spcPct val="100000"/>
                        </a:lnSpc>
                        <a:spcAft>
                          <a:spcPts val="0"/>
                        </a:spcAft>
                      </a:pPr>
                      <a:r>
                        <a:rPr lang="fr-FR" sz="1000" dirty="0">
                          <a:effectLst/>
                          <a:latin typeface="Calibri"/>
                          <a:ea typeface="Times New Roman"/>
                        </a:rPr>
                        <a:t>2-Initie très régulièrement l’attention conjointe (+ de 3 fois)</a:t>
                      </a:r>
                      <a:endParaRPr lang="fr-FR" sz="12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70000"/>
                      </a:schemeClr>
                    </a:solidFill>
                  </a:tcPr>
                </a:tc>
              </a:tr>
              <a:tr h="203839">
                <a:tc row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0" kern="1200" dirty="0" smtClean="0">
                          <a:solidFill>
                            <a:srgbClr val="000000"/>
                          </a:solidFill>
                          <a:effectLst/>
                          <a:latin typeface="+mn-lt"/>
                          <a:ea typeface="+mn-ea"/>
                          <a:cs typeface="+mn-cs"/>
                        </a:rPr>
                        <a:t>Régulation du comportement </a:t>
                      </a:r>
                      <a:endParaRPr lang="fr-FR" sz="1200" b="0" dirty="0" smtClean="0">
                        <a:solidFill>
                          <a:srgbClr val="000000"/>
                        </a:solidFill>
                        <a:latin typeface="+mn-lt"/>
                      </a:endParaRPr>
                    </a:p>
                    <a:p>
                      <a:pPr algn="ctr"/>
                      <a:endParaRPr lang="fr-FR" sz="1200" b="0" dirty="0">
                        <a:solidFill>
                          <a:srgbClr val="000000"/>
                        </a:solidFill>
                        <a:latin typeface="+mn-l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a:lnSpc>
                          <a:spcPct val="100000"/>
                        </a:lnSpc>
                        <a:spcAft>
                          <a:spcPts val="0"/>
                        </a:spcAft>
                      </a:pPr>
                      <a:r>
                        <a:rPr lang="fr-FR" sz="1000" dirty="0">
                          <a:effectLst/>
                          <a:latin typeface="Calibri"/>
                          <a:ea typeface="Times New Roman"/>
                        </a:rPr>
                        <a:t>2-Aucune demande d’aide ou interpellation envers l’adulte</a:t>
                      </a:r>
                      <a:endParaRPr lang="fr-FR" sz="10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40000"/>
                        <a:lumOff val="60000"/>
                        <a:alpha val="40000"/>
                      </a:schemeClr>
                    </a:solidFill>
                  </a:tcPr>
                </a:tc>
                <a:tc>
                  <a:txBody>
                    <a:bodyPr/>
                    <a:lstStyle/>
                    <a:p>
                      <a:pPr algn="l">
                        <a:lnSpc>
                          <a:spcPct val="100000"/>
                        </a:lnSpc>
                        <a:spcAft>
                          <a:spcPts val="0"/>
                        </a:spcAft>
                      </a:pPr>
                      <a:r>
                        <a:rPr lang="fr-FR" sz="1000" dirty="0">
                          <a:effectLst/>
                          <a:latin typeface="Calibri"/>
                          <a:ea typeface="Times New Roman"/>
                        </a:rPr>
                        <a:t>0-Aide, approuve uniquement si nécessité (1 à 2 fois)</a:t>
                      </a:r>
                      <a:endParaRPr lang="fr-FR" sz="12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40000"/>
                        <a:lumOff val="60000"/>
                        <a:alpha val="40000"/>
                      </a:schemeClr>
                    </a:solidFill>
                  </a:tcPr>
                </a:tc>
              </a:tr>
              <a:tr h="203838">
                <a:tc vMerge="1">
                  <a:txBody>
                    <a:bodyPr/>
                    <a:lstStyle/>
                    <a:p>
                      <a:endParaRPr lang="fr-FR" dirty="0">
                        <a:latin typeface="+mn-lt"/>
                      </a:endParaRPr>
                    </a:p>
                  </a:txBody>
                  <a:tcPr/>
                </a:tc>
                <a:tc>
                  <a:txBody>
                    <a:bodyPr/>
                    <a:lstStyle/>
                    <a:p>
                      <a:pPr algn="l">
                        <a:lnSpc>
                          <a:spcPct val="100000"/>
                        </a:lnSpc>
                        <a:spcAft>
                          <a:spcPts val="0"/>
                        </a:spcAft>
                      </a:pPr>
                      <a:r>
                        <a:rPr lang="fr-FR" sz="1000" dirty="0">
                          <a:effectLst/>
                          <a:latin typeface="Calibri"/>
                          <a:ea typeface="Times New Roman"/>
                        </a:rPr>
                        <a:t>1-Une à deux demandes d’aide ou interpellations envers l’adulte</a:t>
                      </a:r>
                      <a:endParaRPr lang="fr-FR" sz="10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60000"/>
                        <a:lumOff val="40000"/>
                        <a:alpha val="70000"/>
                      </a:schemeClr>
                    </a:solidFill>
                  </a:tcPr>
                </a:tc>
                <a:tc>
                  <a:txBody>
                    <a:bodyPr/>
                    <a:lstStyle/>
                    <a:p>
                      <a:pPr algn="l">
                        <a:lnSpc>
                          <a:spcPct val="100000"/>
                        </a:lnSpc>
                        <a:spcAft>
                          <a:spcPts val="0"/>
                        </a:spcAft>
                      </a:pPr>
                      <a:r>
                        <a:rPr lang="fr-FR" sz="1000" dirty="0">
                          <a:effectLst/>
                          <a:latin typeface="Calibri"/>
                          <a:ea typeface="Times New Roman"/>
                        </a:rPr>
                        <a:t>1-Répond et initie parfois la régulation de comportement (2-3 fois)</a:t>
                      </a:r>
                      <a:endParaRPr lang="fr-FR" sz="12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60000"/>
                        <a:lumOff val="40000"/>
                        <a:alpha val="70000"/>
                      </a:schemeClr>
                    </a:solidFill>
                  </a:tcPr>
                </a:tc>
              </a:tr>
              <a:tr h="195356">
                <a:tc vMerge="1">
                  <a:txBody>
                    <a:bodyPr/>
                    <a:lstStyle/>
                    <a:p>
                      <a:endParaRPr lang="fr-FR" dirty="0">
                        <a:latin typeface="+mn-lt"/>
                      </a:endParaRPr>
                    </a:p>
                  </a:txBody>
                  <a:tcPr/>
                </a:tc>
                <a:tc>
                  <a:txBody>
                    <a:bodyPr/>
                    <a:lstStyle/>
                    <a:p>
                      <a:pPr algn="l">
                        <a:lnSpc>
                          <a:spcPct val="100000"/>
                        </a:lnSpc>
                        <a:spcAft>
                          <a:spcPts val="0"/>
                        </a:spcAft>
                      </a:pPr>
                      <a:r>
                        <a:rPr lang="fr-FR" sz="1000" dirty="0">
                          <a:effectLst/>
                          <a:latin typeface="Calibri"/>
                          <a:ea typeface="Times New Roman"/>
                        </a:rPr>
                        <a:t>0-Plus de deux demandes d’aide ou interpellations envers l’adulte</a:t>
                      </a:r>
                      <a:endParaRPr lang="fr-FR" sz="10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40000"/>
                      </a:schemeClr>
                    </a:solidFill>
                  </a:tcPr>
                </a:tc>
                <a:tc>
                  <a:txBody>
                    <a:bodyPr/>
                    <a:lstStyle/>
                    <a:p>
                      <a:pPr algn="l">
                        <a:lnSpc>
                          <a:spcPct val="100000"/>
                        </a:lnSpc>
                        <a:spcAft>
                          <a:spcPts val="0"/>
                        </a:spcAft>
                      </a:pPr>
                      <a:r>
                        <a:rPr lang="fr-FR" sz="1000" dirty="0">
                          <a:effectLst/>
                          <a:latin typeface="Calibri"/>
                          <a:ea typeface="Times New Roman"/>
                        </a:rPr>
                        <a:t>2-Régule, donne de l’aide sans demande préalable de l’enfant</a:t>
                      </a:r>
                      <a:endParaRPr lang="fr-FR" sz="12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40000"/>
                      </a:schemeClr>
                    </a:solidFill>
                  </a:tcPr>
                </a:tc>
              </a:tr>
              <a:tr h="213831">
                <a:tc rowSpan="3">
                  <a:txBody>
                    <a:bodyPr/>
                    <a:lstStyle/>
                    <a:p>
                      <a:pPr algn="ctr"/>
                      <a:r>
                        <a:rPr lang="fr-FR" sz="1200" b="0" kern="1200" dirty="0" smtClean="0">
                          <a:solidFill>
                            <a:srgbClr val="000000"/>
                          </a:solidFill>
                          <a:effectLst/>
                          <a:latin typeface="+mn-lt"/>
                          <a:ea typeface="+mn-ea"/>
                          <a:cs typeface="+mn-cs"/>
                        </a:rPr>
                        <a:t>Attention</a:t>
                      </a:r>
                      <a:r>
                        <a:rPr lang="fr-FR" sz="1200" b="0" kern="1200" baseline="0" dirty="0" smtClean="0">
                          <a:solidFill>
                            <a:srgbClr val="000000"/>
                          </a:solidFill>
                          <a:effectLst/>
                          <a:latin typeface="+mn-lt"/>
                          <a:ea typeface="+mn-ea"/>
                          <a:cs typeface="+mn-cs"/>
                        </a:rPr>
                        <a:t> </a:t>
                      </a:r>
                      <a:endParaRPr lang="fr-FR" sz="1200" b="0" dirty="0">
                        <a:solidFill>
                          <a:srgbClr val="000000"/>
                        </a:solidFill>
                        <a:latin typeface="+mn-l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a:lnSpc>
                          <a:spcPct val="100000"/>
                        </a:lnSpc>
                      </a:pPr>
                      <a:r>
                        <a:rPr lang="fr-FR" sz="1000" b="0" dirty="0">
                          <a:solidFill>
                            <a:schemeClr val="tx1"/>
                          </a:solidFill>
                          <a:effectLst/>
                          <a:latin typeface="+mn-lt"/>
                        </a:rPr>
                        <a:t>2-Aucun moment d’inattention</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60000"/>
                        <a:lumOff val="40000"/>
                        <a:alpha val="70000"/>
                      </a:schemeClr>
                    </a:solidFill>
                  </a:tcPr>
                </a:tc>
                <a:tc>
                  <a:txBody>
                    <a:bodyPr/>
                    <a:lstStyle/>
                    <a:p>
                      <a:pPr algn="l">
                        <a:lnSpc>
                          <a:spcPct val="100000"/>
                        </a:lnSpc>
                        <a:spcAft>
                          <a:spcPts val="0"/>
                        </a:spcAft>
                      </a:pPr>
                      <a:r>
                        <a:rPr lang="fr-FR" sz="1000" dirty="0">
                          <a:effectLst/>
                          <a:latin typeface="Calibri"/>
                          <a:ea typeface="Times New Roman"/>
                        </a:rPr>
                        <a:t>0-Ne ne contrôle pas l’attention</a:t>
                      </a:r>
                      <a:endParaRPr lang="fr-FR" sz="12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60000"/>
                        <a:lumOff val="40000"/>
                        <a:alpha val="70000"/>
                      </a:schemeClr>
                    </a:solidFill>
                  </a:tcPr>
                </a:tc>
              </a:tr>
              <a:tr h="0">
                <a:tc vMerge="1">
                  <a:txBody>
                    <a:bodyPr/>
                    <a:lstStyle/>
                    <a:p>
                      <a:endParaRPr lang="fr-FR" dirty="0">
                        <a:latin typeface="+mn-lt"/>
                      </a:endParaRPr>
                    </a:p>
                  </a:txBody>
                  <a:tcPr/>
                </a:tc>
                <a:tc>
                  <a:txBody>
                    <a:bodyPr/>
                    <a:lstStyle/>
                    <a:p>
                      <a:pPr algn="l">
                        <a:lnSpc>
                          <a:spcPct val="100000"/>
                        </a:lnSpc>
                      </a:pPr>
                      <a:r>
                        <a:rPr lang="fr-FR" sz="1000" b="0" dirty="0">
                          <a:solidFill>
                            <a:schemeClr val="tx1"/>
                          </a:solidFill>
                          <a:effectLst/>
                          <a:latin typeface="+mn-lt"/>
                        </a:rPr>
                        <a:t>1-Un à deux moments d’inattention</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40000"/>
                        <a:lumOff val="60000"/>
                        <a:alpha val="40000"/>
                      </a:schemeClr>
                    </a:solidFill>
                  </a:tcPr>
                </a:tc>
                <a:tc>
                  <a:txBody>
                    <a:bodyPr/>
                    <a:lstStyle/>
                    <a:p>
                      <a:pPr algn="l">
                        <a:lnSpc>
                          <a:spcPct val="100000"/>
                        </a:lnSpc>
                        <a:spcAft>
                          <a:spcPts val="0"/>
                        </a:spcAft>
                      </a:pPr>
                      <a:r>
                        <a:rPr lang="fr-FR" sz="1000" dirty="0">
                          <a:effectLst/>
                          <a:latin typeface="Calibri"/>
                          <a:ea typeface="Times New Roman"/>
                        </a:rPr>
                        <a:t>1-Réactive parfois l’attention</a:t>
                      </a:r>
                      <a:endParaRPr lang="fr-FR" sz="12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40000"/>
                        <a:lumOff val="60000"/>
                        <a:alpha val="40000"/>
                      </a:schemeClr>
                    </a:solidFill>
                  </a:tcPr>
                </a:tc>
              </a:tr>
              <a:tr h="196548">
                <a:tc vMerge="1">
                  <a:txBody>
                    <a:bodyPr/>
                    <a:lstStyle/>
                    <a:p>
                      <a:endParaRPr lang="fr-FR" dirty="0">
                        <a:latin typeface="+mn-lt"/>
                      </a:endParaRPr>
                    </a:p>
                  </a:txBody>
                  <a:tcPr/>
                </a:tc>
                <a:tc>
                  <a:txBody>
                    <a:bodyPr/>
                    <a:lstStyle/>
                    <a:p>
                      <a:pPr algn="l">
                        <a:lnSpc>
                          <a:spcPct val="100000"/>
                        </a:lnSpc>
                      </a:pPr>
                      <a:r>
                        <a:rPr lang="fr-FR" sz="1000" b="0" dirty="0">
                          <a:solidFill>
                            <a:schemeClr val="tx1"/>
                          </a:solidFill>
                          <a:effectLst/>
                          <a:latin typeface="+mn-lt"/>
                        </a:rPr>
                        <a:t>0-Plus de deux moments d’inattention</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70000"/>
                      </a:schemeClr>
                    </a:solidFill>
                  </a:tcPr>
                </a:tc>
                <a:tc>
                  <a:txBody>
                    <a:bodyPr/>
                    <a:lstStyle/>
                    <a:p>
                      <a:pPr algn="l">
                        <a:lnSpc>
                          <a:spcPct val="100000"/>
                        </a:lnSpc>
                        <a:spcAft>
                          <a:spcPts val="0"/>
                        </a:spcAft>
                      </a:pPr>
                      <a:r>
                        <a:rPr lang="fr-FR" sz="1000" dirty="0">
                          <a:effectLst/>
                          <a:latin typeface="Calibri"/>
                          <a:ea typeface="Times New Roman"/>
                        </a:rPr>
                        <a:t>2-Contrôle très régulièrement l’attention</a:t>
                      </a:r>
                      <a:endParaRPr lang="fr-FR" sz="12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70000"/>
                      </a:schemeClr>
                    </a:solidFill>
                  </a:tcPr>
                </a:tc>
              </a:tr>
              <a:tr h="329026">
                <a:tc row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0" dirty="0" smtClean="0">
                          <a:solidFill>
                            <a:srgbClr val="000000"/>
                          </a:solidFill>
                          <a:latin typeface="+mn-lt"/>
                        </a:rPr>
                        <a:t>Évaluation</a:t>
                      </a:r>
                    </a:p>
                    <a:p>
                      <a:pPr algn="ctr"/>
                      <a:endParaRPr lang="fr-FR" sz="1200" b="0" dirty="0">
                        <a:solidFill>
                          <a:srgbClr val="000000"/>
                        </a:solidFill>
                        <a:latin typeface="+mn-l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00000"/>
                        </a:lnSpc>
                        <a:spcAft>
                          <a:spcPts val="0"/>
                        </a:spcAft>
                      </a:pPr>
                      <a:r>
                        <a:rPr lang="fr-FR" sz="1000" dirty="0">
                          <a:effectLst/>
                          <a:latin typeface="Calibri"/>
                          <a:ea typeface="Times New Roman"/>
                        </a:rPr>
                        <a:t>2-Aucune erreur ou corrige ses erreurs de sorte à réaliser le trajet demandé</a:t>
                      </a:r>
                      <a:endParaRPr lang="fr-FR" sz="10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40000"/>
                      </a:schemeClr>
                    </a:solidFill>
                  </a:tcPr>
                </a:tc>
                <a:tc>
                  <a:txBody>
                    <a:bodyPr/>
                    <a:lstStyle/>
                    <a:p>
                      <a:pPr algn="l">
                        <a:lnSpc>
                          <a:spcPct val="100000"/>
                        </a:lnSpc>
                        <a:spcAft>
                          <a:spcPts val="0"/>
                        </a:spcAft>
                      </a:pPr>
                      <a:r>
                        <a:rPr lang="fr-FR" sz="1000" dirty="0">
                          <a:effectLst/>
                          <a:latin typeface="Calibri"/>
                          <a:ea typeface="Times New Roman"/>
                        </a:rPr>
                        <a:t>0-Invite ou soutient l’autoévaluation</a:t>
                      </a:r>
                      <a:endParaRPr lang="fr-FR" sz="12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40000"/>
                      </a:schemeClr>
                    </a:solidFill>
                  </a:tcPr>
                </a:tc>
              </a:tr>
              <a:tr h="412024">
                <a:tc vMerge="1">
                  <a:txBody>
                    <a:bodyPr/>
                    <a:lstStyle/>
                    <a:p>
                      <a:pPr algn="ctr"/>
                      <a:endParaRPr lang="fr-FR" sz="1600" b="0" dirty="0">
                        <a:solidFill>
                          <a:srgbClr val="AE2573"/>
                        </a:solidFill>
                        <a:latin typeface="+mn-l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a:lnSpc>
                          <a:spcPct val="100000"/>
                        </a:lnSpc>
                        <a:spcAft>
                          <a:spcPts val="0"/>
                        </a:spcAft>
                      </a:pPr>
                      <a:r>
                        <a:rPr lang="fr-FR" sz="1000" dirty="0" smtClean="0">
                          <a:effectLst/>
                          <a:latin typeface="Calibri"/>
                          <a:ea typeface="Times New Roman"/>
                        </a:rPr>
                        <a:t>1- Corrige ses erreurs sans parvenir au trajet demandé ou demande de l’aide ou une approbation à l’adulte pour la correction</a:t>
                      </a:r>
                      <a:endParaRPr lang="fr-FR" sz="10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70000"/>
                      </a:schemeClr>
                    </a:solidFill>
                  </a:tcPr>
                </a:tc>
                <a:tc>
                  <a:txBody>
                    <a:bodyPr/>
                    <a:lstStyle/>
                    <a:p>
                      <a:pPr algn="l">
                        <a:lnSpc>
                          <a:spcPct val="100000"/>
                        </a:lnSpc>
                        <a:spcAft>
                          <a:spcPts val="0"/>
                        </a:spcAft>
                      </a:pPr>
                      <a:r>
                        <a:rPr lang="fr-FR" sz="1000" dirty="0">
                          <a:effectLst/>
                          <a:latin typeface="Calibri"/>
                          <a:ea typeface="Times New Roman"/>
                        </a:rPr>
                        <a:t>1-Fait des suggestions pour ajuster ou corriger</a:t>
                      </a:r>
                      <a:endParaRPr lang="fr-FR" sz="12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70000"/>
                      </a:schemeClr>
                    </a:solidFill>
                  </a:tcPr>
                </a:tc>
              </a:tr>
              <a:tr h="326941">
                <a:tc vMerge="1">
                  <a:txBody>
                    <a:bodyPr/>
                    <a:lstStyle/>
                    <a:p>
                      <a:pPr algn="ctr"/>
                      <a:endParaRPr lang="fr-FR" sz="1600" b="0" dirty="0">
                        <a:solidFill>
                          <a:srgbClr val="AE2573"/>
                        </a:solidFill>
                        <a:latin typeface="+mn-l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00000"/>
                        </a:lnSpc>
                        <a:spcAft>
                          <a:spcPts val="0"/>
                        </a:spcAft>
                      </a:pPr>
                      <a:r>
                        <a:rPr lang="fr-FR" sz="1000" dirty="0">
                          <a:effectLst/>
                          <a:latin typeface="Calibri"/>
                          <a:ea typeface="Times New Roman"/>
                        </a:rPr>
                        <a:t>0-Refait les mêmes erreurs, effectue un trajet qui tourne autant que le premier, se corrige alors que le trajet effectué était sans erreur</a:t>
                      </a:r>
                      <a:endParaRPr lang="fr-FR" sz="10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40000"/>
                      </a:schemeClr>
                    </a:solidFill>
                  </a:tcPr>
                </a:tc>
                <a:tc>
                  <a:txBody>
                    <a:bodyPr/>
                    <a:lstStyle/>
                    <a:p>
                      <a:pPr algn="l">
                        <a:lnSpc>
                          <a:spcPct val="100000"/>
                        </a:lnSpc>
                        <a:spcAft>
                          <a:spcPts val="0"/>
                        </a:spcAft>
                      </a:pPr>
                      <a:r>
                        <a:rPr lang="fr-FR" sz="1000" dirty="0">
                          <a:effectLst/>
                          <a:latin typeface="Calibri"/>
                          <a:ea typeface="Times New Roman"/>
                        </a:rPr>
                        <a:t>2-Corrige par l’action à la place de l’enfant</a:t>
                      </a:r>
                      <a:endParaRPr lang="fr-FR" sz="1200" dirty="0">
                        <a:effectLst/>
                        <a:latin typeface="Times New Roman"/>
                        <a:ea typeface="Times New Roman"/>
                      </a:endParaRPr>
                    </a:p>
                  </a:txBody>
                  <a:tcPr marL="36195" marR="36195"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alpha val="40000"/>
                      </a:schemeClr>
                    </a:solidFill>
                  </a:tcPr>
                </a:tc>
              </a:tr>
            </a:tbl>
          </a:graphicData>
        </a:graphic>
      </p:graphicFrame>
    </p:spTree>
    <p:extLst>
      <p:ext uri="{BB962C8B-B14F-4D97-AF65-F5344CB8AC3E}">
        <p14:creationId xmlns:p14="http://schemas.microsoft.com/office/powerpoint/2010/main" val="12633367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re 1"/>
          <p:cNvSpPr txBox="1">
            <a:spLocks/>
          </p:cNvSpPr>
          <p:nvPr/>
        </p:nvSpPr>
        <p:spPr>
          <a:xfrm>
            <a:off x="264647" y="324853"/>
            <a:ext cx="8615986" cy="257913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dirty="0" smtClean="0">
                <a:solidFill>
                  <a:srgbClr val="404738"/>
                </a:solidFill>
                <a:latin typeface="Gotham Bold"/>
                <a:cs typeface="Gotham Bold"/>
              </a:rPr>
              <a:t>Méthodologie : mesures</a:t>
            </a:r>
            <a:endParaRPr lang="fr-FR" sz="2800" dirty="0" smtClean="0">
              <a:solidFill>
                <a:srgbClr val="A41522"/>
              </a:solidFill>
              <a:latin typeface="Gotham Bold"/>
              <a:cs typeface="Gotham Bold"/>
            </a:endParaRPr>
          </a:p>
          <a:p>
            <a:pPr algn="l"/>
            <a:r>
              <a:rPr lang="fr-FR" sz="1000" dirty="0" smtClean="0">
                <a:solidFill>
                  <a:srgbClr val="A41522"/>
                </a:solidFill>
                <a:latin typeface="Gotham Bold"/>
                <a:cs typeface="Gotham Bold"/>
              </a:rPr>
              <a:t>______________________________________________________________________________________________________________</a:t>
            </a:r>
          </a:p>
          <a:p>
            <a:pPr algn="l"/>
            <a:endParaRPr lang="fr-FR" sz="1200" dirty="0" smtClean="0">
              <a:solidFill>
                <a:srgbClr val="404738"/>
              </a:solidFill>
              <a:latin typeface="Gotham Bold"/>
              <a:cs typeface="Gotham Bold"/>
            </a:endParaRPr>
          </a:p>
        </p:txBody>
      </p:sp>
      <p:pic>
        <p:nvPicPr>
          <p:cNvPr id="10" name="Image 9" descr="carte-itineraire_318-4846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2016" y="1814474"/>
            <a:ext cx="1799966" cy="1799966"/>
          </a:xfrm>
          <a:prstGeom prst="rect">
            <a:avLst/>
          </a:prstGeom>
          <a:ln>
            <a:noFill/>
          </a:ln>
        </p:spPr>
      </p:pic>
      <p:pic>
        <p:nvPicPr>
          <p:cNvPr id="11" name="Image 10" descr="Capture d’écran 2017-06-07 à 17.54.47.png"/>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662506" y="1760332"/>
            <a:ext cx="2148069" cy="1799998"/>
          </a:xfrm>
          <a:prstGeom prst="rect">
            <a:avLst/>
          </a:prstGeom>
          <a:ln>
            <a:noFill/>
          </a:ln>
        </p:spPr>
      </p:pic>
      <p:sp>
        <p:nvSpPr>
          <p:cNvPr id="13" name="ZoneTexte 12"/>
          <p:cNvSpPr txBox="1"/>
          <p:nvPr/>
        </p:nvSpPr>
        <p:spPr>
          <a:xfrm>
            <a:off x="662507" y="1414364"/>
            <a:ext cx="2148069" cy="400110"/>
          </a:xfrm>
          <a:prstGeom prst="rect">
            <a:avLst/>
          </a:prstGeom>
          <a:noFill/>
          <a:ln>
            <a:solidFill>
              <a:srgbClr val="000000"/>
            </a:solidFill>
          </a:ln>
        </p:spPr>
        <p:txBody>
          <a:bodyPr wrap="square" rtlCol="0">
            <a:spAutoFit/>
          </a:bodyPr>
          <a:lstStyle/>
          <a:p>
            <a:pPr algn="ctr"/>
            <a:r>
              <a:rPr lang="fr-FR" sz="2000" dirty="0" smtClean="0">
                <a:latin typeface="Gotham Book" charset="0"/>
                <a:ea typeface="Gotham Book" charset="0"/>
                <a:cs typeface="Gotham Book" charset="0"/>
              </a:rPr>
              <a:t>Apprentissage</a:t>
            </a:r>
            <a:endParaRPr lang="fr-FR" sz="2000" dirty="0">
              <a:latin typeface="Gotham Book" charset="0"/>
              <a:ea typeface="Gotham Book" charset="0"/>
              <a:cs typeface="Gotham Book" charset="0"/>
            </a:endParaRPr>
          </a:p>
        </p:txBody>
      </p:sp>
      <p:sp>
        <p:nvSpPr>
          <p:cNvPr id="14" name="ZoneTexte 13"/>
          <p:cNvSpPr txBox="1"/>
          <p:nvPr/>
        </p:nvSpPr>
        <p:spPr>
          <a:xfrm>
            <a:off x="3672016" y="1414364"/>
            <a:ext cx="1799967" cy="400110"/>
          </a:xfrm>
          <a:prstGeom prst="rect">
            <a:avLst/>
          </a:prstGeom>
          <a:noFill/>
          <a:ln>
            <a:solidFill>
              <a:srgbClr val="000000"/>
            </a:solidFill>
          </a:ln>
        </p:spPr>
        <p:txBody>
          <a:bodyPr wrap="square" rtlCol="0">
            <a:spAutoFit/>
          </a:bodyPr>
          <a:lstStyle/>
          <a:p>
            <a:pPr algn="ctr"/>
            <a:r>
              <a:rPr lang="fr-FR" sz="2000" dirty="0" smtClean="0">
                <a:latin typeface="Gotham Book" charset="0"/>
                <a:ea typeface="Gotham Book" charset="0"/>
                <a:cs typeface="Gotham Book" charset="0"/>
              </a:rPr>
              <a:t>Phase test</a:t>
            </a:r>
            <a:endParaRPr lang="fr-FR" sz="2000" dirty="0">
              <a:latin typeface="Gotham Book" charset="0"/>
              <a:ea typeface="Gotham Book" charset="0"/>
              <a:cs typeface="Gotham Book" charset="0"/>
            </a:endParaRPr>
          </a:p>
        </p:txBody>
      </p:sp>
      <p:sp>
        <p:nvSpPr>
          <p:cNvPr id="18" name="ZoneTexte 17"/>
          <p:cNvSpPr txBox="1"/>
          <p:nvPr/>
        </p:nvSpPr>
        <p:spPr>
          <a:xfrm>
            <a:off x="6088481" y="1414364"/>
            <a:ext cx="2175654" cy="400110"/>
          </a:xfrm>
          <a:prstGeom prst="rect">
            <a:avLst/>
          </a:prstGeom>
          <a:noFill/>
          <a:ln>
            <a:solidFill>
              <a:srgbClr val="000000"/>
            </a:solidFill>
          </a:ln>
        </p:spPr>
        <p:txBody>
          <a:bodyPr wrap="square" rtlCol="0">
            <a:spAutoFit/>
          </a:bodyPr>
          <a:lstStyle/>
          <a:p>
            <a:pPr algn="ctr"/>
            <a:r>
              <a:rPr lang="fr-FR" sz="2000" dirty="0" smtClean="0">
                <a:latin typeface="Gotham Book" charset="0"/>
                <a:ea typeface="Gotham Book" charset="0"/>
                <a:cs typeface="Gotham Book" charset="0"/>
              </a:rPr>
              <a:t>Verbalisations</a:t>
            </a:r>
            <a:endParaRPr lang="fr-FR" sz="2000" dirty="0">
              <a:latin typeface="Gotham Book" charset="0"/>
              <a:ea typeface="Gotham Book" charset="0"/>
              <a:cs typeface="Gotham Book" charset="0"/>
            </a:endParaRPr>
          </a:p>
        </p:txBody>
      </p:sp>
      <p:grpSp>
        <p:nvGrpSpPr>
          <p:cNvPr id="19" name="Grouper 18"/>
          <p:cNvGrpSpPr>
            <a:grpSpLocks noChangeAspect="1"/>
          </p:cNvGrpSpPr>
          <p:nvPr/>
        </p:nvGrpSpPr>
        <p:grpSpPr>
          <a:xfrm>
            <a:off x="6088481" y="2102458"/>
            <a:ext cx="2316854" cy="1223997"/>
            <a:chOff x="109744" y="4782384"/>
            <a:chExt cx="1907998" cy="1007998"/>
          </a:xfrm>
        </p:grpSpPr>
        <p:sp>
          <p:nvSpPr>
            <p:cNvPr id="20" name="Rectangle 19"/>
            <p:cNvSpPr/>
            <p:nvPr/>
          </p:nvSpPr>
          <p:spPr>
            <a:xfrm>
              <a:off x="109744" y="4782384"/>
              <a:ext cx="1907998" cy="10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1" name="Image 20" descr="communication-1991853_192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44" y="4782384"/>
              <a:ext cx="1889954" cy="1007977"/>
            </a:xfrm>
            <a:prstGeom prst="rect">
              <a:avLst/>
            </a:prstGeom>
          </p:spPr>
        </p:pic>
      </p:grpSp>
    </p:spTree>
    <p:extLst>
      <p:ext uri="{BB962C8B-B14F-4D97-AF65-F5344CB8AC3E}">
        <p14:creationId xmlns:p14="http://schemas.microsoft.com/office/powerpoint/2010/main" val="3773880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re 1"/>
          <p:cNvSpPr txBox="1">
            <a:spLocks/>
          </p:cNvSpPr>
          <p:nvPr/>
        </p:nvSpPr>
        <p:spPr>
          <a:xfrm>
            <a:off x="264647" y="324853"/>
            <a:ext cx="8615986" cy="257913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dirty="0" smtClean="0">
                <a:solidFill>
                  <a:srgbClr val="404738"/>
                </a:solidFill>
                <a:latin typeface="Gotham Bold"/>
                <a:cs typeface="Gotham Bold"/>
              </a:rPr>
              <a:t>Méthodologie : tâche d’apprentissage en environnement virtuel (études 1 et 2)</a:t>
            </a:r>
            <a:endParaRPr lang="fr-FR" sz="2800" dirty="0" smtClean="0">
              <a:solidFill>
                <a:srgbClr val="A41522"/>
              </a:solidFill>
              <a:latin typeface="Gotham Bold"/>
              <a:cs typeface="Gotham Bold"/>
            </a:endParaRPr>
          </a:p>
          <a:p>
            <a:pPr algn="l"/>
            <a:r>
              <a:rPr lang="fr-FR" sz="1000" dirty="0" smtClean="0">
                <a:solidFill>
                  <a:srgbClr val="A41522"/>
                </a:solidFill>
                <a:latin typeface="Gotham Bold"/>
                <a:cs typeface="Gotham Bold"/>
              </a:rPr>
              <a:t>______________________________________________________________________________________________________________</a:t>
            </a:r>
          </a:p>
          <a:p>
            <a:pPr algn="l"/>
            <a:endParaRPr lang="fr-FR" sz="1200" dirty="0" smtClean="0">
              <a:solidFill>
                <a:srgbClr val="404738"/>
              </a:solidFill>
              <a:latin typeface="Gotham Bold"/>
              <a:cs typeface="Gotham Bold"/>
            </a:endParaRPr>
          </a:p>
        </p:txBody>
      </p:sp>
      <p:pic>
        <p:nvPicPr>
          <p:cNvPr id="12" name="Espace réservé du contenu 3"/>
          <p:cNvPicPr>
            <a:picLocks noGrp="1" noChangeAspect="1"/>
          </p:cNvPicPr>
          <p:nvPr/>
        </p:nvPicPr>
        <p:blipFill rotWithShape="1">
          <a:blip r:embed="rId4" cstate="print">
            <a:extLst>
              <a:ext uri="{28A0092B-C50C-407E-A947-70E740481C1C}">
                <a14:useLocalDpi xmlns:a14="http://schemas.microsoft.com/office/drawing/2010/main" val="0"/>
              </a:ext>
            </a:extLst>
          </a:blip>
          <a:srcRect l="29481" t="7793" r="16233" b="6797"/>
          <a:stretch/>
        </p:blipFill>
        <p:spPr>
          <a:xfrm>
            <a:off x="377266" y="1541236"/>
            <a:ext cx="3245377" cy="2725500"/>
          </a:xfrm>
          <a:prstGeom prst="rect">
            <a:avLst/>
          </a:prstGeom>
          <a:ln>
            <a:solidFill>
              <a:srgbClr val="000000"/>
            </a:solidFill>
          </a:ln>
        </p:spPr>
      </p:pic>
      <p:grpSp>
        <p:nvGrpSpPr>
          <p:cNvPr id="15" name="Grouper 14"/>
          <p:cNvGrpSpPr>
            <a:grpSpLocks noChangeAspect="1"/>
          </p:cNvGrpSpPr>
          <p:nvPr/>
        </p:nvGrpSpPr>
        <p:grpSpPr bwMode="auto">
          <a:xfrm>
            <a:off x="4021643" y="1561151"/>
            <a:ext cx="4601263" cy="2736000"/>
            <a:chOff x="0" y="0"/>
            <a:chExt cx="4857115" cy="3130550"/>
          </a:xfrm>
        </p:grpSpPr>
        <p:sp>
          <p:nvSpPr>
            <p:cNvPr id="16" name="Rectangle 15"/>
            <p:cNvSpPr>
              <a:spLocks noChangeArrowheads="1"/>
            </p:cNvSpPr>
            <p:nvPr/>
          </p:nvSpPr>
          <p:spPr bwMode="auto">
            <a:xfrm>
              <a:off x="3445510" y="988695"/>
              <a:ext cx="1377950" cy="285750"/>
            </a:xfrm>
            <a:prstGeom prst="rect">
              <a:avLst/>
            </a:prstGeom>
            <a:gradFill rotWithShape="1">
              <a:gsLst>
                <a:gs pos="0">
                  <a:srgbClr val="E4F9FF"/>
                </a:gs>
                <a:gs pos="64999">
                  <a:srgbClr val="BBEFFF"/>
                </a:gs>
                <a:gs pos="100000">
                  <a:srgbClr val="9EEAFF"/>
                </a:gs>
              </a:gsLst>
              <a:lin ang="5400000" scaled="1"/>
            </a:gradFill>
            <a:ln w="9525">
              <a:solidFill>
                <a:srgbClr val="46AAC5"/>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fr-FR" sz="1200" b="1">
                  <a:effectLst/>
                  <a:latin typeface="Arial"/>
                  <a:ea typeface="Times New Roman"/>
                </a:rPr>
                <a:t>Boulangerie</a:t>
              </a:r>
              <a:endParaRPr lang="fr-FR" sz="1200">
                <a:effectLst/>
                <a:latin typeface="Times New Roman"/>
                <a:ea typeface="Times New Roman"/>
              </a:endParaRPr>
            </a:p>
          </p:txBody>
        </p:sp>
        <p:sp>
          <p:nvSpPr>
            <p:cNvPr id="17" name="Rectangle 16"/>
            <p:cNvSpPr>
              <a:spLocks noChangeArrowheads="1"/>
            </p:cNvSpPr>
            <p:nvPr/>
          </p:nvSpPr>
          <p:spPr bwMode="auto">
            <a:xfrm>
              <a:off x="3429000" y="322580"/>
              <a:ext cx="1378585" cy="286385"/>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fr-FR" sz="1200" b="1">
                  <a:effectLst/>
                  <a:latin typeface="Arial"/>
                  <a:ea typeface="Times New Roman"/>
                </a:rPr>
                <a:t>Domicile</a:t>
              </a:r>
              <a:endParaRPr lang="fr-FR" sz="1200">
                <a:effectLst/>
                <a:latin typeface="Times New Roman"/>
                <a:ea typeface="Times New Roman"/>
              </a:endParaRPr>
            </a:p>
          </p:txBody>
        </p:sp>
        <p:sp>
          <p:nvSpPr>
            <p:cNvPr id="22" name="Rectangle 21"/>
            <p:cNvSpPr>
              <a:spLocks noChangeArrowheads="1"/>
            </p:cNvSpPr>
            <p:nvPr/>
          </p:nvSpPr>
          <p:spPr bwMode="auto">
            <a:xfrm>
              <a:off x="3444875" y="1624965"/>
              <a:ext cx="1402715" cy="286385"/>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fr-FR" sz="1200" b="1" dirty="0">
                  <a:effectLst/>
                  <a:latin typeface="Arial"/>
                  <a:ea typeface="Times New Roman"/>
                </a:rPr>
                <a:t>Pharmacie</a:t>
              </a:r>
              <a:endParaRPr lang="fr-FR" sz="1200" dirty="0">
                <a:effectLst/>
                <a:latin typeface="Times New Roman"/>
                <a:ea typeface="Times New Roman"/>
              </a:endParaRPr>
            </a:p>
          </p:txBody>
        </p:sp>
        <p:sp>
          <p:nvSpPr>
            <p:cNvPr id="23" name="Rectangle 22"/>
            <p:cNvSpPr>
              <a:spLocks noChangeArrowheads="1"/>
            </p:cNvSpPr>
            <p:nvPr/>
          </p:nvSpPr>
          <p:spPr bwMode="auto">
            <a:xfrm>
              <a:off x="3455035" y="2264410"/>
              <a:ext cx="1402080" cy="286385"/>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fr-FR" sz="1200" b="1" dirty="0">
                  <a:effectLst/>
                  <a:latin typeface="Arial"/>
                  <a:ea typeface="Times New Roman"/>
                </a:rPr>
                <a:t>Supermarché</a:t>
              </a:r>
              <a:endParaRPr lang="fr-FR" sz="1200" dirty="0">
                <a:effectLst/>
                <a:latin typeface="Times New Roman"/>
                <a:ea typeface="Times New Roman"/>
              </a:endParaRPr>
            </a:p>
          </p:txBody>
        </p:sp>
        <p:grpSp>
          <p:nvGrpSpPr>
            <p:cNvPr id="24" name="Grouper 23"/>
            <p:cNvGrpSpPr>
              <a:grpSpLocks/>
            </p:cNvGrpSpPr>
            <p:nvPr/>
          </p:nvGrpSpPr>
          <p:grpSpPr bwMode="auto">
            <a:xfrm>
              <a:off x="0" y="0"/>
              <a:ext cx="3216910" cy="3130550"/>
              <a:chOff x="0" y="0"/>
              <a:chExt cx="3216910" cy="3130550"/>
            </a:xfrm>
          </p:grpSpPr>
          <p:grpSp>
            <p:nvGrpSpPr>
              <p:cNvPr id="25" name="Grouper 24"/>
              <p:cNvGrpSpPr>
                <a:grpSpLocks noChangeAspect="1"/>
              </p:cNvGrpSpPr>
              <p:nvPr/>
            </p:nvGrpSpPr>
            <p:grpSpPr bwMode="auto">
              <a:xfrm>
                <a:off x="0" y="0"/>
                <a:ext cx="3216910" cy="3130550"/>
                <a:chOff x="0" y="0"/>
                <a:chExt cx="5399406" cy="5254625"/>
              </a:xfrm>
            </p:grpSpPr>
            <p:sp>
              <p:nvSpPr>
                <p:cNvPr id="29" name="Rectangle 28"/>
                <p:cNvSpPr>
                  <a:spLocks noChangeArrowheads="1"/>
                </p:cNvSpPr>
                <p:nvPr/>
              </p:nvSpPr>
              <p:spPr bwMode="auto">
                <a:xfrm>
                  <a:off x="0" y="0"/>
                  <a:ext cx="5399406" cy="52546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ctr" anchorCtr="0" upright="1">
                  <a:noAutofit/>
                </a:bodyPr>
                <a:lstStyle/>
                <a:p>
                  <a:endParaRPr lang="fr-FR"/>
                </a:p>
              </p:txBody>
            </p:sp>
            <p:sp>
              <p:nvSpPr>
                <p:cNvPr id="30" name="Rectangle 29"/>
                <p:cNvSpPr>
                  <a:spLocks noChangeArrowheads="1"/>
                </p:cNvSpPr>
                <p:nvPr/>
              </p:nvSpPr>
              <p:spPr bwMode="auto">
                <a:xfrm>
                  <a:off x="571500" y="3657600"/>
                  <a:ext cx="1079500" cy="1079500"/>
                </a:xfrm>
                <a:prstGeom prst="rect">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endParaRPr lang="fr-FR"/>
                </a:p>
              </p:txBody>
            </p:sp>
            <p:sp>
              <p:nvSpPr>
                <p:cNvPr id="31" name="Rectangle 30"/>
                <p:cNvSpPr>
                  <a:spLocks noChangeArrowheads="1"/>
                </p:cNvSpPr>
                <p:nvPr/>
              </p:nvSpPr>
              <p:spPr bwMode="auto">
                <a:xfrm>
                  <a:off x="3771900" y="2143125"/>
                  <a:ext cx="1079500" cy="1079500"/>
                </a:xfrm>
                <a:prstGeom prst="rect">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endParaRPr lang="fr-FR"/>
                </a:p>
              </p:txBody>
            </p:sp>
            <p:sp>
              <p:nvSpPr>
                <p:cNvPr id="32" name="Rectangle 31"/>
                <p:cNvSpPr>
                  <a:spLocks noChangeArrowheads="1"/>
                </p:cNvSpPr>
                <p:nvPr/>
              </p:nvSpPr>
              <p:spPr bwMode="auto">
                <a:xfrm>
                  <a:off x="4000500" y="2153920"/>
                  <a:ext cx="610235" cy="394970"/>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fr-FR" sz="1100" b="1">
                      <a:effectLst/>
                      <a:latin typeface="Arial"/>
                      <a:ea typeface="Times New Roman"/>
                    </a:rPr>
                    <a:t>S</a:t>
                  </a:r>
                  <a:endParaRPr lang="fr-FR" sz="1200">
                    <a:effectLst/>
                    <a:latin typeface="Times New Roman"/>
                    <a:ea typeface="Times New Roman"/>
                  </a:endParaRPr>
                </a:p>
              </p:txBody>
            </p:sp>
            <p:sp>
              <p:nvSpPr>
                <p:cNvPr id="33" name="Rectangle 32"/>
                <p:cNvSpPr>
                  <a:spLocks noChangeArrowheads="1"/>
                </p:cNvSpPr>
                <p:nvPr/>
              </p:nvSpPr>
              <p:spPr bwMode="auto">
                <a:xfrm>
                  <a:off x="571500" y="531495"/>
                  <a:ext cx="1079500" cy="1079500"/>
                </a:xfrm>
                <a:prstGeom prst="rect">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endParaRPr lang="fr-FR"/>
                </a:p>
              </p:txBody>
            </p:sp>
            <p:sp>
              <p:nvSpPr>
                <p:cNvPr id="34" name="Rectangle 33"/>
                <p:cNvSpPr>
                  <a:spLocks noChangeArrowheads="1"/>
                </p:cNvSpPr>
                <p:nvPr/>
              </p:nvSpPr>
              <p:spPr bwMode="auto">
                <a:xfrm>
                  <a:off x="800100" y="4343400"/>
                  <a:ext cx="610675" cy="395410"/>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fr-FR" sz="1100" b="1">
                      <a:effectLst/>
                      <a:latin typeface="Arial"/>
                      <a:ea typeface="Times New Roman"/>
                    </a:rPr>
                    <a:t>D</a:t>
                  </a:r>
                  <a:endParaRPr lang="fr-FR" sz="1200">
                    <a:effectLst/>
                    <a:latin typeface="Times New Roman"/>
                    <a:ea typeface="Times New Roman"/>
                  </a:endParaRPr>
                </a:p>
              </p:txBody>
            </p:sp>
            <p:sp>
              <p:nvSpPr>
                <p:cNvPr id="35" name="Rectangle 34"/>
                <p:cNvSpPr>
                  <a:spLocks noChangeArrowheads="1"/>
                </p:cNvSpPr>
                <p:nvPr/>
              </p:nvSpPr>
              <p:spPr bwMode="auto">
                <a:xfrm>
                  <a:off x="2171700" y="2131695"/>
                  <a:ext cx="1079500" cy="1079500"/>
                </a:xfrm>
                <a:prstGeom prst="rect">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endParaRPr lang="fr-FR"/>
                </a:p>
              </p:txBody>
            </p:sp>
            <p:sp>
              <p:nvSpPr>
                <p:cNvPr id="36" name="Rectangle 35"/>
                <p:cNvSpPr>
                  <a:spLocks noChangeArrowheads="1"/>
                </p:cNvSpPr>
                <p:nvPr/>
              </p:nvSpPr>
              <p:spPr bwMode="auto">
                <a:xfrm>
                  <a:off x="2171700" y="531495"/>
                  <a:ext cx="1079500" cy="1079500"/>
                </a:xfrm>
                <a:prstGeom prst="rect">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endParaRPr lang="fr-FR"/>
                </a:p>
              </p:txBody>
            </p:sp>
            <p:sp>
              <p:nvSpPr>
                <p:cNvPr id="37" name="Rectangle 36"/>
                <p:cNvSpPr>
                  <a:spLocks noChangeArrowheads="1"/>
                </p:cNvSpPr>
                <p:nvPr/>
              </p:nvSpPr>
              <p:spPr bwMode="auto">
                <a:xfrm>
                  <a:off x="3771900" y="531495"/>
                  <a:ext cx="1079500" cy="1079500"/>
                </a:xfrm>
                <a:prstGeom prst="rect">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endParaRPr lang="fr-FR"/>
                </a:p>
              </p:txBody>
            </p:sp>
            <p:sp>
              <p:nvSpPr>
                <p:cNvPr id="38" name="Rectangle 37"/>
                <p:cNvSpPr>
                  <a:spLocks noChangeArrowheads="1"/>
                </p:cNvSpPr>
                <p:nvPr/>
              </p:nvSpPr>
              <p:spPr bwMode="auto">
                <a:xfrm>
                  <a:off x="571500" y="2131695"/>
                  <a:ext cx="1079500" cy="1079500"/>
                </a:xfrm>
                <a:prstGeom prst="rect">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endParaRPr lang="fr-FR"/>
                </a:p>
              </p:txBody>
            </p:sp>
            <p:sp>
              <p:nvSpPr>
                <p:cNvPr id="39" name="Rectangle 38"/>
                <p:cNvSpPr>
                  <a:spLocks noChangeArrowheads="1"/>
                </p:cNvSpPr>
                <p:nvPr/>
              </p:nvSpPr>
              <p:spPr bwMode="auto">
                <a:xfrm>
                  <a:off x="2171700" y="3657600"/>
                  <a:ext cx="1079500" cy="1079500"/>
                </a:xfrm>
                <a:prstGeom prst="rect">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endParaRPr lang="fr-FR"/>
                </a:p>
              </p:txBody>
            </p:sp>
            <p:sp>
              <p:nvSpPr>
                <p:cNvPr id="40" name="Rectangle 39"/>
                <p:cNvSpPr>
                  <a:spLocks noChangeArrowheads="1"/>
                </p:cNvSpPr>
                <p:nvPr/>
              </p:nvSpPr>
              <p:spPr bwMode="auto">
                <a:xfrm>
                  <a:off x="3771900" y="3657600"/>
                  <a:ext cx="1079500" cy="1079500"/>
                </a:xfrm>
                <a:prstGeom prst="rect">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endParaRPr lang="fr-FR"/>
                </a:p>
              </p:txBody>
            </p:sp>
            <p:sp>
              <p:nvSpPr>
                <p:cNvPr id="41" name="Rectangle 40"/>
                <p:cNvSpPr>
                  <a:spLocks noChangeArrowheads="1"/>
                </p:cNvSpPr>
                <p:nvPr/>
              </p:nvSpPr>
              <p:spPr bwMode="auto">
                <a:xfrm>
                  <a:off x="800100" y="2813050"/>
                  <a:ext cx="608965" cy="394970"/>
                </a:xfrm>
                <a:prstGeom prst="rect">
                  <a:avLst/>
                </a:prstGeom>
                <a:gradFill rotWithShape="1">
                  <a:gsLst>
                    <a:gs pos="0">
                      <a:srgbClr val="E4F9FF"/>
                    </a:gs>
                    <a:gs pos="64999">
                      <a:srgbClr val="BBEFFF"/>
                    </a:gs>
                    <a:gs pos="100000">
                      <a:srgbClr val="9EEAFF"/>
                    </a:gs>
                  </a:gsLst>
                  <a:lin ang="5400000" scaled="1"/>
                </a:gradFill>
                <a:ln w="9525">
                  <a:solidFill>
                    <a:srgbClr val="46AAC5"/>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fr-FR" sz="1100" b="1">
                      <a:effectLst/>
                      <a:latin typeface="Arial"/>
                      <a:ea typeface="Times New Roman"/>
                    </a:rPr>
                    <a:t>B</a:t>
                  </a:r>
                  <a:endParaRPr lang="fr-FR" sz="1200">
                    <a:effectLst/>
                    <a:latin typeface="Times New Roman"/>
                    <a:ea typeface="Times New Roman"/>
                  </a:endParaRPr>
                </a:p>
              </p:txBody>
            </p:sp>
            <p:sp>
              <p:nvSpPr>
                <p:cNvPr id="42" name="Rectangle 41"/>
                <p:cNvSpPr>
                  <a:spLocks noChangeArrowheads="1"/>
                </p:cNvSpPr>
                <p:nvPr/>
              </p:nvSpPr>
              <p:spPr bwMode="auto">
                <a:xfrm>
                  <a:off x="2423160" y="542290"/>
                  <a:ext cx="610235" cy="394970"/>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fr-FR" sz="1100" b="1">
                      <a:effectLst/>
                      <a:latin typeface="Arial"/>
                      <a:ea typeface="Times New Roman"/>
                    </a:rPr>
                    <a:t>P</a:t>
                  </a:r>
                  <a:endParaRPr lang="fr-FR" sz="1200">
                    <a:effectLst/>
                    <a:latin typeface="Times New Roman"/>
                    <a:ea typeface="Times New Roman"/>
                  </a:endParaRPr>
                </a:p>
              </p:txBody>
            </p:sp>
          </p:grpSp>
          <p:sp>
            <p:nvSpPr>
              <p:cNvPr id="26" name="Forme libre 25"/>
              <p:cNvSpPr>
                <a:spLocks/>
              </p:cNvSpPr>
              <p:nvPr/>
            </p:nvSpPr>
            <p:spPr bwMode="auto">
              <a:xfrm>
                <a:off x="586105" y="1225550"/>
                <a:ext cx="1985265" cy="1806797"/>
              </a:xfrm>
              <a:custGeom>
                <a:avLst/>
                <a:gdLst>
                  <a:gd name="T0" fmla="*/ 0 w 1985265"/>
                  <a:gd name="T1" fmla="*/ 1626759 h 1806797"/>
                  <a:gd name="T2" fmla="*/ 0 w 1985265"/>
                  <a:gd name="T3" fmla="*/ 1626759 h 1806797"/>
                  <a:gd name="T4" fmla="*/ 0 w 1985265"/>
                  <a:gd name="T5" fmla="*/ 1797321 h 1806797"/>
                  <a:gd name="T6" fmla="*/ 0 w 1985265"/>
                  <a:gd name="T7" fmla="*/ 1797321 h 1806797"/>
                  <a:gd name="T8" fmla="*/ 42641 w 1985265"/>
                  <a:gd name="T9" fmla="*/ 1802059 h 1806797"/>
                  <a:gd name="T10" fmla="*/ 80543 w 1985265"/>
                  <a:gd name="T11" fmla="*/ 1806797 h 1806797"/>
                  <a:gd name="T12" fmla="*/ 270056 w 1985265"/>
                  <a:gd name="T13" fmla="*/ 1802059 h 1806797"/>
                  <a:gd name="T14" fmla="*/ 549588 w 1985265"/>
                  <a:gd name="T15" fmla="*/ 1792583 h 1806797"/>
                  <a:gd name="T16" fmla="*/ 578015 w 1985265"/>
                  <a:gd name="T17" fmla="*/ 1787845 h 1806797"/>
                  <a:gd name="T18" fmla="*/ 682247 w 1985265"/>
                  <a:gd name="T19" fmla="*/ 1787845 h 1806797"/>
                  <a:gd name="T20" fmla="*/ 682247 w 1985265"/>
                  <a:gd name="T21" fmla="*/ 1787845 h 1806797"/>
                  <a:gd name="T22" fmla="*/ 682247 w 1985265"/>
                  <a:gd name="T23" fmla="*/ 1432509 h 1806797"/>
                  <a:gd name="T24" fmla="*/ 677509 w 1985265"/>
                  <a:gd name="T25" fmla="*/ 1404082 h 1806797"/>
                  <a:gd name="T26" fmla="*/ 672771 w 1985265"/>
                  <a:gd name="T27" fmla="*/ 1370917 h 1806797"/>
                  <a:gd name="T28" fmla="*/ 668033 w 1985265"/>
                  <a:gd name="T29" fmla="*/ 1347228 h 1806797"/>
                  <a:gd name="T30" fmla="*/ 663296 w 1985265"/>
                  <a:gd name="T31" fmla="*/ 1309325 h 1806797"/>
                  <a:gd name="T32" fmla="*/ 668033 w 1985265"/>
                  <a:gd name="T33" fmla="*/ 1044007 h 1806797"/>
                  <a:gd name="T34" fmla="*/ 672771 w 1985265"/>
                  <a:gd name="T35" fmla="*/ 1029794 h 1806797"/>
                  <a:gd name="T36" fmla="*/ 677509 w 1985265"/>
                  <a:gd name="T37" fmla="*/ 1010842 h 1806797"/>
                  <a:gd name="T38" fmla="*/ 677509 w 1985265"/>
                  <a:gd name="T39" fmla="*/ 920824 h 1806797"/>
                  <a:gd name="T40" fmla="*/ 677509 w 1985265"/>
                  <a:gd name="T41" fmla="*/ 920824 h 1806797"/>
                  <a:gd name="T42" fmla="*/ 720149 w 1985265"/>
                  <a:gd name="T43" fmla="*/ 925561 h 1806797"/>
                  <a:gd name="T44" fmla="*/ 748576 w 1985265"/>
                  <a:gd name="T45" fmla="*/ 930299 h 1806797"/>
                  <a:gd name="T46" fmla="*/ 772266 w 1985265"/>
                  <a:gd name="T47" fmla="*/ 935037 h 1806797"/>
                  <a:gd name="T48" fmla="*/ 914400 w 1985265"/>
                  <a:gd name="T49" fmla="*/ 949250 h 1806797"/>
                  <a:gd name="T50" fmla="*/ 1028108 w 1985265"/>
                  <a:gd name="T51" fmla="*/ 939775 h 1806797"/>
                  <a:gd name="T52" fmla="*/ 1070748 w 1985265"/>
                  <a:gd name="T53" fmla="*/ 925561 h 1806797"/>
                  <a:gd name="T54" fmla="*/ 1094438 w 1985265"/>
                  <a:gd name="T55" fmla="*/ 920824 h 1806797"/>
                  <a:gd name="T56" fmla="*/ 1127602 w 1985265"/>
                  <a:gd name="T57" fmla="*/ 911348 h 1806797"/>
                  <a:gd name="T58" fmla="*/ 1264999 w 1985265"/>
                  <a:gd name="T59" fmla="*/ 901872 h 1806797"/>
                  <a:gd name="T60" fmla="*/ 1459250 w 1985265"/>
                  <a:gd name="T61" fmla="*/ 906610 h 1806797"/>
                  <a:gd name="T62" fmla="*/ 1501890 w 1985265"/>
                  <a:gd name="T63" fmla="*/ 911348 h 1806797"/>
                  <a:gd name="T64" fmla="*/ 1615598 w 1985265"/>
                  <a:gd name="T65" fmla="*/ 911348 h 1806797"/>
                  <a:gd name="T66" fmla="*/ 1615598 w 1985265"/>
                  <a:gd name="T67" fmla="*/ 911348 h 1806797"/>
                  <a:gd name="T68" fmla="*/ 1606123 w 1985265"/>
                  <a:gd name="T69" fmla="*/ 503895 h 1806797"/>
                  <a:gd name="T70" fmla="*/ 1601385 w 1985265"/>
                  <a:gd name="T71" fmla="*/ 484944 h 1806797"/>
                  <a:gd name="T72" fmla="*/ 1596647 w 1985265"/>
                  <a:gd name="T73" fmla="*/ 20637 h 1806797"/>
                  <a:gd name="T74" fmla="*/ 1596647 w 1985265"/>
                  <a:gd name="T75" fmla="*/ 20637 h 1806797"/>
                  <a:gd name="T76" fmla="*/ 1672452 w 1985265"/>
                  <a:gd name="T77" fmla="*/ 15899 h 1806797"/>
                  <a:gd name="T78" fmla="*/ 1776684 w 1985265"/>
                  <a:gd name="T79" fmla="*/ 6424 h 1806797"/>
                  <a:gd name="T80" fmla="*/ 1800373 w 1985265"/>
                  <a:gd name="T81" fmla="*/ 1686 h 1806797"/>
                  <a:gd name="T82" fmla="*/ 1975673 w 1985265"/>
                  <a:gd name="T83" fmla="*/ 6424 h 1806797"/>
                  <a:gd name="T84" fmla="*/ 1980411 w 1985265"/>
                  <a:gd name="T85" fmla="*/ 39588 h 1806797"/>
                  <a:gd name="T86" fmla="*/ 1985148 w 1985265"/>
                  <a:gd name="T87" fmla="*/ 91704 h 18067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85265" h="1806797">
                    <a:moveTo>
                      <a:pt x="0" y="1626759"/>
                    </a:moveTo>
                    <a:lnTo>
                      <a:pt x="0" y="1626759"/>
                    </a:lnTo>
                    <a:lnTo>
                      <a:pt x="0" y="1797321"/>
                    </a:lnTo>
                    <a:lnTo>
                      <a:pt x="42641" y="1802059"/>
                    </a:lnTo>
                    <a:cubicBezTo>
                      <a:pt x="55286" y="1803547"/>
                      <a:pt x="67811" y="1806797"/>
                      <a:pt x="80543" y="1806797"/>
                    </a:cubicBezTo>
                    <a:cubicBezTo>
                      <a:pt x="143734" y="1806797"/>
                      <a:pt x="206885" y="1803638"/>
                      <a:pt x="270056" y="1802059"/>
                    </a:cubicBezTo>
                    <a:cubicBezTo>
                      <a:pt x="407202" y="1788344"/>
                      <a:pt x="239380" y="1803864"/>
                      <a:pt x="549588" y="1792583"/>
                    </a:cubicBezTo>
                    <a:cubicBezTo>
                      <a:pt x="559188" y="1792234"/>
                      <a:pt x="568415" y="1788188"/>
                      <a:pt x="578015" y="1787845"/>
                    </a:cubicBezTo>
                    <a:cubicBezTo>
                      <a:pt x="612737" y="1786605"/>
                      <a:pt x="647503" y="1787845"/>
                      <a:pt x="682247" y="1787845"/>
                    </a:cubicBezTo>
                    <a:lnTo>
                      <a:pt x="682247" y="1787845"/>
                    </a:lnTo>
                    <a:cubicBezTo>
                      <a:pt x="693861" y="1636871"/>
                      <a:pt x="690338" y="1707578"/>
                      <a:pt x="682247" y="1432509"/>
                    </a:cubicBezTo>
                    <a:cubicBezTo>
                      <a:pt x="681965" y="1422907"/>
                      <a:pt x="678970" y="1413577"/>
                      <a:pt x="677509" y="1404082"/>
                    </a:cubicBezTo>
                    <a:cubicBezTo>
                      <a:pt x="675811" y="1393045"/>
                      <a:pt x="674607" y="1381932"/>
                      <a:pt x="672771" y="1370917"/>
                    </a:cubicBezTo>
                    <a:cubicBezTo>
                      <a:pt x="671447" y="1362974"/>
                      <a:pt x="669257" y="1355187"/>
                      <a:pt x="668033" y="1347228"/>
                    </a:cubicBezTo>
                    <a:cubicBezTo>
                      <a:pt x="666097" y="1334643"/>
                      <a:pt x="664875" y="1321959"/>
                      <a:pt x="663296" y="1309325"/>
                    </a:cubicBezTo>
                    <a:cubicBezTo>
                      <a:pt x="664875" y="1220886"/>
                      <a:pt x="665036" y="1132410"/>
                      <a:pt x="668033" y="1044007"/>
                    </a:cubicBezTo>
                    <a:cubicBezTo>
                      <a:pt x="668202" y="1039016"/>
                      <a:pt x="671399" y="1034596"/>
                      <a:pt x="672771" y="1029794"/>
                    </a:cubicBezTo>
                    <a:cubicBezTo>
                      <a:pt x="674560" y="1023533"/>
                      <a:pt x="677226" y="1017348"/>
                      <a:pt x="677509" y="1010842"/>
                    </a:cubicBezTo>
                    <a:cubicBezTo>
                      <a:pt x="678812" y="980864"/>
                      <a:pt x="677509" y="950830"/>
                      <a:pt x="677509" y="920824"/>
                    </a:cubicBezTo>
                    <a:lnTo>
                      <a:pt x="677509" y="920824"/>
                    </a:lnTo>
                    <a:cubicBezTo>
                      <a:pt x="691722" y="922403"/>
                      <a:pt x="705974" y="923671"/>
                      <a:pt x="720149" y="925561"/>
                    </a:cubicBezTo>
                    <a:cubicBezTo>
                      <a:pt x="729671" y="926831"/>
                      <a:pt x="739125" y="928581"/>
                      <a:pt x="748576" y="930299"/>
                    </a:cubicBezTo>
                    <a:cubicBezTo>
                      <a:pt x="756499" y="931740"/>
                      <a:pt x="764294" y="933898"/>
                      <a:pt x="772266" y="935037"/>
                    </a:cubicBezTo>
                    <a:cubicBezTo>
                      <a:pt x="845622" y="945517"/>
                      <a:pt x="843948" y="944219"/>
                      <a:pt x="914400" y="949250"/>
                    </a:cubicBezTo>
                    <a:cubicBezTo>
                      <a:pt x="939527" y="947928"/>
                      <a:pt x="994501" y="949378"/>
                      <a:pt x="1028108" y="939775"/>
                    </a:cubicBezTo>
                    <a:cubicBezTo>
                      <a:pt x="1042514" y="935659"/>
                      <a:pt x="1056057" y="928499"/>
                      <a:pt x="1070748" y="925561"/>
                    </a:cubicBezTo>
                    <a:cubicBezTo>
                      <a:pt x="1078645" y="923982"/>
                      <a:pt x="1086625" y="922777"/>
                      <a:pt x="1094438" y="920824"/>
                    </a:cubicBezTo>
                    <a:cubicBezTo>
                      <a:pt x="1112443" y="916323"/>
                      <a:pt x="1106916" y="914303"/>
                      <a:pt x="1127602" y="911348"/>
                    </a:cubicBezTo>
                    <a:cubicBezTo>
                      <a:pt x="1168172" y="905552"/>
                      <a:pt x="1228624" y="903787"/>
                      <a:pt x="1264999" y="901872"/>
                    </a:cubicBezTo>
                    <a:lnTo>
                      <a:pt x="1459250" y="906610"/>
                    </a:lnTo>
                    <a:cubicBezTo>
                      <a:pt x="1473539" y="907182"/>
                      <a:pt x="1487596" y="910915"/>
                      <a:pt x="1501890" y="911348"/>
                    </a:cubicBezTo>
                    <a:cubicBezTo>
                      <a:pt x="1539775" y="912496"/>
                      <a:pt x="1577695" y="911348"/>
                      <a:pt x="1615598" y="911348"/>
                    </a:cubicBezTo>
                    <a:lnTo>
                      <a:pt x="1615598" y="911348"/>
                    </a:lnTo>
                    <a:cubicBezTo>
                      <a:pt x="1615216" y="880823"/>
                      <a:pt x="1631288" y="629729"/>
                      <a:pt x="1606123" y="503895"/>
                    </a:cubicBezTo>
                    <a:cubicBezTo>
                      <a:pt x="1604846" y="497510"/>
                      <a:pt x="1602964" y="491261"/>
                      <a:pt x="1601385" y="484944"/>
                    </a:cubicBezTo>
                    <a:cubicBezTo>
                      <a:pt x="1595647" y="140670"/>
                      <a:pt x="1596647" y="295444"/>
                      <a:pt x="1596647" y="20637"/>
                    </a:cubicBezTo>
                    <a:lnTo>
                      <a:pt x="1596647" y="20637"/>
                    </a:lnTo>
                    <a:lnTo>
                      <a:pt x="1672452" y="15899"/>
                    </a:lnTo>
                    <a:cubicBezTo>
                      <a:pt x="1712643" y="13219"/>
                      <a:pt x="1739096" y="12207"/>
                      <a:pt x="1776684" y="6424"/>
                    </a:cubicBezTo>
                    <a:cubicBezTo>
                      <a:pt x="1784643" y="5200"/>
                      <a:pt x="1792477" y="3265"/>
                      <a:pt x="1800373" y="1686"/>
                    </a:cubicBezTo>
                    <a:cubicBezTo>
                      <a:pt x="1858806" y="3265"/>
                      <a:pt x="1918472" y="-5618"/>
                      <a:pt x="1975673" y="6424"/>
                    </a:cubicBezTo>
                    <a:cubicBezTo>
                      <a:pt x="1986600" y="8724"/>
                      <a:pt x="1978713" y="28551"/>
                      <a:pt x="1980411" y="39588"/>
                    </a:cubicBezTo>
                    <a:cubicBezTo>
                      <a:pt x="1986446" y="78817"/>
                      <a:pt x="1985148" y="55932"/>
                      <a:pt x="1985148" y="91704"/>
                    </a:cubicBezTo>
                  </a:path>
                </a:pathLst>
              </a:custGeom>
              <a:noFill/>
              <a:ln w="38100">
                <a:solidFill>
                  <a:srgbClr val="C0504D"/>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ctr" anchorCtr="0" upright="1">
                <a:noAutofit/>
              </a:bodyPr>
              <a:lstStyle/>
              <a:p>
                <a:endParaRPr lang="fr-FR"/>
              </a:p>
            </p:txBody>
          </p:sp>
          <p:sp>
            <p:nvSpPr>
              <p:cNvPr id="27" name="Forme libre 26"/>
              <p:cNvSpPr>
                <a:spLocks/>
              </p:cNvSpPr>
              <p:nvPr/>
            </p:nvSpPr>
            <p:spPr bwMode="auto">
              <a:xfrm>
                <a:off x="680720" y="251460"/>
                <a:ext cx="919201" cy="2711150"/>
              </a:xfrm>
              <a:custGeom>
                <a:avLst/>
                <a:gdLst>
                  <a:gd name="T0" fmla="*/ 0 w 919201"/>
                  <a:gd name="T1" fmla="*/ 2605803 h 2711150"/>
                  <a:gd name="T2" fmla="*/ 0 w 919201"/>
                  <a:gd name="T3" fmla="*/ 2605803 h 2711150"/>
                  <a:gd name="T4" fmla="*/ 4738 w 919201"/>
                  <a:gd name="T5" fmla="*/ 2705297 h 2711150"/>
                  <a:gd name="T6" fmla="*/ 4738 w 919201"/>
                  <a:gd name="T7" fmla="*/ 2705297 h 2711150"/>
                  <a:gd name="T8" fmla="*/ 469044 w 919201"/>
                  <a:gd name="T9" fmla="*/ 2705297 h 2711150"/>
                  <a:gd name="T10" fmla="*/ 525898 w 919201"/>
                  <a:gd name="T11" fmla="*/ 2695822 h 2711150"/>
                  <a:gd name="T12" fmla="*/ 525898 w 919201"/>
                  <a:gd name="T13" fmla="*/ 2695822 h 2711150"/>
                  <a:gd name="T14" fmla="*/ 535374 w 919201"/>
                  <a:gd name="T15" fmla="*/ 2586852 h 2711150"/>
                  <a:gd name="T16" fmla="*/ 530636 w 919201"/>
                  <a:gd name="T17" fmla="*/ 2506309 h 2711150"/>
                  <a:gd name="T18" fmla="*/ 521160 w 919201"/>
                  <a:gd name="T19" fmla="*/ 2421028 h 2711150"/>
                  <a:gd name="T20" fmla="*/ 516423 w 919201"/>
                  <a:gd name="T21" fmla="*/ 2406815 h 2711150"/>
                  <a:gd name="T22" fmla="*/ 511685 w 919201"/>
                  <a:gd name="T23" fmla="*/ 2387863 h 2711150"/>
                  <a:gd name="T24" fmla="*/ 506947 w 919201"/>
                  <a:gd name="T25" fmla="*/ 2345223 h 2711150"/>
                  <a:gd name="T26" fmla="*/ 502209 w 919201"/>
                  <a:gd name="T27" fmla="*/ 2231515 h 2711150"/>
                  <a:gd name="T28" fmla="*/ 497471 w 919201"/>
                  <a:gd name="T29" fmla="*/ 2217302 h 2711150"/>
                  <a:gd name="T30" fmla="*/ 492733 w 919201"/>
                  <a:gd name="T31" fmla="*/ 2198350 h 2711150"/>
                  <a:gd name="T32" fmla="*/ 487996 w 919201"/>
                  <a:gd name="T33" fmla="*/ 2165186 h 2711150"/>
                  <a:gd name="T34" fmla="*/ 492733 w 919201"/>
                  <a:gd name="T35" fmla="*/ 2070429 h 2711150"/>
                  <a:gd name="T36" fmla="*/ 497471 w 919201"/>
                  <a:gd name="T37" fmla="*/ 2037264 h 2711150"/>
                  <a:gd name="T38" fmla="*/ 506947 w 919201"/>
                  <a:gd name="T39" fmla="*/ 1937770 h 2711150"/>
                  <a:gd name="T40" fmla="*/ 511685 w 919201"/>
                  <a:gd name="T41" fmla="*/ 1861965 h 2711150"/>
                  <a:gd name="T42" fmla="*/ 521160 w 919201"/>
                  <a:gd name="T43" fmla="*/ 1805111 h 2711150"/>
                  <a:gd name="T44" fmla="*/ 525898 w 919201"/>
                  <a:gd name="T45" fmla="*/ 1568220 h 2711150"/>
                  <a:gd name="T46" fmla="*/ 516423 w 919201"/>
                  <a:gd name="T47" fmla="*/ 345861 h 2711150"/>
                  <a:gd name="T48" fmla="*/ 521160 w 919201"/>
                  <a:gd name="T49" fmla="*/ 180037 h 2711150"/>
                  <a:gd name="T50" fmla="*/ 525898 w 919201"/>
                  <a:gd name="T51" fmla="*/ 18951 h 2711150"/>
                  <a:gd name="T52" fmla="*/ 525898 w 919201"/>
                  <a:gd name="T53" fmla="*/ 18951 h 2711150"/>
                  <a:gd name="T54" fmla="*/ 606441 w 919201"/>
                  <a:gd name="T55" fmla="*/ 14213 h 2711150"/>
                  <a:gd name="T56" fmla="*/ 696460 w 919201"/>
                  <a:gd name="T57" fmla="*/ 9476 h 2711150"/>
                  <a:gd name="T58" fmla="*/ 729625 w 919201"/>
                  <a:gd name="T59" fmla="*/ 4738 h 2711150"/>
                  <a:gd name="T60" fmla="*/ 795954 w 919201"/>
                  <a:gd name="T61" fmla="*/ 0 h 2711150"/>
                  <a:gd name="T62" fmla="*/ 895448 w 919201"/>
                  <a:gd name="T63" fmla="*/ 4738 h 2711150"/>
                  <a:gd name="T64" fmla="*/ 909662 w 919201"/>
                  <a:gd name="T65" fmla="*/ 14213 h 2711150"/>
                  <a:gd name="T66" fmla="*/ 914400 w 919201"/>
                  <a:gd name="T67" fmla="*/ 28427 h 2711150"/>
                  <a:gd name="T68" fmla="*/ 919138 w 919201"/>
                  <a:gd name="T69" fmla="*/ 90019 h 27111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19201" h="2711150">
                    <a:moveTo>
                      <a:pt x="0" y="2605803"/>
                    </a:moveTo>
                    <a:lnTo>
                      <a:pt x="0" y="2605803"/>
                    </a:lnTo>
                    <a:lnTo>
                      <a:pt x="4738" y="2705297"/>
                    </a:lnTo>
                    <a:cubicBezTo>
                      <a:pt x="201632" y="2711450"/>
                      <a:pt x="227246" y="2714597"/>
                      <a:pt x="469044" y="2705297"/>
                    </a:cubicBezTo>
                    <a:cubicBezTo>
                      <a:pt x="488243" y="2704559"/>
                      <a:pt x="525898" y="2695822"/>
                      <a:pt x="525898" y="2695822"/>
                    </a:cubicBezTo>
                    <a:lnTo>
                      <a:pt x="525898" y="2695822"/>
                    </a:lnTo>
                    <a:cubicBezTo>
                      <a:pt x="529057" y="2659499"/>
                      <a:pt x="537515" y="2623249"/>
                      <a:pt x="535374" y="2586852"/>
                    </a:cubicBezTo>
                    <a:cubicBezTo>
                      <a:pt x="533795" y="2560004"/>
                      <a:pt x="532486" y="2533139"/>
                      <a:pt x="530636" y="2506309"/>
                    </a:cubicBezTo>
                    <a:cubicBezTo>
                      <a:pt x="528819" y="2479963"/>
                      <a:pt x="527146" y="2447966"/>
                      <a:pt x="521160" y="2421028"/>
                    </a:cubicBezTo>
                    <a:cubicBezTo>
                      <a:pt x="520077" y="2416153"/>
                      <a:pt x="517795" y="2411617"/>
                      <a:pt x="516423" y="2406815"/>
                    </a:cubicBezTo>
                    <a:cubicBezTo>
                      <a:pt x="514634" y="2400554"/>
                      <a:pt x="513264" y="2394180"/>
                      <a:pt x="511685" y="2387863"/>
                    </a:cubicBezTo>
                    <a:cubicBezTo>
                      <a:pt x="510106" y="2373650"/>
                      <a:pt x="507812" y="2359498"/>
                      <a:pt x="506947" y="2345223"/>
                    </a:cubicBezTo>
                    <a:cubicBezTo>
                      <a:pt x="504652" y="2307357"/>
                      <a:pt x="505011" y="2269347"/>
                      <a:pt x="502209" y="2231515"/>
                    </a:cubicBezTo>
                    <a:cubicBezTo>
                      <a:pt x="501840" y="2226535"/>
                      <a:pt x="498843" y="2222104"/>
                      <a:pt x="497471" y="2217302"/>
                    </a:cubicBezTo>
                    <a:cubicBezTo>
                      <a:pt x="495682" y="2211041"/>
                      <a:pt x="493898" y="2204757"/>
                      <a:pt x="492733" y="2198350"/>
                    </a:cubicBezTo>
                    <a:cubicBezTo>
                      <a:pt x="490736" y="2187363"/>
                      <a:pt x="489575" y="2176241"/>
                      <a:pt x="487996" y="2165186"/>
                    </a:cubicBezTo>
                    <a:cubicBezTo>
                      <a:pt x="489575" y="2133600"/>
                      <a:pt x="490397" y="2101968"/>
                      <a:pt x="492733" y="2070429"/>
                    </a:cubicBezTo>
                    <a:cubicBezTo>
                      <a:pt x="493558" y="2059292"/>
                      <a:pt x="496281" y="2048368"/>
                      <a:pt x="497471" y="2037264"/>
                    </a:cubicBezTo>
                    <a:cubicBezTo>
                      <a:pt x="501020" y="2004139"/>
                      <a:pt x="504869" y="1971020"/>
                      <a:pt x="506947" y="1937770"/>
                    </a:cubicBezTo>
                    <a:cubicBezTo>
                      <a:pt x="508526" y="1912502"/>
                      <a:pt x="509492" y="1887187"/>
                      <a:pt x="511685" y="1861965"/>
                    </a:cubicBezTo>
                    <a:cubicBezTo>
                      <a:pt x="513493" y="1841178"/>
                      <a:pt x="517168" y="1825077"/>
                      <a:pt x="521160" y="1805111"/>
                    </a:cubicBezTo>
                    <a:cubicBezTo>
                      <a:pt x="522739" y="1726147"/>
                      <a:pt x="525898" y="1647199"/>
                      <a:pt x="525898" y="1568220"/>
                    </a:cubicBezTo>
                    <a:cubicBezTo>
                      <a:pt x="525898" y="417368"/>
                      <a:pt x="564404" y="777770"/>
                      <a:pt x="516423" y="345861"/>
                    </a:cubicBezTo>
                    <a:cubicBezTo>
                      <a:pt x="518002" y="290586"/>
                      <a:pt x="519318" y="235304"/>
                      <a:pt x="521160" y="180037"/>
                    </a:cubicBezTo>
                    <a:cubicBezTo>
                      <a:pt x="526466" y="20843"/>
                      <a:pt x="525898" y="110655"/>
                      <a:pt x="525898" y="18951"/>
                    </a:cubicBezTo>
                    <a:lnTo>
                      <a:pt x="525898" y="18951"/>
                    </a:lnTo>
                    <a:lnTo>
                      <a:pt x="606441" y="14213"/>
                    </a:lnTo>
                    <a:cubicBezTo>
                      <a:pt x="636443" y="12546"/>
                      <a:pt x="666501" y="11780"/>
                      <a:pt x="696460" y="9476"/>
                    </a:cubicBezTo>
                    <a:cubicBezTo>
                      <a:pt x="707594" y="8620"/>
                      <a:pt x="718508" y="5797"/>
                      <a:pt x="729625" y="4738"/>
                    </a:cubicBezTo>
                    <a:cubicBezTo>
                      <a:pt x="751691" y="2636"/>
                      <a:pt x="773844" y="1579"/>
                      <a:pt x="795954" y="0"/>
                    </a:cubicBezTo>
                    <a:cubicBezTo>
                      <a:pt x="829119" y="1579"/>
                      <a:pt x="862502" y="620"/>
                      <a:pt x="895448" y="4738"/>
                    </a:cubicBezTo>
                    <a:cubicBezTo>
                      <a:pt x="901098" y="5444"/>
                      <a:pt x="906105" y="9767"/>
                      <a:pt x="909662" y="14213"/>
                    </a:cubicBezTo>
                    <a:cubicBezTo>
                      <a:pt x="912782" y="18113"/>
                      <a:pt x="912821" y="23689"/>
                      <a:pt x="914400" y="28427"/>
                    </a:cubicBezTo>
                    <a:cubicBezTo>
                      <a:pt x="920117" y="74165"/>
                      <a:pt x="919138" y="53597"/>
                      <a:pt x="919138" y="90019"/>
                    </a:cubicBezTo>
                  </a:path>
                </a:pathLst>
              </a:custGeom>
              <a:noFill/>
              <a:ln w="38100">
                <a:solidFill>
                  <a:srgbClr val="8064A2"/>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ctr" anchorCtr="0" upright="1">
                <a:noAutofit/>
              </a:bodyPr>
              <a:lstStyle/>
              <a:p>
                <a:endParaRPr lang="fr-FR"/>
              </a:p>
            </p:txBody>
          </p:sp>
          <p:sp>
            <p:nvSpPr>
              <p:cNvPr id="28" name="Forme libre 27"/>
              <p:cNvSpPr>
                <a:spLocks/>
              </p:cNvSpPr>
              <p:nvPr/>
            </p:nvSpPr>
            <p:spPr bwMode="auto">
              <a:xfrm>
                <a:off x="789940" y="1942465"/>
                <a:ext cx="303220" cy="952303"/>
              </a:xfrm>
              <a:custGeom>
                <a:avLst/>
                <a:gdLst>
                  <a:gd name="T0" fmla="*/ 0 w 303220"/>
                  <a:gd name="T1" fmla="*/ 914400 h 952303"/>
                  <a:gd name="T2" fmla="*/ 0 w 303220"/>
                  <a:gd name="T3" fmla="*/ 914400 h 952303"/>
                  <a:gd name="T4" fmla="*/ 23689 w 303220"/>
                  <a:gd name="T5" fmla="*/ 947565 h 952303"/>
                  <a:gd name="T6" fmla="*/ 42640 w 303220"/>
                  <a:gd name="T7" fmla="*/ 952303 h 952303"/>
                  <a:gd name="T8" fmla="*/ 194250 w 303220"/>
                  <a:gd name="T9" fmla="*/ 947565 h 952303"/>
                  <a:gd name="T10" fmla="*/ 293745 w 303220"/>
                  <a:gd name="T11" fmla="*/ 942827 h 952303"/>
                  <a:gd name="T12" fmla="*/ 293745 w 303220"/>
                  <a:gd name="T13" fmla="*/ 942827 h 952303"/>
                  <a:gd name="T14" fmla="*/ 303220 w 303220"/>
                  <a:gd name="T15" fmla="*/ 724887 h 952303"/>
                  <a:gd name="T16" fmla="*/ 293745 w 303220"/>
                  <a:gd name="T17" fmla="*/ 469045 h 952303"/>
                  <a:gd name="T18" fmla="*/ 289007 w 303220"/>
                  <a:gd name="T19" fmla="*/ 445356 h 952303"/>
                  <a:gd name="T20" fmla="*/ 284269 w 303220"/>
                  <a:gd name="T21" fmla="*/ 402715 h 952303"/>
                  <a:gd name="T22" fmla="*/ 279531 w 303220"/>
                  <a:gd name="T23" fmla="*/ 279532 h 952303"/>
                  <a:gd name="T24" fmla="*/ 274793 w 303220"/>
                  <a:gd name="T25" fmla="*/ 180037 h 952303"/>
                  <a:gd name="T26" fmla="*/ 274793 w 303220"/>
                  <a:gd name="T27" fmla="*/ 180037 h 952303"/>
                  <a:gd name="T28" fmla="*/ 108970 w 303220"/>
                  <a:gd name="T29" fmla="*/ 175300 h 952303"/>
                  <a:gd name="T30" fmla="*/ 94756 w 303220"/>
                  <a:gd name="T31" fmla="*/ 170562 h 952303"/>
                  <a:gd name="T32" fmla="*/ 75805 w 303220"/>
                  <a:gd name="T33" fmla="*/ 161086 h 952303"/>
                  <a:gd name="T34" fmla="*/ 47378 w 303220"/>
                  <a:gd name="T35" fmla="*/ 146873 h 952303"/>
                  <a:gd name="T36" fmla="*/ 33164 w 303220"/>
                  <a:gd name="T37" fmla="*/ 132659 h 952303"/>
                  <a:gd name="T38" fmla="*/ 23689 w 303220"/>
                  <a:gd name="T39" fmla="*/ 104232 h 952303"/>
                  <a:gd name="T40" fmla="*/ 18951 w 303220"/>
                  <a:gd name="T41" fmla="*/ 0 h 9523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3220" h="952303">
                    <a:moveTo>
                      <a:pt x="0" y="914400"/>
                    </a:moveTo>
                    <a:lnTo>
                      <a:pt x="0" y="914400"/>
                    </a:lnTo>
                    <a:cubicBezTo>
                      <a:pt x="7896" y="925455"/>
                      <a:pt x="13535" y="938539"/>
                      <a:pt x="23689" y="947565"/>
                    </a:cubicBezTo>
                    <a:cubicBezTo>
                      <a:pt x="28556" y="951891"/>
                      <a:pt x="36129" y="952303"/>
                      <a:pt x="42640" y="952303"/>
                    </a:cubicBezTo>
                    <a:cubicBezTo>
                      <a:pt x="93201" y="952303"/>
                      <a:pt x="143713" y="949144"/>
                      <a:pt x="194250" y="947565"/>
                    </a:cubicBezTo>
                    <a:cubicBezTo>
                      <a:pt x="265269" y="941647"/>
                      <a:pt x="232087" y="942827"/>
                      <a:pt x="293745" y="942827"/>
                    </a:cubicBezTo>
                    <a:lnTo>
                      <a:pt x="293745" y="942827"/>
                    </a:lnTo>
                    <a:cubicBezTo>
                      <a:pt x="302698" y="853303"/>
                      <a:pt x="303220" y="859540"/>
                      <a:pt x="303220" y="724887"/>
                    </a:cubicBezTo>
                    <a:cubicBezTo>
                      <a:pt x="303220" y="686896"/>
                      <a:pt x="299949" y="534188"/>
                      <a:pt x="293745" y="469045"/>
                    </a:cubicBezTo>
                    <a:cubicBezTo>
                      <a:pt x="292981" y="461029"/>
                      <a:pt x="290146" y="453328"/>
                      <a:pt x="289007" y="445356"/>
                    </a:cubicBezTo>
                    <a:cubicBezTo>
                      <a:pt x="286984" y="431199"/>
                      <a:pt x="285848" y="416929"/>
                      <a:pt x="284269" y="402715"/>
                    </a:cubicBezTo>
                    <a:cubicBezTo>
                      <a:pt x="282690" y="361654"/>
                      <a:pt x="281356" y="320583"/>
                      <a:pt x="279531" y="279532"/>
                    </a:cubicBezTo>
                    <a:cubicBezTo>
                      <a:pt x="274627" y="169196"/>
                      <a:pt x="274793" y="221365"/>
                      <a:pt x="274793" y="180037"/>
                    </a:cubicBezTo>
                    <a:lnTo>
                      <a:pt x="274793" y="180037"/>
                    </a:lnTo>
                    <a:cubicBezTo>
                      <a:pt x="219519" y="178458"/>
                      <a:pt x="164190" y="178206"/>
                      <a:pt x="108970" y="175300"/>
                    </a:cubicBezTo>
                    <a:cubicBezTo>
                      <a:pt x="103983" y="175038"/>
                      <a:pt x="99346" y="172529"/>
                      <a:pt x="94756" y="170562"/>
                    </a:cubicBezTo>
                    <a:cubicBezTo>
                      <a:pt x="88264" y="167780"/>
                      <a:pt x="82297" y="163868"/>
                      <a:pt x="75805" y="161086"/>
                    </a:cubicBezTo>
                    <a:cubicBezTo>
                      <a:pt x="58208" y="153544"/>
                      <a:pt x="63445" y="160262"/>
                      <a:pt x="47378" y="146873"/>
                    </a:cubicBezTo>
                    <a:cubicBezTo>
                      <a:pt x="42230" y="142583"/>
                      <a:pt x="37902" y="137397"/>
                      <a:pt x="33164" y="132659"/>
                    </a:cubicBezTo>
                    <a:cubicBezTo>
                      <a:pt x="30006" y="123183"/>
                      <a:pt x="24164" y="114209"/>
                      <a:pt x="23689" y="104232"/>
                    </a:cubicBezTo>
                    <a:cubicBezTo>
                      <a:pt x="18876" y="3160"/>
                      <a:pt x="18951" y="37940"/>
                      <a:pt x="18951" y="0"/>
                    </a:cubicBezTo>
                  </a:path>
                </a:pathLst>
              </a:custGeom>
              <a:noFill/>
              <a:ln w="38100">
                <a:solidFill>
                  <a:srgbClr val="4BACC6"/>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ctr" anchorCtr="0" upright="1">
                <a:noAutofit/>
              </a:bodyPr>
              <a:lstStyle/>
              <a:p>
                <a:endParaRPr lang="fr-FR"/>
              </a:p>
            </p:txBody>
          </p:sp>
        </p:grpSp>
      </p:grpSp>
    </p:spTree>
    <p:extLst>
      <p:ext uri="{BB962C8B-B14F-4D97-AF65-F5344CB8AC3E}">
        <p14:creationId xmlns:p14="http://schemas.microsoft.com/office/powerpoint/2010/main" val="9721620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re 1"/>
          <p:cNvSpPr txBox="1">
            <a:spLocks/>
          </p:cNvSpPr>
          <p:nvPr/>
        </p:nvSpPr>
        <p:spPr>
          <a:xfrm>
            <a:off x="264647" y="324853"/>
            <a:ext cx="8615986" cy="257913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dirty="0" smtClean="0">
                <a:solidFill>
                  <a:srgbClr val="404738"/>
                </a:solidFill>
                <a:latin typeface="Gotham Bold"/>
                <a:cs typeface="Gotham Bold"/>
              </a:rPr>
              <a:t>Méthodologie : tâche d’apprentissage en environnement virtuel (étude 3)</a:t>
            </a:r>
            <a:endParaRPr lang="fr-FR" sz="2800" dirty="0" smtClean="0">
              <a:solidFill>
                <a:srgbClr val="A41522"/>
              </a:solidFill>
              <a:latin typeface="Gotham Bold"/>
              <a:cs typeface="Gotham Bold"/>
            </a:endParaRPr>
          </a:p>
          <a:p>
            <a:pPr algn="l"/>
            <a:r>
              <a:rPr lang="fr-FR" sz="1000" dirty="0" smtClean="0">
                <a:solidFill>
                  <a:srgbClr val="A41522"/>
                </a:solidFill>
                <a:latin typeface="Gotham Bold"/>
                <a:cs typeface="Gotham Bold"/>
              </a:rPr>
              <a:t>______________________________________________________________________________________________________________</a:t>
            </a:r>
          </a:p>
          <a:p>
            <a:pPr algn="l"/>
            <a:endParaRPr lang="fr-FR" sz="1200" dirty="0" smtClean="0">
              <a:solidFill>
                <a:srgbClr val="404738"/>
              </a:solidFill>
              <a:latin typeface="Gotham Bold"/>
              <a:cs typeface="Gotham Bold"/>
            </a:endParaRPr>
          </a:p>
        </p:txBody>
      </p:sp>
      <p:pic>
        <p:nvPicPr>
          <p:cNvPr id="43" name="Image 42" descr="Description : Macintosh HD:Users:ycourbois:Desktop:STATS ET3:vue laby 3.JPG"/>
          <p:cNvPicPr/>
          <p:nvPr/>
        </p:nvPicPr>
        <p:blipFill>
          <a:blip r:embed="rId4">
            <a:extLst>
              <a:ext uri="{28A0092B-C50C-407E-A947-70E740481C1C}">
                <a14:useLocalDpi xmlns:a14="http://schemas.microsoft.com/office/drawing/2010/main" val="0"/>
              </a:ext>
            </a:extLst>
          </a:blip>
          <a:srcRect/>
          <a:stretch>
            <a:fillRect/>
          </a:stretch>
        </p:blipFill>
        <p:spPr bwMode="auto">
          <a:xfrm>
            <a:off x="264647" y="1623698"/>
            <a:ext cx="3712699" cy="2560576"/>
          </a:xfrm>
          <a:prstGeom prst="rect">
            <a:avLst/>
          </a:prstGeom>
          <a:noFill/>
          <a:ln>
            <a:solidFill>
              <a:srgbClr val="000000"/>
            </a:solidFill>
          </a:ln>
        </p:spPr>
      </p:pic>
      <p:pic>
        <p:nvPicPr>
          <p:cNvPr id="44" name="Image 43" descr="Description : Macintosh HD:Users:ycourbois:Desktop:Capture d’écran 2017-02-25 à 17.30.35.png"/>
          <p:cNvPicPr/>
          <p:nvPr/>
        </p:nvPicPr>
        <p:blipFill>
          <a:blip r:embed="rId5">
            <a:extLst>
              <a:ext uri="{28A0092B-C50C-407E-A947-70E740481C1C}">
                <a14:useLocalDpi xmlns:a14="http://schemas.microsoft.com/office/drawing/2010/main" val="0"/>
              </a:ext>
            </a:extLst>
          </a:blip>
          <a:srcRect/>
          <a:stretch>
            <a:fillRect/>
          </a:stretch>
        </p:blipFill>
        <p:spPr bwMode="auto">
          <a:xfrm>
            <a:off x="4572640" y="1623698"/>
            <a:ext cx="3780144" cy="2560576"/>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2949993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itre 1"/>
          <p:cNvSpPr txBox="1">
            <a:spLocks/>
          </p:cNvSpPr>
          <p:nvPr/>
        </p:nvSpPr>
        <p:spPr>
          <a:xfrm>
            <a:off x="264647" y="324853"/>
            <a:ext cx="8615986" cy="257913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dirty="0" smtClean="0">
                <a:solidFill>
                  <a:srgbClr val="404738"/>
                </a:solidFill>
                <a:latin typeface="Gotham Bold"/>
                <a:cs typeface="Gotham Bold"/>
              </a:rPr>
              <a:t>Etude 1 : autorégulation en situation d’apprentissage d’itinéraires</a:t>
            </a:r>
            <a:endParaRPr lang="fr-FR" sz="2800" dirty="0" smtClean="0">
              <a:solidFill>
                <a:srgbClr val="A41522"/>
              </a:solidFill>
              <a:latin typeface="Gotham Bold"/>
              <a:cs typeface="Gotham Bold"/>
            </a:endParaRPr>
          </a:p>
          <a:p>
            <a:pPr algn="l"/>
            <a:r>
              <a:rPr lang="fr-FR" sz="1000" dirty="0" smtClean="0">
                <a:solidFill>
                  <a:srgbClr val="A41522"/>
                </a:solidFill>
                <a:latin typeface="Gotham Bold"/>
                <a:cs typeface="Gotham Bold"/>
              </a:rPr>
              <a:t>______________________________________________________________________________________________________________</a:t>
            </a:r>
          </a:p>
          <a:p>
            <a:pPr algn="l"/>
            <a:endParaRPr lang="fr-FR" sz="1200" dirty="0" smtClean="0">
              <a:solidFill>
                <a:srgbClr val="404738"/>
              </a:solidFill>
              <a:latin typeface="Gotham Bold"/>
              <a:cs typeface="Gotham Bold"/>
            </a:endParaRPr>
          </a:p>
        </p:txBody>
      </p:sp>
      <p:sp>
        <p:nvSpPr>
          <p:cNvPr id="2" name="Rectangle 1"/>
          <p:cNvSpPr/>
          <p:nvPr/>
        </p:nvSpPr>
        <p:spPr>
          <a:xfrm>
            <a:off x="264647" y="1472825"/>
            <a:ext cx="8615986" cy="2862322"/>
          </a:xfrm>
          <a:prstGeom prst="rect">
            <a:avLst/>
          </a:prstGeom>
        </p:spPr>
        <p:txBody>
          <a:bodyPr wrap="square">
            <a:spAutoFit/>
          </a:bodyPr>
          <a:lstStyle/>
          <a:p>
            <a:r>
              <a:rPr lang="fr-FR" dirty="0" smtClean="0">
                <a:latin typeface="Gotham Book" charset="0"/>
                <a:ea typeface="Gotham Book" charset="0"/>
                <a:cs typeface="Gotham Book" charset="0"/>
              </a:rPr>
              <a:t>55 participants répartis en trois groupes</a:t>
            </a:r>
          </a:p>
          <a:p>
            <a:endParaRPr lang="fr-FR" dirty="0" smtClean="0">
              <a:latin typeface="Gotham Book" charset="0"/>
              <a:ea typeface="Gotham Book" charset="0"/>
              <a:cs typeface="Gotham Book" charset="0"/>
            </a:endParaRPr>
          </a:p>
          <a:p>
            <a:pPr marL="742950" lvl="1" indent="-285750">
              <a:buFont typeface="Wingdings" charset="2"/>
              <a:buChar char="v"/>
            </a:pPr>
            <a:r>
              <a:rPr lang="fr-FR" dirty="0" smtClean="0">
                <a:latin typeface="Gotham Book" charset="0"/>
                <a:ea typeface="Gotham Book" charset="0"/>
                <a:cs typeface="Gotham Book" charset="0"/>
              </a:rPr>
              <a:t>18 adolescents et jeunes adultes présentant une déficience intellectuelle âgés de 14 à 20 ans</a:t>
            </a:r>
          </a:p>
          <a:p>
            <a:pPr marL="742950" lvl="1" indent="-285750">
              <a:buFont typeface="Wingdings" charset="2"/>
              <a:buChar char="v"/>
            </a:pPr>
            <a:endParaRPr lang="fr-FR" dirty="0" smtClean="0">
              <a:latin typeface="Gotham Book" charset="0"/>
              <a:ea typeface="Gotham Book" charset="0"/>
              <a:cs typeface="Gotham Book" charset="0"/>
            </a:endParaRPr>
          </a:p>
          <a:p>
            <a:pPr marL="742950" lvl="1" indent="-285750">
              <a:buFont typeface="Wingdings" charset="2"/>
              <a:buChar char="v"/>
            </a:pPr>
            <a:r>
              <a:rPr lang="fr-FR" dirty="0" smtClean="0">
                <a:latin typeface="Gotham Book" charset="0"/>
                <a:ea typeface="Gotham Book" charset="0"/>
                <a:cs typeface="Gotham Book" charset="0"/>
              </a:rPr>
              <a:t>17 enfants au développement typique de même niveau de développement intellectuel âgés de 6 à 7 ans</a:t>
            </a:r>
          </a:p>
          <a:p>
            <a:pPr marL="742950" lvl="1" indent="-285750">
              <a:buFont typeface="Wingdings" charset="2"/>
              <a:buChar char="v"/>
            </a:pPr>
            <a:endParaRPr lang="fr-FR" dirty="0" smtClean="0">
              <a:latin typeface="Gotham Book" charset="0"/>
              <a:ea typeface="Gotham Book" charset="0"/>
              <a:cs typeface="Gotham Book" charset="0"/>
            </a:endParaRPr>
          </a:p>
          <a:p>
            <a:pPr marL="742950" lvl="1" indent="-285750">
              <a:buFont typeface="Wingdings" charset="2"/>
              <a:buChar char="v"/>
            </a:pPr>
            <a:r>
              <a:rPr lang="fr-FR" dirty="0" smtClean="0">
                <a:latin typeface="Gotham Book" charset="0"/>
                <a:ea typeface="Gotham Book" charset="0"/>
                <a:cs typeface="Gotham Book" charset="0"/>
              </a:rPr>
              <a:t>20 adolescents et jeunes adultes au développement typique de même âge chronologique âgés de 15 à 19 ans</a:t>
            </a:r>
            <a:endParaRPr lang="fr-FR" dirty="0">
              <a:latin typeface="Gotham Book" charset="0"/>
              <a:ea typeface="Gotham Book" charset="0"/>
              <a:cs typeface="Gotham Book" charset="0"/>
            </a:endParaRPr>
          </a:p>
        </p:txBody>
      </p:sp>
    </p:spTree>
    <p:extLst>
      <p:ext uri="{BB962C8B-B14F-4D97-AF65-F5344CB8AC3E}">
        <p14:creationId xmlns:p14="http://schemas.microsoft.com/office/powerpoint/2010/main" val="6437552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re 1"/>
          <p:cNvSpPr txBox="1">
            <a:spLocks/>
          </p:cNvSpPr>
          <p:nvPr/>
        </p:nvSpPr>
        <p:spPr>
          <a:xfrm>
            <a:off x="264647" y="324853"/>
            <a:ext cx="8615986" cy="257913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dirty="0" smtClean="0">
                <a:solidFill>
                  <a:srgbClr val="404738"/>
                </a:solidFill>
                <a:latin typeface="Gotham Bold"/>
                <a:cs typeface="Gotham Bold"/>
              </a:rPr>
              <a:t>Etude 1 : autorégulation en situation d’apprentissage d’itinéraires</a:t>
            </a:r>
            <a:endParaRPr lang="fr-FR" sz="2800" dirty="0" smtClean="0">
              <a:solidFill>
                <a:srgbClr val="A41522"/>
              </a:solidFill>
              <a:latin typeface="Gotham Bold"/>
              <a:cs typeface="Gotham Bold"/>
            </a:endParaRPr>
          </a:p>
          <a:p>
            <a:pPr algn="l"/>
            <a:r>
              <a:rPr lang="fr-FR" sz="1000" dirty="0" smtClean="0">
                <a:solidFill>
                  <a:srgbClr val="A41522"/>
                </a:solidFill>
                <a:latin typeface="Gotham Bold"/>
                <a:cs typeface="Gotham Bold"/>
              </a:rPr>
              <a:t>______________________________________________________________________________________________________________</a:t>
            </a:r>
          </a:p>
          <a:p>
            <a:pPr algn="l"/>
            <a:endParaRPr lang="fr-FR" sz="1200" dirty="0" smtClean="0">
              <a:solidFill>
                <a:srgbClr val="404738"/>
              </a:solidFill>
              <a:latin typeface="Gotham Bold"/>
              <a:cs typeface="Gotham Bold"/>
            </a:endParaRPr>
          </a:p>
        </p:txBody>
      </p:sp>
      <p:sp>
        <p:nvSpPr>
          <p:cNvPr id="5" name="Espace réservé du contenu 8"/>
          <p:cNvSpPr txBox="1">
            <a:spLocks/>
          </p:cNvSpPr>
          <p:nvPr/>
        </p:nvSpPr>
        <p:spPr>
          <a:xfrm>
            <a:off x="244089" y="3489212"/>
            <a:ext cx="8636544" cy="86077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33400"/>
            <a:r>
              <a:rPr lang="fr-FR" sz="2000" i="1" dirty="0" smtClean="0">
                <a:solidFill>
                  <a:schemeClr val="tx1"/>
                </a:solidFill>
                <a:latin typeface="Gotham Book" charset="0"/>
                <a:ea typeface="Gotham Book" charset="0"/>
                <a:cs typeface="Gotham Book" charset="0"/>
              </a:rPr>
              <a:t>rôle de l’autorégulation dans les capacités de </a:t>
            </a:r>
            <a:r>
              <a:rPr lang="fr-FR" sz="2000" i="1" dirty="0" err="1" smtClean="0">
                <a:solidFill>
                  <a:schemeClr val="tx1"/>
                </a:solidFill>
                <a:latin typeface="Gotham Book" charset="0"/>
                <a:ea typeface="Gotham Book" charset="0"/>
                <a:cs typeface="Gotham Book" charset="0"/>
              </a:rPr>
              <a:t>wayfinding</a:t>
            </a:r>
            <a:r>
              <a:rPr lang="fr-FR" sz="2000" i="1" dirty="0" smtClean="0">
                <a:solidFill>
                  <a:schemeClr val="tx1"/>
                </a:solidFill>
                <a:latin typeface="Gotham Book" charset="0"/>
                <a:ea typeface="Gotham Book" charset="0"/>
                <a:cs typeface="Gotham Book" charset="0"/>
              </a:rPr>
              <a:t> et dans les 	situations complexes demandant l’élaboration de nouveaux itinéraires?</a:t>
            </a:r>
            <a:endParaRPr lang="fr-FR" sz="2000" i="1" dirty="0">
              <a:solidFill>
                <a:schemeClr val="tx1"/>
              </a:solidFill>
              <a:latin typeface="Gotham Book" charset="0"/>
              <a:ea typeface="Gotham Book" charset="0"/>
              <a:cs typeface="Gotham Book" charset="0"/>
            </a:endParaRPr>
          </a:p>
        </p:txBody>
      </p:sp>
      <p:sp>
        <p:nvSpPr>
          <p:cNvPr id="6" name="Flèche vers la droite 5"/>
          <p:cNvSpPr/>
          <p:nvPr/>
        </p:nvSpPr>
        <p:spPr>
          <a:xfrm>
            <a:off x="644983" y="3489212"/>
            <a:ext cx="490622" cy="665693"/>
          </a:xfrm>
          <a:prstGeom prst="rightArrow">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Image 6" descr="Capture d’écran 2017-06-07 à 17.54.47.pn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926474" y="1512225"/>
            <a:ext cx="1153135" cy="966282"/>
          </a:xfrm>
          <a:prstGeom prst="rect">
            <a:avLst/>
          </a:prstGeom>
          <a:ln>
            <a:solidFill>
              <a:schemeClr val="tx1"/>
            </a:solidFill>
          </a:ln>
        </p:spPr>
      </p:pic>
      <p:pic>
        <p:nvPicPr>
          <p:cNvPr id="8" name="Image 7" descr="carte-itineraire_318-4846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9392" y="2333617"/>
            <a:ext cx="972000" cy="972000"/>
          </a:xfrm>
          <a:prstGeom prst="rect">
            <a:avLst/>
          </a:prstGeom>
          <a:ln>
            <a:solidFill>
              <a:srgbClr val="000000"/>
            </a:solidFill>
          </a:ln>
        </p:spPr>
      </p:pic>
      <p:pic>
        <p:nvPicPr>
          <p:cNvPr id="9" name="Espace réservé du contenu 8"/>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0"/>
                    </a14:imgEffect>
                  </a14:imgLayer>
                </a14:imgProps>
              </a:ext>
            </a:extLst>
          </a:blip>
          <a:srcRect t="19408" b="19408"/>
          <a:stretch>
            <a:fillRect/>
          </a:stretch>
        </p:blipFill>
        <p:spPr>
          <a:xfrm>
            <a:off x="1263942" y="2337882"/>
            <a:ext cx="1176705" cy="973530"/>
          </a:xfrm>
          <a:prstGeom prst="rect">
            <a:avLst/>
          </a:prstGeom>
          <a:ln>
            <a:solidFill>
              <a:srgbClr val="000000"/>
            </a:solidFill>
          </a:ln>
        </p:spPr>
      </p:pic>
      <p:cxnSp>
        <p:nvCxnSpPr>
          <p:cNvPr id="10" name="Connecteur droit avec flèche 9"/>
          <p:cNvCxnSpPr/>
          <p:nvPr/>
        </p:nvCxnSpPr>
        <p:spPr>
          <a:xfrm>
            <a:off x="2456689" y="3087581"/>
            <a:ext cx="4092703" cy="11619"/>
          </a:xfrm>
          <a:prstGeom prst="straightConnector1">
            <a:avLst/>
          </a:prstGeom>
          <a:ln w="57150" cmpd="sng">
            <a:solidFill>
              <a:schemeClr val="accent2"/>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4357019" y="2583714"/>
            <a:ext cx="292043" cy="523220"/>
          </a:xfrm>
          <a:prstGeom prst="rect">
            <a:avLst/>
          </a:prstGeom>
          <a:noFill/>
        </p:spPr>
        <p:txBody>
          <a:bodyPr wrap="square" rtlCol="0">
            <a:spAutoFit/>
          </a:bodyPr>
          <a:lstStyle/>
          <a:p>
            <a:pPr algn="ctr"/>
            <a:r>
              <a:rPr lang="fr-FR" sz="2800" b="1" dirty="0" smtClean="0"/>
              <a:t>+</a:t>
            </a:r>
          </a:p>
        </p:txBody>
      </p:sp>
    </p:spTree>
    <p:extLst>
      <p:ext uri="{BB962C8B-B14F-4D97-AF65-F5344CB8AC3E}">
        <p14:creationId xmlns:p14="http://schemas.microsoft.com/office/powerpoint/2010/main" val="167973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55"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0.70"/>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 calcmode="lin" valueType="num">
                                      <p:cBhvr additive="base">
                                        <p:cTn id="2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5">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itre 1"/>
          <p:cNvSpPr txBox="1">
            <a:spLocks/>
          </p:cNvSpPr>
          <p:nvPr/>
        </p:nvSpPr>
        <p:spPr>
          <a:xfrm>
            <a:off x="264647" y="324853"/>
            <a:ext cx="8615986" cy="257913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dirty="0" smtClean="0">
                <a:solidFill>
                  <a:srgbClr val="404738"/>
                </a:solidFill>
                <a:latin typeface="Gotham Bold"/>
                <a:cs typeface="Gotham Bold"/>
              </a:rPr>
              <a:t>Etude 2 : autorégulation et </a:t>
            </a:r>
            <a:r>
              <a:rPr lang="fr-FR" sz="2800" dirty="0" err="1" smtClean="0">
                <a:solidFill>
                  <a:srgbClr val="404738"/>
                </a:solidFill>
                <a:latin typeface="Gotham Bold"/>
                <a:cs typeface="Gotham Bold"/>
              </a:rPr>
              <a:t>hétérorégulation</a:t>
            </a:r>
            <a:r>
              <a:rPr lang="fr-FR" sz="2800" dirty="0" smtClean="0">
                <a:solidFill>
                  <a:srgbClr val="404738"/>
                </a:solidFill>
                <a:latin typeface="Gotham Bold"/>
                <a:cs typeface="Gotham Bold"/>
              </a:rPr>
              <a:t> en situation d’apprentissage d’itinéraires</a:t>
            </a:r>
            <a:endParaRPr lang="fr-FR" sz="2800" dirty="0" smtClean="0">
              <a:solidFill>
                <a:srgbClr val="A41522"/>
              </a:solidFill>
              <a:latin typeface="Gotham Bold"/>
              <a:cs typeface="Gotham Bold"/>
            </a:endParaRPr>
          </a:p>
          <a:p>
            <a:pPr algn="l"/>
            <a:r>
              <a:rPr lang="fr-FR" sz="1000" dirty="0" smtClean="0">
                <a:solidFill>
                  <a:srgbClr val="A41522"/>
                </a:solidFill>
                <a:latin typeface="Gotham Bold"/>
                <a:cs typeface="Gotham Bold"/>
              </a:rPr>
              <a:t>______________________________________________________________________________________________________________</a:t>
            </a:r>
          </a:p>
          <a:p>
            <a:pPr algn="l"/>
            <a:endParaRPr lang="fr-FR" sz="1200" dirty="0" smtClean="0">
              <a:solidFill>
                <a:srgbClr val="404738"/>
              </a:solidFill>
              <a:latin typeface="Gotham Bold"/>
              <a:cs typeface="Gotham Bold"/>
            </a:endParaRPr>
          </a:p>
        </p:txBody>
      </p:sp>
      <p:sp>
        <p:nvSpPr>
          <p:cNvPr id="2" name="Rectangle 1"/>
          <p:cNvSpPr/>
          <p:nvPr/>
        </p:nvSpPr>
        <p:spPr>
          <a:xfrm>
            <a:off x="264647" y="1565158"/>
            <a:ext cx="8615986" cy="1754326"/>
          </a:xfrm>
          <a:prstGeom prst="rect">
            <a:avLst/>
          </a:prstGeom>
        </p:spPr>
        <p:txBody>
          <a:bodyPr wrap="square">
            <a:spAutoFit/>
          </a:bodyPr>
          <a:lstStyle/>
          <a:p>
            <a:r>
              <a:rPr lang="fr-FR" dirty="0" smtClean="0">
                <a:latin typeface="Gotham Book" charset="0"/>
                <a:ea typeface="Gotham Book" charset="0"/>
                <a:cs typeface="Gotham Book" charset="0"/>
              </a:rPr>
              <a:t>19 dyades composées </a:t>
            </a:r>
          </a:p>
          <a:p>
            <a:endParaRPr lang="fr-FR" dirty="0" smtClean="0">
              <a:latin typeface="Gotham Book" charset="0"/>
              <a:ea typeface="Gotham Book" charset="0"/>
              <a:cs typeface="Gotham Book" charset="0"/>
            </a:endParaRPr>
          </a:p>
          <a:p>
            <a:pPr marL="742950" lvl="1" indent="-285750">
              <a:buFont typeface="Wingdings" charset="2"/>
              <a:buChar char="v"/>
            </a:pPr>
            <a:r>
              <a:rPr lang="fr-FR" dirty="0" smtClean="0">
                <a:latin typeface="Gotham Book" charset="0"/>
                <a:ea typeface="Gotham Book" charset="0"/>
                <a:cs typeface="Gotham Book" charset="0"/>
              </a:rPr>
              <a:t>D’adolescents et de jeunes adultes présentant une déficience intellectuelle âgés de 14 à 20 ans</a:t>
            </a:r>
          </a:p>
          <a:p>
            <a:pPr marL="742950" lvl="1" indent="-285750">
              <a:buFont typeface="Wingdings" charset="2"/>
              <a:buChar char="v"/>
            </a:pPr>
            <a:endParaRPr lang="fr-FR" dirty="0" smtClean="0">
              <a:latin typeface="Gotham Book" charset="0"/>
              <a:ea typeface="Gotham Book" charset="0"/>
              <a:cs typeface="Gotham Book" charset="0"/>
            </a:endParaRPr>
          </a:p>
          <a:p>
            <a:pPr marL="742950" lvl="1" indent="-285750">
              <a:buFont typeface="Wingdings" charset="2"/>
              <a:buChar char="v"/>
            </a:pPr>
            <a:r>
              <a:rPr lang="fr-FR" dirty="0" smtClean="0">
                <a:latin typeface="Gotham Book" charset="0"/>
                <a:ea typeface="Gotham Book" charset="0"/>
                <a:cs typeface="Gotham Book" charset="0"/>
              </a:rPr>
              <a:t>D’éducateurs spécialisés âgés de 30 à 57 ans</a:t>
            </a:r>
            <a:endParaRPr lang="fr-FR" dirty="0">
              <a:latin typeface="Gotham Book" charset="0"/>
              <a:ea typeface="Gotham Book" charset="0"/>
              <a:cs typeface="Gotham Book" charset="0"/>
            </a:endParaRPr>
          </a:p>
        </p:txBody>
      </p:sp>
    </p:spTree>
    <p:extLst>
      <p:ext uri="{BB962C8B-B14F-4D97-AF65-F5344CB8AC3E}">
        <p14:creationId xmlns:p14="http://schemas.microsoft.com/office/powerpoint/2010/main" val="6786447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re 1"/>
          <p:cNvSpPr txBox="1">
            <a:spLocks/>
          </p:cNvSpPr>
          <p:nvPr/>
        </p:nvSpPr>
        <p:spPr>
          <a:xfrm>
            <a:off x="264647" y="324853"/>
            <a:ext cx="8615986" cy="257913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dirty="0" smtClean="0">
                <a:solidFill>
                  <a:srgbClr val="404738"/>
                </a:solidFill>
                <a:latin typeface="Gotham Bold"/>
                <a:cs typeface="Gotham Bold"/>
              </a:rPr>
              <a:t>Etude 2 : autorégulation et </a:t>
            </a:r>
            <a:r>
              <a:rPr lang="fr-FR" sz="2800" dirty="0" err="1" smtClean="0">
                <a:solidFill>
                  <a:srgbClr val="404738"/>
                </a:solidFill>
                <a:latin typeface="Gotham Bold"/>
                <a:cs typeface="Gotham Bold"/>
              </a:rPr>
              <a:t>hétérorégulation</a:t>
            </a:r>
            <a:r>
              <a:rPr lang="fr-FR" sz="2800" dirty="0" smtClean="0">
                <a:solidFill>
                  <a:srgbClr val="404738"/>
                </a:solidFill>
                <a:latin typeface="Gotham Bold"/>
                <a:cs typeface="Gotham Bold"/>
              </a:rPr>
              <a:t> en situation d’apprentissage d’itinéraires</a:t>
            </a:r>
            <a:endParaRPr lang="fr-FR" sz="2800" dirty="0" smtClean="0">
              <a:solidFill>
                <a:srgbClr val="A41522"/>
              </a:solidFill>
              <a:latin typeface="Gotham Bold"/>
              <a:cs typeface="Gotham Bold"/>
            </a:endParaRPr>
          </a:p>
          <a:p>
            <a:pPr algn="l"/>
            <a:r>
              <a:rPr lang="fr-FR" sz="1000" dirty="0" smtClean="0">
                <a:solidFill>
                  <a:srgbClr val="A41522"/>
                </a:solidFill>
                <a:latin typeface="Gotham Bold"/>
                <a:cs typeface="Gotham Bold"/>
              </a:rPr>
              <a:t>______________________________________________________________________________________________________________</a:t>
            </a:r>
          </a:p>
          <a:p>
            <a:pPr algn="l"/>
            <a:endParaRPr lang="fr-FR" sz="1200" dirty="0" smtClean="0">
              <a:solidFill>
                <a:srgbClr val="404738"/>
              </a:solidFill>
              <a:latin typeface="Gotham Bold"/>
              <a:cs typeface="Gotham Bold"/>
            </a:endParaRPr>
          </a:p>
        </p:txBody>
      </p:sp>
      <p:sp>
        <p:nvSpPr>
          <p:cNvPr id="12" name="Espace réservé du contenu 8"/>
          <p:cNvSpPr txBox="1">
            <a:spLocks/>
          </p:cNvSpPr>
          <p:nvPr/>
        </p:nvSpPr>
        <p:spPr>
          <a:xfrm>
            <a:off x="1644780" y="4222992"/>
            <a:ext cx="6062559" cy="382478"/>
          </a:xfrm>
          <a:prstGeom prst="rect">
            <a:avLst/>
          </a:prstGeom>
          <a:effectLst/>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70000"/>
              </a:lnSpc>
              <a:spcBef>
                <a:spcPts val="0"/>
              </a:spcBef>
            </a:pPr>
            <a:r>
              <a:rPr lang="fr-FR" sz="2000" i="1" dirty="0" smtClean="0">
                <a:solidFill>
                  <a:schemeClr val="tx1"/>
                </a:solidFill>
                <a:latin typeface="Gotham Book" charset="0"/>
                <a:ea typeface="Gotham Book" charset="0"/>
                <a:cs typeface="Gotham Book" charset="0"/>
              </a:rPr>
              <a:t>Impact des aides verbales sur l’apprentissage d’itinéraires? </a:t>
            </a:r>
            <a:endParaRPr lang="fr-FR" sz="2000" i="1" dirty="0">
              <a:solidFill>
                <a:schemeClr val="tx1"/>
              </a:solidFill>
              <a:latin typeface="Gotham Book" charset="0"/>
              <a:ea typeface="Gotham Book" charset="0"/>
              <a:cs typeface="Gotham Book" charset="0"/>
            </a:endParaRPr>
          </a:p>
        </p:txBody>
      </p:sp>
      <p:sp>
        <p:nvSpPr>
          <p:cNvPr id="13" name="Flèche vers la droite 12"/>
          <p:cNvSpPr/>
          <p:nvPr/>
        </p:nvSpPr>
        <p:spPr>
          <a:xfrm>
            <a:off x="1111739" y="4212939"/>
            <a:ext cx="533041" cy="268112"/>
          </a:xfrm>
          <a:prstGeom prst="rightArrow">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4" name="Image 13" descr="6e21ac9011f33ea4da087433c7ebda3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2852" y="1522372"/>
            <a:ext cx="884141" cy="943084"/>
          </a:xfrm>
          <a:prstGeom prst="rect">
            <a:avLst/>
          </a:prstGeom>
          <a:ln>
            <a:solidFill>
              <a:schemeClr val="tx1"/>
            </a:solidFill>
          </a:ln>
          <a:effectLst/>
        </p:spPr>
      </p:pic>
      <p:grpSp>
        <p:nvGrpSpPr>
          <p:cNvPr id="15" name="Grouper 14"/>
          <p:cNvGrpSpPr>
            <a:grpSpLocks noChangeAspect="1"/>
          </p:cNvGrpSpPr>
          <p:nvPr/>
        </p:nvGrpSpPr>
        <p:grpSpPr>
          <a:xfrm>
            <a:off x="5255407" y="1542738"/>
            <a:ext cx="1746619" cy="922737"/>
            <a:chOff x="109744" y="4782384"/>
            <a:chExt cx="1907998" cy="1007998"/>
          </a:xfrm>
          <a:effectLst/>
        </p:grpSpPr>
        <p:sp>
          <p:nvSpPr>
            <p:cNvPr id="16" name="Rectangle 15"/>
            <p:cNvSpPr/>
            <p:nvPr/>
          </p:nvSpPr>
          <p:spPr>
            <a:xfrm>
              <a:off x="109744" y="4782384"/>
              <a:ext cx="1907998" cy="1007998"/>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7" name="Image 16" descr="communication-1991853_192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44" y="4782384"/>
              <a:ext cx="1889954" cy="1007977"/>
            </a:xfrm>
            <a:prstGeom prst="rect">
              <a:avLst/>
            </a:prstGeom>
            <a:ln w="6350">
              <a:solidFill>
                <a:schemeClr val="tx1"/>
              </a:solidFill>
            </a:ln>
          </p:spPr>
        </p:pic>
      </p:grpSp>
      <p:sp>
        <p:nvSpPr>
          <p:cNvPr id="18" name="ZoneTexte 17"/>
          <p:cNvSpPr txBox="1"/>
          <p:nvPr/>
        </p:nvSpPr>
        <p:spPr>
          <a:xfrm>
            <a:off x="4630792" y="2075680"/>
            <a:ext cx="338666" cy="646331"/>
          </a:xfrm>
          <a:prstGeom prst="rect">
            <a:avLst/>
          </a:prstGeom>
          <a:noFill/>
        </p:spPr>
        <p:txBody>
          <a:bodyPr wrap="square" rtlCol="0">
            <a:spAutoFit/>
          </a:bodyPr>
          <a:lstStyle/>
          <a:p>
            <a:pPr algn="ctr"/>
            <a:r>
              <a:rPr lang="fr-FR" sz="3600" b="1" dirty="0"/>
              <a:t>-</a:t>
            </a:r>
            <a:endParaRPr lang="fr-FR" sz="3600" b="1" dirty="0" smtClean="0"/>
          </a:p>
        </p:txBody>
      </p:sp>
      <p:sp>
        <p:nvSpPr>
          <p:cNvPr id="19" name="ZoneTexte 18"/>
          <p:cNvSpPr txBox="1"/>
          <p:nvPr/>
        </p:nvSpPr>
        <p:spPr>
          <a:xfrm>
            <a:off x="3874260" y="2100112"/>
            <a:ext cx="338666" cy="646331"/>
          </a:xfrm>
          <a:prstGeom prst="rect">
            <a:avLst/>
          </a:prstGeom>
          <a:noFill/>
        </p:spPr>
        <p:txBody>
          <a:bodyPr wrap="square" rtlCol="0">
            <a:spAutoFit/>
          </a:bodyPr>
          <a:lstStyle/>
          <a:p>
            <a:pPr algn="ctr"/>
            <a:r>
              <a:rPr lang="fr-FR" sz="3600" b="1" dirty="0"/>
              <a:t>-</a:t>
            </a:r>
            <a:endParaRPr lang="fr-FR" sz="3600" b="1" dirty="0" smtClean="0"/>
          </a:p>
        </p:txBody>
      </p:sp>
      <p:cxnSp>
        <p:nvCxnSpPr>
          <p:cNvPr id="20" name="Connecteur droit avec flèche 19"/>
          <p:cNvCxnSpPr/>
          <p:nvPr/>
        </p:nvCxnSpPr>
        <p:spPr>
          <a:xfrm flipV="1">
            <a:off x="3616993" y="1902365"/>
            <a:ext cx="1621896" cy="17023"/>
          </a:xfrm>
          <a:prstGeom prst="straightConnector1">
            <a:avLst/>
          </a:prstGeom>
          <a:ln w="57150" cmpd="sng">
            <a:solidFill>
              <a:schemeClr val="accent2"/>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4266867" y="1296237"/>
            <a:ext cx="338666" cy="646331"/>
          </a:xfrm>
          <a:prstGeom prst="rect">
            <a:avLst/>
          </a:prstGeom>
          <a:noFill/>
        </p:spPr>
        <p:txBody>
          <a:bodyPr wrap="square" rtlCol="0">
            <a:spAutoFit/>
          </a:bodyPr>
          <a:lstStyle/>
          <a:p>
            <a:pPr algn="ctr"/>
            <a:r>
              <a:rPr lang="fr-FR" sz="3600" b="1" dirty="0" smtClean="0"/>
              <a:t>+</a:t>
            </a:r>
          </a:p>
        </p:txBody>
      </p:sp>
      <p:sp>
        <p:nvSpPr>
          <p:cNvPr id="22" name="Rectangle 21"/>
          <p:cNvSpPr/>
          <p:nvPr/>
        </p:nvSpPr>
        <p:spPr>
          <a:xfrm>
            <a:off x="2518611" y="2903986"/>
            <a:ext cx="3818022" cy="1102996"/>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3" name="Connecteur droit avec flèche 22"/>
          <p:cNvCxnSpPr/>
          <p:nvPr/>
        </p:nvCxnSpPr>
        <p:spPr>
          <a:xfrm flipH="1" flipV="1">
            <a:off x="3607749" y="2182715"/>
            <a:ext cx="486812" cy="754456"/>
          </a:xfrm>
          <a:prstGeom prst="straightConnector1">
            <a:avLst/>
          </a:prstGeom>
          <a:ln w="57150" cmpd="sng">
            <a:solidFill>
              <a:schemeClr val="accent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4" name="Connecteur droit avec flèche 23"/>
          <p:cNvCxnSpPr/>
          <p:nvPr/>
        </p:nvCxnSpPr>
        <p:spPr>
          <a:xfrm flipH="1">
            <a:off x="4669573" y="2182715"/>
            <a:ext cx="576569" cy="721271"/>
          </a:xfrm>
          <a:prstGeom prst="straightConnector1">
            <a:avLst/>
          </a:prstGeom>
          <a:ln w="57150" cmpd="sng">
            <a:solidFill>
              <a:schemeClr val="accent2"/>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 name="ZoneTexte 1"/>
          <p:cNvSpPr txBox="1"/>
          <p:nvPr/>
        </p:nvSpPr>
        <p:spPr>
          <a:xfrm>
            <a:off x="2677683" y="3153181"/>
            <a:ext cx="1998377" cy="646331"/>
          </a:xfrm>
          <a:prstGeom prst="rect">
            <a:avLst/>
          </a:prstGeom>
          <a:noFill/>
        </p:spPr>
        <p:txBody>
          <a:bodyPr wrap="square" rtlCol="0">
            <a:spAutoFit/>
          </a:bodyPr>
          <a:lstStyle/>
          <a:p>
            <a:r>
              <a:rPr lang="fr-FR" dirty="0" smtClean="0"/>
              <a:t>Caractéristiques personnelles</a:t>
            </a:r>
            <a:endParaRPr lang="fr-FR" dirty="0"/>
          </a:p>
        </p:txBody>
      </p:sp>
      <p:pic>
        <p:nvPicPr>
          <p:cNvPr id="25" name="Espace réservé du contenu 8"/>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0"/>
                    </a14:imgEffect>
                  </a14:imgLayer>
                </a14:imgProps>
              </a:ext>
            </a:extLst>
          </a:blip>
          <a:srcRect t="19408" b="19408"/>
          <a:stretch>
            <a:fillRect/>
          </a:stretch>
        </p:blipFill>
        <p:spPr>
          <a:xfrm>
            <a:off x="4924196" y="3054108"/>
            <a:ext cx="1079998" cy="893525"/>
          </a:xfrm>
          <a:prstGeom prst="rect">
            <a:avLst/>
          </a:prstGeom>
          <a:ln>
            <a:solidFill>
              <a:srgbClr val="000000"/>
            </a:solidFill>
          </a:ln>
          <a:effectLst/>
        </p:spPr>
      </p:pic>
    </p:spTree>
    <p:extLst>
      <p:ext uri="{BB962C8B-B14F-4D97-AF65-F5344CB8AC3E}">
        <p14:creationId xmlns:p14="http://schemas.microsoft.com/office/powerpoint/2010/main" val="69644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1000" fill="hold"/>
                                        <p:tgtEl>
                                          <p:spTgt spid="23"/>
                                        </p:tgtEl>
                                        <p:attrNameLst>
                                          <p:attrName>ppt_w</p:attrName>
                                        </p:attrNameLst>
                                      </p:cBhvr>
                                      <p:tavLst>
                                        <p:tav tm="0">
                                          <p:val>
                                            <p:strVal val="#ppt_w*0.70"/>
                                          </p:val>
                                        </p:tav>
                                        <p:tav tm="100000">
                                          <p:val>
                                            <p:strVal val="#ppt_w"/>
                                          </p:val>
                                        </p:tav>
                                      </p:tavLst>
                                    </p:anim>
                                    <p:anim calcmode="lin" valueType="num">
                                      <p:cBhvr>
                                        <p:cTn id="12" dur="1000" fill="hold"/>
                                        <p:tgtEl>
                                          <p:spTgt spid="23"/>
                                        </p:tgtEl>
                                        <p:attrNameLst>
                                          <p:attrName>ppt_h</p:attrName>
                                        </p:attrNameLst>
                                      </p:cBhvr>
                                      <p:tavLst>
                                        <p:tav tm="0">
                                          <p:val>
                                            <p:strVal val="#ppt_h"/>
                                          </p:val>
                                        </p:tav>
                                        <p:tav tm="100000">
                                          <p:val>
                                            <p:strVal val="#ppt_h"/>
                                          </p:val>
                                        </p:tav>
                                      </p:tavLst>
                                    </p:anim>
                                    <p:animEffect transition="in" filter="fade">
                                      <p:cBhvr>
                                        <p:cTn id="13" dur="1000"/>
                                        <p:tgtEl>
                                          <p:spTgt spid="23"/>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par>
                                <p:cTn id="16" presetID="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par>
                                <p:cTn id="20" presetID="1"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1000" fill="hold"/>
                                        <p:tgtEl>
                                          <p:spTgt spid="24"/>
                                        </p:tgtEl>
                                        <p:attrNameLst>
                                          <p:attrName>ppt_w</p:attrName>
                                        </p:attrNameLst>
                                      </p:cBhvr>
                                      <p:tavLst>
                                        <p:tav tm="0">
                                          <p:val>
                                            <p:strVal val="#ppt_w*0.70"/>
                                          </p:val>
                                        </p:tav>
                                        <p:tav tm="100000">
                                          <p:val>
                                            <p:strVal val="#ppt_w"/>
                                          </p:val>
                                        </p:tav>
                                      </p:tavLst>
                                    </p:anim>
                                    <p:anim calcmode="lin" valueType="num">
                                      <p:cBhvr>
                                        <p:cTn id="33" dur="1000" fill="hold"/>
                                        <p:tgtEl>
                                          <p:spTgt spid="24"/>
                                        </p:tgtEl>
                                        <p:attrNameLst>
                                          <p:attrName>ppt_h</p:attrName>
                                        </p:attrNameLst>
                                      </p:cBhvr>
                                      <p:tavLst>
                                        <p:tav tm="0">
                                          <p:val>
                                            <p:strVal val="#ppt_h"/>
                                          </p:val>
                                        </p:tav>
                                        <p:tav tm="100000">
                                          <p:val>
                                            <p:strVal val="#ppt_h"/>
                                          </p:val>
                                        </p:tav>
                                      </p:tavLst>
                                    </p:anim>
                                    <p:animEffect transition="in" filter="fade">
                                      <p:cBhvr>
                                        <p:cTn id="34" dur="1000"/>
                                        <p:tgtEl>
                                          <p:spTgt spid="24"/>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1000" fill="hold"/>
                                        <p:tgtEl>
                                          <p:spTgt spid="20"/>
                                        </p:tgtEl>
                                        <p:attrNameLst>
                                          <p:attrName>ppt_w</p:attrName>
                                        </p:attrNameLst>
                                      </p:cBhvr>
                                      <p:tavLst>
                                        <p:tav tm="0">
                                          <p:val>
                                            <p:strVal val="#ppt_w*0.70"/>
                                          </p:val>
                                        </p:tav>
                                        <p:tav tm="100000">
                                          <p:val>
                                            <p:strVal val="#ppt_w"/>
                                          </p:val>
                                        </p:tav>
                                      </p:tavLst>
                                    </p:anim>
                                    <p:anim calcmode="lin" valueType="num">
                                      <p:cBhvr>
                                        <p:cTn id="42" dur="1000" fill="hold"/>
                                        <p:tgtEl>
                                          <p:spTgt spid="20"/>
                                        </p:tgtEl>
                                        <p:attrNameLst>
                                          <p:attrName>ppt_h</p:attrName>
                                        </p:attrNameLst>
                                      </p:cBhvr>
                                      <p:tavLst>
                                        <p:tav tm="0">
                                          <p:val>
                                            <p:strVal val="#ppt_h"/>
                                          </p:val>
                                        </p:tav>
                                        <p:tav tm="100000">
                                          <p:val>
                                            <p:strVal val="#ppt_h"/>
                                          </p:val>
                                        </p:tav>
                                      </p:tavLst>
                                    </p:anim>
                                    <p:animEffect transition="in" filter="fade">
                                      <p:cBhvr>
                                        <p:cTn id="43" dur="1000"/>
                                        <p:tgtEl>
                                          <p:spTgt spid="20"/>
                                        </p:tgtEl>
                                      </p:cBhvr>
                                    </p:animEffect>
                                  </p:childTnLst>
                                </p:cTn>
                              </p:par>
                              <p:par>
                                <p:cTn id="44" presetID="1"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P spid="19" grpId="0"/>
      <p:bldP spid="21" grpId="0"/>
      <p:bldP spid="22"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itre 1"/>
          <p:cNvSpPr txBox="1">
            <a:spLocks/>
          </p:cNvSpPr>
          <p:nvPr/>
        </p:nvSpPr>
        <p:spPr>
          <a:xfrm>
            <a:off x="264647" y="324853"/>
            <a:ext cx="8615986" cy="257913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dirty="0" smtClean="0">
                <a:solidFill>
                  <a:srgbClr val="404738"/>
                </a:solidFill>
                <a:latin typeface="Gotham Bold"/>
                <a:cs typeface="Gotham Bold"/>
              </a:rPr>
              <a:t>Etude 3 : impact du type d’aide verbale sur l’apprentissage d’itinéraires</a:t>
            </a:r>
            <a:endParaRPr lang="fr-FR" sz="2800" dirty="0" smtClean="0">
              <a:solidFill>
                <a:srgbClr val="A41522"/>
              </a:solidFill>
              <a:latin typeface="Gotham Bold"/>
              <a:cs typeface="Gotham Bold"/>
            </a:endParaRPr>
          </a:p>
          <a:p>
            <a:pPr algn="l"/>
            <a:r>
              <a:rPr lang="fr-FR" sz="1000" dirty="0" smtClean="0">
                <a:solidFill>
                  <a:srgbClr val="A41522"/>
                </a:solidFill>
                <a:latin typeface="Gotham Bold"/>
                <a:cs typeface="Gotham Bold"/>
              </a:rPr>
              <a:t>______________________________________________________________________________________________________________</a:t>
            </a:r>
          </a:p>
          <a:p>
            <a:pPr algn="l"/>
            <a:endParaRPr lang="fr-FR" sz="1200" dirty="0" smtClean="0">
              <a:solidFill>
                <a:srgbClr val="404738"/>
              </a:solidFill>
              <a:latin typeface="Gotham Bold"/>
              <a:cs typeface="Gotham Bold"/>
            </a:endParaRPr>
          </a:p>
        </p:txBody>
      </p:sp>
      <p:sp>
        <p:nvSpPr>
          <p:cNvPr id="2" name="Rectangle 1"/>
          <p:cNvSpPr/>
          <p:nvPr/>
        </p:nvSpPr>
        <p:spPr>
          <a:xfrm>
            <a:off x="264647" y="1565158"/>
            <a:ext cx="8615986" cy="2031325"/>
          </a:xfrm>
          <a:prstGeom prst="rect">
            <a:avLst/>
          </a:prstGeom>
        </p:spPr>
        <p:txBody>
          <a:bodyPr wrap="square">
            <a:spAutoFit/>
          </a:bodyPr>
          <a:lstStyle/>
          <a:p>
            <a:r>
              <a:rPr lang="fr-FR" dirty="0" smtClean="0">
                <a:latin typeface="Gotham Book" charset="0"/>
                <a:ea typeface="Gotham Book" charset="0"/>
                <a:cs typeface="Gotham Book" charset="0"/>
              </a:rPr>
              <a:t>43 participants répartis en deux groupes</a:t>
            </a:r>
          </a:p>
          <a:p>
            <a:endParaRPr lang="fr-FR" dirty="0" smtClean="0">
              <a:latin typeface="Gotham Book" charset="0"/>
              <a:ea typeface="Gotham Book" charset="0"/>
              <a:cs typeface="Gotham Book" charset="0"/>
            </a:endParaRPr>
          </a:p>
          <a:p>
            <a:pPr marL="742950" lvl="1" indent="-285750">
              <a:buFont typeface="Wingdings" charset="2"/>
              <a:buChar char="v"/>
            </a:pPr>
            <a:r>
              <a:rPr lang="fr-FR" dirty="0" smtClean="0">
                <a:latin typeface="Gotham Book" charset="0"/>
                <a:ea typeface="Gotham Book" charset="0"/>
                <a:cs typeface="Gotham Book" charset="0"/>
              </a:rPr>
              <a:t>24 adolescents et jeunes adultes présentant une déficience intellectuelle âgés de 15 à 20 ans</a:t>
            </a:r>
          </a:p>
          <a:p>
            <a:pPr marL="742950" lvl="1" indent="-285750">
              <a:buFont typeface="Wingdings" charset="2"/>
              <a:buChar char="v"/>
            </a:pPr>
            <a:endParaRPr lang="fr-FR" dirty="0" smtClean="0">
              <a:latin typeface="Gotham Book" charset="0"/>
              <a:ea typeface="Gotham Book" charset="0"/>
              <a:cs typeface="Gotham Book" charset="0"/>
            </a:endParaRPr>
          </a:p>
          <a:p>
            <a:pPr marL="742950" lvl="1" indent="-285750">
              <a:buFont typeface="Wingdings" charset="2"/>
              <a:buChar char="v"/>
            </a:pPr>
            <a:r>
              <a:rPr lang="fr-FR" dirty="0" smtClean="0">
                <a:latin typeface="Gotham Book" charset="0"/>
                <a:ea typeface="Gotham Book" charset="0"/>
                <a:cs typeface="Gotham Book" charset="0"/>
              </a:rPr>
              <a:t>19 enfants au développement typique de même niveau de développement intellectuel âgés de 6 à 8 ans</a:t>
            </a:r>
            <a:endParaRPr lang="fr-FR" dirty="0">
              <a:latin typeface="Gotham Book" charset="0"/>
              <a:ea typeface="Gotham Book" charset="0"/>
              <a:cs typeface="Gotham Book" charset="0"/>
            </a:endParaRPr>
          </a:p>
        </p:txBody>
      </p:sp>
    </p:spTree>
    <p:extLst>
      <p:ext uri="{BB962C8B-B14F-4D97-AF65-F5344CB8AC3E}">
        <p14:creationId xmlns:p14="http://schemas.microsoft.com/office/powerpoint/2010/main" val="6214266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re 1"/>
          <p:cNvSpPr txBox="1">
            <a:spLocks/>
          </p:cNvSpPr>
          <p:nvPr/>
        </p:nvSpPr>
        <p:spPr>
          <a:xfrm>
            <a:off x="264647" y="324853"/>
            <a:ext cx="8615986" cy="257913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dirty="0" smtClean="0">
                <a:solidFill>
                  <a:srgbClr val="404738"/>
                </a:solidFill>
                <a:latin typeface="Gotham Bold"/>
                <a:cs typeface="Gotham Bold"/>
              </a:rPr>
              <a:t>La déficience intellectuelle</a:t>
            </a:r>
            <a:endParaRPr lang="fr-FR" sz="2800" dirty="0" smtClean="0">
              <a:solidFill>
                <a:srgbClr val="A41522"/>
              </a:solidFill>
              <a:latin typeface="Gotham Bold"/>
              <a:cs typeface="Gotham Bold"/>
            </a:endParaRPr>
          </a:p>
          <a:p>
            <a:pPr algn="l"/>
            <a:r>
              <a:rPr lang="fr-FR" sz="1000" dirty="0" smtClean="0">
                <a:solidFill>
                  <a:srgbClr val="A41522"/>
                </a:solidFill>
                <a:latin typeface="Gotham Bold"/>
                <a:cs typeface="Gotham Bold"/>
              </a:rPr>
              <a:t>______________________________________________________________________________________________________________</a:t>
            </a:r>
          </a:p>
          <a:p>
            <a:pPr algn="l"/>
            <a:endParaRPr lang="fr-FR" sz="1200" dirty="0" smtClean="0">
              <a:solidFill>
                <a:srgbClr val="404738"/>
              </a:solidFill>
              <a:latin typeface="Gotham Bold"/>
              <a:cs typeface="Gotham Bold"/>
            </a:endParaRPr>
          </a:p>
        </p:txBody>
      </p:sp>
      <p:sp>
        <p:nvSpPr>
          <p:cNvPr id="2" name="ZoneTexte 1"/>
          <p:cNvSpPr txBox="1"/>
          <p:nvPr/>
        </p:nvSpPr>
        <p:spPr>
          <a:xfrm>
            <a:off x="401053" y="1245087"/>
            <a:ext cx="8357936" cy="2862322"/>
          </a:xfrm>
          <a:prstGeom prst="rect">
            <a:avLst/>
          </a:prstGeom>
          <a:noFill/>
        </p:spPr>
        <p:txBody>
          <a:bodyPr wrap="square" rtlCol="0">
            <a:spAutoFit/>
          </a:bodyPr>
          <a:lstStyle/>
          <a:p>
            <a:r>
              <a:rPr lang="fr-FR" dirty="0">
                <a:latin typeface="Gotham Book" charset="0"/>
                <a:ea typeface="Gotham Book" charset="0"/>
                <a:cs typeface="Gotham Book" charset="0"/>
              </a:rPr>
              <a:t>S</a:t>
            </a:r>
            <a:r>
              <a:rPr lang="fr-FR" dirty="0" smtClean="0">
                <a:latin typeface="Gotham Book" charset="0"/>
                <a:ea typeface="Gotham Book" charset="0"/>
                <a:cs typeface="Gotham Book" charset="0"/>
              </a:rPr>
              <a:t>elon l’APA (DSM-V), le diagnostic de déficience intellectuelle peut être posé lorsque la personne présente à la fois : </a:t>
            </a:r>
          </a:p>
          <a:p>
            <a:endParaRPr lang="fr-FR" dirty="0" smtClean="0">
              <a:latin typeface="Gotham Book" charset="0"/>
              <a:ea typeface="Gotham Book" charset="0"/>
              <a:cs typeface="Gotham Book" charset="0"/>
            </a:endParaRPr>
          </a:p>
          <a:p>
            <a:pPr marL="742950" lvl="1" indent="-285750">
              <a:buFont typeface="Wingdings" charset="2"/>
              <a:buChar char="v"/>
            </a:pPr>
            <a:r>
              <a:rPr lang="fr-FR" dirty="0" smtClean="0">
                <a:latin typeface="Gotham Book" charset="0"/>
                <a:ea typeface="Gotham Book" charset="0"/>
                <a:cs typeface="Gotham Book" charset="0"/>
              </a:rPr>
              <a:t>Un déficit des fonctions intellectuelles (critère A)</a:t>
            </a:r>
          </a:p>
          <a:p>
            <a:pPr marL="742950" lvl="1" indent="-285750">
              <a:buFont typeface="Wingdings" charset="2"/>
              <a:buChar char="v"/>
            </a:pPr>
            <a:r>
              <a:rPr lang="fr-FR" dirty="0" smtClean="0">
                <a:latin typeface="Gotham Book" charset="0"/>
                <a:ea typeface="Gotham Book" charset="0"/>
                <a:cs typeface="Gotham Book" charset="0"/>
              </a:rPr>
              <a:t>Un déficit des fonctions adaptatives (critère B)</a:t>
            </a:r>
          </a:p>
          <a:p>
            <a:pPr marL="742950" lvl="1" indent="-285750">
              <a:buFont typeface="Wingdings" charset="2"/>
              <a:buChar char="v"/>
            </a:pPr>
            <a:endParaRPr lang="fr-FR" dirty="0">
              <a:latin typeface="Gotham Book" charset="0"/>
              <a:ea typeface="Gotham Book" charset="0"/>
              <a:cs typeface="Gotham Book" charset="0"/>
            </a:endParaRPr>
          </a:p>
          <a:p>
            <a:pPr marL="742950" lvl="1" indent="-285750">
              <a:buFont typeface="Wingdings" charset="2"/>
              <a:buChar char="v"/>
            </a:pPr>
            <a:endParaRPr lang="fr-FR" dirty="0" smtClean="0">
              <a:latin typeface="Gotham Book" charset="0"/>
              <a:ea typeface="Gotham Book" charset="0"/>
              <a:cs typeface="Gotham Book" charset="0"/>
            </a:endParaRPr>
          </a:p>
          <a:p>
            <a:r>
              <a:rPr lang="fr-FR" dirty="0" smtClean="0">
                <a:latin typeface="Gotham Book" charset="0"/>
                <a:ea typeface="Gotham Book" charset="0"/>
                <a:cs typeface="Gotham Book" charset="0"/>
              </a:rPr>
              <a:t>Le début du déficit intellectuel et adaptatif apparaît pendant la période du développement (critère C)</a:t>
            </a:r>
          </a:p>
          <a:p>
            <a:pPr marL="742950" lvl="1" indent="-285750">
              <a:buFont typeface="Wingdings" charset="2"/>
              <a:buChar char="v"/>
            </a:pPr>
            <a:endParaRPr lang="fr-FR" dirty="0"/>
          </a:p>
        </p:txBody>
      </p:sp>
    </p:spTree>
    <p:extLst>
      <p:ext uri="{BB962C8B-B14F-4D97-AF65-F5344CB8AC3E}">
        <p14:creationId xmlns:p14="http://schemas.microsoft.com/office/powerpoint/2010/main" val="11701717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7" name="Image 6" descr="Capture d’écran 2017-06-07 à 17.54.47.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112182" y="1252886"/>
            <a:ext cx="1559765" cy="1307022"/>
          </a:xfrm>
          <a:prstGeom prst="rect">
            <a:avLst/>
          </a:prstGeom>
          <a:ln>
            <a:noFill/>
          </a:ln>
        </p:spPr>
      </p:pic>
      <p:sp>
        <p:nvSpPr>
          <p:cNvPr id="4" name="Titre 1"/>
          <p:cNvSpPr txBox="1">
            <a:spLocks/>
          </p:cNvSpPr>
          <p:nvPr/>
        </p:nvSpPr>
        <p:spPr>
          <a:xfrm>
            <a:off x="264647" y="324853"/>
            <a:ext cx="8615986" cy="257913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dirty="0" smtClean="0">
                <a:solidFill>
                  <a:srgbClr val="404738"/>
                </a:solidFill>
                <a:latin typeface="Gotham Bold"/>
                <a:cs typeface="Gotham Bold"/>
              </a:rPr>
              <a:t>Etude 3 : impact du type d’aide verbale sur l’apprentissage d’itinéraires</a:t>
            </a:r>
            <a:endParaRPr lang="fr-FR" sz="2800" dirty="0" smtClean="0">
              <a:solidFill>
                <a:srgbClr val="A41522"/>
              </a:solidFill>
              <a:latin typeface="Gotham Bold"/>
              <a:cs typeface="Gotham Bold"/>
            </a:endParaRPr>
          </a:p>
          <a:p>
            <a:pPr algn="l"/>
            <a:r>
              <a:rPr lang="fr-FR" sz="1000" dirty="0" smtClean="0">
                <a:solidFill>
                  <a:srgbClr val="A41522"/>
                </a:solidFill>
                <a:latin typeface="Gotham Bold"/>
                <a:cs typeface="Gotham Bold"/>
              </a:rPr>
              <a:t>______________________________________________________________________________________________________________</a:t>
            </a:r>
          </a:p>
          <a:p>
            <a:pPr algn="l"/>
            <a:endParaRPr lang="fr-FR" sz="1200" dirty="0" smtClean="0">
              <a:solidFill>
                <a:srgbClr val="404738"/>
              </a:solidFill>
              <a:latin typeface="Gotham Bold"/>
              <a:cs typeface="Gotham Bold"/>
            </a:endParaRPr>
          </a:p>
        </p:txBody>
      </p:sp>
      <p:sp>
        <p:nvSpPr>
          <p:cNvPr id="5" name="Espace réservé du contenu 8"/>
          <p:cNvSpPr txBox="1">
            <a:spLocks/>
          </p:cNvSpPr>
          <p:nvPr/>
        </p:nvSpPr>
        <p:spPr>
          <a:xfrm>
            <a:off x="252001" y="2695074"/>
            <a:ext cx="8639999" cy="1408059"/>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spcAft>
                <a:spcPts val="1200"/>
              </a:spcAft>
            </a:pPr>
            <a:r>
              <a:rPr lang="fr-FR" sz="1900" dirty="0" smtClean="0">
                <a:solidFill>
                  <a:schemeClr val="tx1"/>
                </a:solidFill>
                <a:latin typeface="Gotham Book" charset="0"/>
                <a:ea typeface="Gotham Book" charset="0"/>
                <a:cs typeface="Gotham Book" charset="0"/>
              </a:rPr>
              <a:t>Impact du type de consigne verbale sur l’apprentissage d’itinéraires</a:t>
            </a:r>
            <a:endParaRPr lang="fr-FR" sz="2000" dirty="0" smtClean="0">
              <a:solidFill>
                <a:schemeClr val="tx1"/>
              </a:solidFill>
              <a:latin typeface="Gotham Book" charset="0"/>
              <a:ea typeface="Gotham Book" charset="0"/>
              <a:cs typeface="Gotham Book" charset="0"/>
            </a:endParaRPr>
          </a:p>
          <a:p>
            <a:pPr marL="804863" algn="just">
              <a:lnSpc>
                <a:spcPct val="120000"/>
              </a:lnSpc>
              <a:spcAft>
                <a:spcPts val="1200"/>
              </a:spcAft>
            </a:pPr>
            <a:r>
              <a:rPr lang="fr-FR" sz="1800" dirty="0" smtClean="0">
                <a:solidFill>
                  <a:schemeClr val="tx1"/>
                </a:solidFill>
                <a:latin typeface="Gotham Book" charset="0"/>
                <a:ea typeface="Gotham Book" charset="0"/>
                <a:cs typeface="Gotham Book" charset="0"/>
              </a:rPr>
              <a:t>Consignes associant actions et points de repère favorisent l’apprentissage d’itinéraires</a:t>
            </a:r>
          </a:p>
          <a:p>
            <a:pPr algn="just">
              <a:lnSpc>
                <a:spcPct val="120000"/>
              </a:lnSpc>
              <a:spcAft>
                <a:spcPts val="1200"/>
              </a:spcAft>
              <a:buClr>
                <a:schemeClr val="bg2"/>
              </a:buClr>
              <a:buFont typeface="Wingdings" charset="2"/>
              <a:buChar char=""/>
            </a:pPr>
            <a:endParaRPr lang="fr-FR" sz="2000" dirty="0">
              <a:latin typeface="Arial"/>
              <a:cs typeface="Arial"/>
            </a:endParaRPr>
          </a:p>
        </p:txBody>
      </p:sp>
      <p:sp>
        <p:nvSpPr>
          <p:cNvPr id="6" name="Flèche vers la droite 5"/>
          <p:cNvSpPr/>
          <p:nvPr/>
        </p:nvSpPr>
        <p:spPr>
          <a:xfrm>
            <a:off x="264647" y="3238864"/>
            <a:ext cx="695109" cy="529390"/>
          </a:xfrm>
          <a:prstGeom prst="rightArrow">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 name="Image 9" descr="communication-1991853_192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7248" y="1524000"/>
            <a:ext cx="1942333" cy="1035908"/>
          </a:xfrm>
          <a:prstGeom prst="rect">
            <a:avLst/>
          </a:prstGeom>
          <a:ln>
            <a:solidFill>
              <a:srgbClr val="000000"/>
            </a:solidFill>
          </a:ln>
        </p:spPr>
      </p:pic>
    </p:spTree>
    <p:extLst>
      <p:ext uri="{BB962C8B-B14F-4D97-AF65-F5344CB8AC3E}">
        <p14:creationId xmlns:p14="http://schemas.microsoft.com/office/powerpoint/2010/main" val="72281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cxnSp>
        <p:nvCxnSpPr>
          <p:cNvPr id="27" name="Connecteur droit 26"/>
          <p:cNvCxnSpPr>
            <a:stCxn id="29" idx="1"/>
            <a:endCxn id="12" idx="3"/>
          </p:cNvCxnSpPr>
          <p:nvPr/>
        </p:nvCxnSpPr>
        <p:spPr>
          <a:xfrm flipH="1" flipV="1">
            <a:off x="3082290" y="3221747"/>
            <a:ext cx="702535" cy="532140"/>
          </a:xfrm>
          <a:prstGeom prst="line">
            <a:avLst/>
          </a:prstGeom>
          <a:noFill/>
          <a:ln w="19050" cap="flat" cmpd="sng" algn="ctr">
            <a:solidFill>
              <a:srgbClr val="000000"/>
            </a:solidFill>
            <a:prstDash val="solid"/>
          </a:ln>
          <a:effectLst/>
        </p:spPr>
      </p:cxnSp>
      <p:sp>
        <p:nvSpPr>
          <p:cNvPr id="4" name="Titre 1"/>
          <p:cNvSpPr txBox="1">
            <a:spLocks/>
          </p:cNvSpPr>
          <p:nvPr/>
        </p:nvSpPr>
        <p:spPr>
          <a:xfrm>
            <a:off x="264647" y="324853"/>
            <a:ext cx="8615986" cy="257913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dirty="0" smtClean="0">
                <a:solidFill>
                  <a:srgbClr val="404738"/>
                </a:solidFill>
                <a:latin typeface="Gotham Bold"/>
                <a:cs typeface="Gotham Bold"/>
              </a:rPr>
              <a:t>Synthèse des principaux résultats</a:t>
            </a:r>
            <a:endParaRPr lang="fr-FR" sz="2800" dirty="0" smtClean="0">
              <a:solidFill>
                <a:srgbClr val="A41522"/>
              </a:solidFill>
              <a:latin typeface="Gotham Bold"/>
              <a:cs typeface="Gotham Bold"/>
            </a:endParaRPr>
          </a:p>
          <a:p>
            <a:pPr algn="l"/>
            <a:r>
              <a:rPr lang="fr-FR" sz="1000" dirty="0" smtClean="0">
                <a:solidFill>
                  <a:srgbClr val="A41522"/>
                </a:solidFill>
                <a:latin typeface="Gotham Bold"/>
                <a:cs typeface="Gotham Bold"/>
              </a:rPr>
              <a:t>______________________________________________________________________________________________________________</a:t>
            </a:r>
          </a:p>
          <a:p>
            <a:pPr algn="l"/>
            <a:endParaRPr lang="fr-FR" sz="1200" dirty="0" smtClean="0">
              <a:solidFill>
                <a:srgbClr val="404738"/>
              </a:solidFill>
              <a:latin typeface="Gotham Bold"/>
              <a:cs typeface="Gotham Bold"/>
            </a:endParaRPr>
          </a:p>
        </p:txBody>
      </p:sp>
      <p:sp>
        <p:nvSpPr>
          <p:cNvPr id="7" name="Zone de texte 988"/>
          <p:cNvSpPr txBox="1"/>
          <p:nvPr/>
        </p:nvSpPr>
        <p:spPr>
          <a:xfrm>
            <a:off x="3352799" y="1764691"/>
            <a:ext cx="2410655" cy="342900"/>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a:extLst>
            <a:ext uri="{C572A759-6A51-4108-AA02-DFA0A04FC94B}">
              <ma14:wrappingTextBoxFlag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fr-FR" sz="1400" dirty="0" smtClean="0">
                <a:solidFill>
                  <a:srgbClr val="000000"/>
                </a:solidFill>
                <a:effectLst/>
                <a:latin typeface="Gotham Book" charset="0"/>
                <a:ea typeface="Gotham Book" charset="0"/>
                <a:cs typeface="Gotham Book" charset="0"/>
              </a:rPr>
              <a:t>AUTOREGULATION</a:t>
            </a:r>
            <a:endParaRPr lang="fr-FR" sz="1400" dirty="0">
              <a:effectLst/>
              <a:latin typeface="Gotham Book" charset="0"/>
              <a:ea typeface="Gotham Book" charset="0"/>
              <a:cs typeface="Gotham Book" charset="0"/>
            </a:endParaRPr>
          </a:p>
        </p:txBody>
      </p:sp>
      <p:sp>
        <p:nvSpPr>
          <p:cNvPr id="12" name="Zone de texte 375"/>
          <p:cNvSpPr txBox="1"/>
          <p:nvPr/>
        </p:nvSpPr>
        <p:spPr>
          <a:xfrm>
            <a:off x="457835" y="3050297"/>
            <a:ext cx="2624455" cy="34290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19050" cap="flat" cmpd="sng" algn="ctr">
            <a:solidFill>
              <a:srgbClr val="F79646">
                <a:shade val="95000"/>
                <a:satMod val="105000"/>
              </a:srgbClr>
            </a:solidFill>
            <a:prstDash val="solid"/>
          </a:ln>
          <a:effectLst>
            <a:outerShdw blurRad="40000" dist="20000" dir="5400000" rotWithShape="0">
              <a:srgbClr val="000000">
                <a:alpha val="38000"/>
              </a:srgbClr>
            </a:outerShdw>
          </a:effectLst>
          <a:extLst>
            <a:ext uri="{C572A759-6A51-4108-AA02-DFA0A04FC94B}">
              <ma14:wrappingTextBoxFlag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fr-FR" sz="1400" dirty="0">
                <a:solidFill>
                  <a:srgbClr val="000000"/>
                </a:solidFill>
                <a:effectLst/>
                <a:latin typeface="Gotham Book" charset="0"/>
                <a:ea typeface="Gotham Book" charset="0"/>
                <a:cs typeface="Gotham Book" charset="0"/>
              </a:rPr>
              <a:t>WAYFINDING</a:t>
            </a:r>
            <a:endParaRPr lang="fr-FR" sz="1400" dirty="0">
              <a:effectLst/>
              <a:latin typeface="Gotham Book" charset="0"/>
              <a:ea typeface="Gotham Book" charset="0"/>
              <a:cs typeface="Gotham Book" charset="0"/>
            </a:endParaRPr>
          </a:p>
        </p:txBody>
      </p:sp>
      <p:cxnSp>
        <p:nvCxnSpPr>
          <p:cNvPr id="16" name="Connecteur droit avec flèche 15"/>
          <p:cNvCxnSpPr/>
          <p:nvPr/>
        </p:nvCxnSpPr>
        <p:spPr>
          <a:xfrm flipH="1">
            <a:off x="1957705" y="1937395"/>
            <a:ext cx="1394158" cy="1068826"/>
          </a:xfrm>
          <a:prstGeom prst="straightConnector1">
            <a:avLst/>
          </a:prstGeom>
          <a:noFill/>
          <a:ln w="38100" cap="flat" cmpd="sng" algn="ctr">
            <a:solidFill>
              <a:sysClr val="windowText" lastClr="000000"/>
            </a:solidFill>
            <a:prstDash val="solid"/>
            <a:headEnd type="arrow"/>
            <a:tailEnd type="arrow"/>
          </a:ln>
          <a:effectLst/>
        </p:spPr>
      </p:cxnSp>
      <p:sp>
        <p:nvSpPr>
          <p:cNvPr id="17" name="ZoneTexte 16"/>
          <p:cNvSpPr txBox="1"/>
          <p:nvPr/>
        </p:nvSpPr>
        <p:spPr>
          <a:xfrm>
            <a:off x="2277125" y="2117061"/>
            <a:ext cx="365125" cy="461665"/>
          </a:xfrm>
          <a:prstGeom prst="rect">
            <a:avLst/>
          </a:prstGeom>
          <a:noFill/>
        </p:spPr>
        <p:txBody>
          <a:bodyPr wrap="square" rtlCol="0">
            <a:spAutoFit/>
          </a:bodyPr>
          <a:lstStyle/>
          <a:p>
            <a:pPr algn="ctr"/>
            <a:r>
              <a:rPr lang="fr-FR" sz="2400" dirty="0"/>
              <a:t>+</a:t>
            </a:r>
          </a:p>
        </p:txBody>
      </p:sp>
      <p:sp>
        <p:nvSpPr>
          <p:cNvPr id="19" name="Zone de texte 991"/>
          <p:cNvSpPr txBox="1"/>
          <p:nvPr/>
        </p:nvSpPr>
        <p:spPr>
          <a:xfrm>
            <a:off x="5955145" y="3046653"/>
            <a:ext cx="2627630" cy="49954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9BBB59">
                <a:shade val="95000"/>
                <a:satMod val="105000"/>
              </a:srgbClr>
            </a:solidFill>
            <a:prstDash val="solid"/>
          </a:ln>
          <a:effectLst>
            <a:outerShdw blurRad="40000" dist="20000" dir="5400000" rotWithShape="0">
              <a:srgbClr val="000000">
                <a:alpha val="38000"/>
              </a:srgbClr>
            </a:outerShdw>
          </a:effectLst>
          <a:extLst>
            <a:ext uri="{C572A759-6A51-4108-AA02-DFA0A04FC94B}">
              <ma14:wrappingTextBoxFlag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fr-FR" sz="1400" dirty="0">
                <a:solidFill>
                  <a:srgbClr val="000000"/>
                </a:solidFill>
                <a:effectLst/>
                <a:latin typeface="Gotham Book" charset="0"/>
                <a:ea typeface="Gotham Book" charset="0"/>
                <a:cs typeface="Gotham Book" charset="0"/>
              </a:rPr>
              <a:t>HETEROREGULATION GLOBALE</a:t>
            </a:r>
            <a:endParaRPr lang="fr-FR" sz="1400" dirty="0">
              <a:effectLst/>
              <a:latin typeface="Gotham Book" charset="0"/>
              <a:ea typeface="Gotham Book" charset="0"/>
              <a:cs typeface="Gotham Book" charset="0"/>
            </a:endParaRPr>
          </a:p>
        </p:txBody>
      </p:sp>
      <p:cxnSp>
        <p:nvCxnSpPr>
          <p:cNvPr id="22" name="Connecteur droit avec flèche 21"/>
          <p:cNvCxnSpPr/>
          <p:nvPr/>
        </p:nvCxnSpPr>
        <p:spPr>
          <a:xfrm>
            <a:off x="5763260" y="2197418"/>
            <a:ext cx="744220" cy="849235"/>
          </a:xfrm>
          <a:prstGeom prst="straightConnector1">
            <a:avLst/>
          </a:prstGeom>
          <a:noFill/>
          <a:ln w="38100" cap="flat" cmpd="sng" algn="ctr">
            <a:solidFill>
              <a:srgbClr val="000000"/>
            </a:solidFill>
            <a:prstDash val="solid"/>
            <a:headEnd type="arrow"/>
            <a:tailEnd type="arrow"/>
          </a:ln>
          <a:effectLst/>
        </p:spPr>
      </p:cxnSp>
      <p:sp>
        <p:nvSpPr>
          <p:cNvPr id="23" name="ZoneTexte 22"/>
          <p:cNvSpPr txBox="1"/>
          <p:nvPr/>
        </p:nvSpPr>
        <p:spPr>
          <a:xfrm>
            <a:off x="6109636" y="2320838"/>
            <a:ext cx="365125" cy="461665"/>
          </a:xfrm>
          <a:prstGeom prst="rect">
            <a:avLst/>
          </a:prstGeom>
          <a:noFill/>
        </p:spPr>
        <p:txBody>
          <a:bodyPr wrap="square" rtlCol="0">
            <a:spAutoFit/>
          </a:bodyPr>
          <a:lstStyle/>
          <a:p>
            <a:pPr algn="ctr"/>
            <a:r>
              <a:rPr lang="fr-FR" sz="2400" dirty="0" smtClean="0"/>
              <a:t>-</a:t>
            </a:r>
            <a:endParaRPr lang="fr-FR" sz="2400" dirty="0"/>
          </a:p>
        </p:txBody>
      </p:sp>
      <p:cxnSp>
        <p:nvCxnSpPr>
          <p:cNvPr id="24" name="Connecteur droit avec flèche 23"/>
          <p:cNvCxnSpPr/>
          <p:nvPr/>
        </p:nvCxnSpPr>
        <p:spPr>
          <a:xfrm flipH="1" flipV="1">
            <a:off x="5765132" y="1207454"/>
            <a:ext cx="1774657" cy="1839199"/>
          </a:xfrm>
          <a:prstGeom prst="straightConnector1">
            <a:avLst/>
          </a:prstGeom>
          <a:ln w="38100" cmpd="sng">
            <a:solidFill>
              <a:schemeClr val="tx1"/>
            </a:solidFill>
            <a:prstDash val="solid"/>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6" name="ZoneTexte 25"/>
          <p:cNvSpPr txBox="1"/>
          <p:nvPr/>
        </p:nvSpPr>
        <p:spPr>
          <a:xfrm>
            <a:off x="6630214" y="1757870"/>
            <a:ext cx="365125" cy="461665"/>
          </a:xfrm>
          <a:prstGeom prst="rect">
            <a:avLst/>
          </a:prstGeom>
          <a:noFill/>
        </p:spPr>
        <p:txBody>
          <a:bodyPr wrap="square" rtlCol="0">
            <a:spAutoFit/>
          </a:bodyPr>
          <a:lstStyle/>
          <a:p>
            <a:pPr algn="ctr"/>
            <a:r>
              <a:rPr lang="fr-FR" sz="2400" dirty="0" smtClean="0"/>
              <a:t>-</a:t>
            </a:r>
            <a:endParaRPr lang="fr-FR" sz="2400" dirty="0"/>
          </a:p>
        </p:txBody>
      </p:sp>
      <p:cxnSp>
        <p:nvCxnSpPr>
          <p:cNvPr id="28" name="Connecteur droit 27"/>
          <p:cNvCxnSpPr>
            <a:stCxn id="29" idx="7"/>
            <a:endCxn id="19" idx="1"/>
          </p:cNvCxnSpPr>
          <p:nvPr/>
        </p:nvCxnSpPr>
        <p:spPr>
          <a:xfrm flipV="1">
            <a:off x="5184847" y="3296426"/>
            <a:ext cx="770298" cy="457461"/>
          </a:xfrm>
          <a:prstGeom prst="line">
            <a:avLst/>
          </a:prstGeom>
          <a:noFill/>
          <a:ln w="19050" cap="flat" cmpd="sng" algn="ctr">
            <a:solidFill>
              <a:srgbClr val="000000"/>
            </a:solidFill>
            <a:prstDash val="solid"/>
          </a:ln>
          <a:effectLst/>
        </p:spPr>
      </p:cxnSp>
      <p:sp>
        <p:nvSpPr>
          <p:cNvPr id="29" name="Ellipse 28"/>
          <p:cNvSpPr>
            <a:spLocks/>
          </p:cNvSpPr>
          <p:nvPr/>
        </p:nvSpPr>
        <p:spPr>
          <a:xfrm>
            <a:off x="3494871" y="3619325"/>
            <a:ext cx="1979930" cy="918845"/>
          </a:xfrm>
          <a:prstGeom prst="ellipse">
            <a:avLst/>
          </a:prstGeom>
          <a:solidFill>
            <a:sysClr val="window" lastClr="FFFFFF"/>
          </a:solid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fr-FR" sz="1200" b="1" dirty="0">
                <a:solidFill>
                  <a:srgbClr val="000000"/>
                </a:solidFill>
                <a:effectLst/>
                <a:latin typeface="Gotham Book" charset="0"/>
                <a:ea typeface="Gotham Book" charset="0"/>
                <a:cs typeface="Gotham Book" charset="0"/>
              </a:rPr>
              <a:t>Verbalisations associant actions et points de repère</a:t>
            </a:r>
            <a:endParaRPr lang="fr-FR" sz="1200" b="1" dirty="0">
              <a:effectLst/>
              <a:latin typeface="Gotham Book" charset="0"/>
              <a:ea typeface="Gotham Book" charset="0"/>
              <a:cs typeface="Gotham Book" charset="0"/>
            </a:endParaRPr>
          </a:p>
        </p:txBody>
      </p:sp>
      <p:sp>
        <p:nvSpPr>
          <p:cNvPr id="31" name="Zone de texte 988"/>
          <p:cNvSpPr txBox="1"/>
          <p:nvPr/>
        </p:nvSpPr>
        <p:spPr>
          <a:xfrm>
            <a:off x="3351863" y="1098259"/>
            <a:ext cx="2410655" cy="342900"/>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a:extLst>
            <a:ext uri="{C572A759-6A51-4108-AA02-DFA0A04FC94B}">
              <ma14:wrappingTextBoxFlag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fr-FR" sz="1400" dirty="0" smtClean="0">
                <a:solidFill>
                  <a:srgbClr val="000000"/>
                </a:solidFill>
                <a:effectLst/>
                <a:latin typeface="Gotham Book" charset="0"/>
                <a:ea typeface="Gotham Book" charset="0"/>
                <a:cs typeface="Gotham Book" charset="0"/>
              </a:rPr>
              <a:t>Caractéristiques personnelles</a:t>
            </a:r>
            <a:endParaRPr lang="fr-FR" sz="1400" dirty="0">
              <a:effectLst/>
              <a:latin typeface="Gotham Book" charset="0"/>
              <a:ea typeface="Gotham Book" charset="0"/>
              <a:cs typeface="Gotham Book" charset="0"/>
            </a:endParaRPr>
          </a:p>
        </p:txBody>
      </p:sp>
    </p:spTree>
    <p:extLst>
      <p:ext uri="{BB962C8B-B14F-4D97-AF65-F5344CB8AC3E}">
        <p14:creationId xmlns:p14="http://schemas.microsoft.com/office/powerpoint/2010/main" val="15651578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re 1"/>
          <p:cNvSpPr txBox="1">
            <a:spLocks/>
          </p:cNvSpPr>
          <p:nvPr/>
        </p:nvSpPr>
        <p:spPr>
          <a:xfrm>
            <a:off x="264647" y="324853"/>
            <a:ext cx="8615986" cy="257913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dirty="0" smtClean="0">
                <a:solidFill>
                  <a:srgbClr val="404738"/>
                </a:solidFill>
                <a:latin typeface="Gotham Bold"/>
                <a:cs typeface="Gotham Bold"/>
              </a:rPr>
              <a:t>Perspectives et implications</a:t>
            </a:r>
            <a:endParaRPr lang="fr-FR" sz="2800" dirty="0" smtClean="0">
              <a:solidFill>
                <a:srgbClr val="A41522"/>
              </a:solidFill>
              <a:latin typeface="Gotham Bold"/>
              <a:cs typeface="Gotham Bold"/>
            </a:endParaRPr>
          </a:p>
          <a:p>
            <a:pPr algn="l"/>
            <a:r>
              <a:rPr lang="fr-FR" sz="1000" dirty="0" smtClean="0">
                <a:solidFill>
                  <a:srgbClr val="A41522"/>
                </a:solidFill>
                <a:latin typeface="Gotham Bold"/>
                <a:cs typeface="Gotham Bold"/>
              </a:rPr>
              <a:t>______________________________________________________________________________________________________________</a:t>
            </a:r>
          </a:p>
          <a:p>
            <a:pPr algn="l"/>
            <a:endParaRPr lang="fr-FR" sz="1200" dirty="0" smtClean="0">
              <a:solidFill>
                <a:srgbClr val="404738"/>
              </a:solidFill>
              <a:latin typeface="Gotham Bold"/>
              <a:cs typeface="Gotham Bold"/>
            </a:endParaRPr>
          </a:p>
        </p:txBody>
      </p:sp>
      <p:sp>
        <p:nvSpPr>
          <p:cNvPr id="2" name="Rectangle 1"/>
          <p:cNvSpPr/>
          <p:nvPr/>
        </p:nvSpPr>
        <p:spPr>
          <a:xfrm>
            <a:off x="264647" y="1099937"/>
            <a:ext cx="8615986" cy="3139321"/>
          </a:xfrm>
          <a:prstGeom prst="rect">
            <a:avLst/>
          </a:prstGeom>
        </p:spPr>
        <p:txBody>
          <a:bodyPr wrap="square">
            <a:spAutoFit/>
          </a:bodyPr>
          <a:lstStyle/>
          <a:p>
            <a:pPr marL="285750" indent="-285750">
              <a:buFont typeface="Wingdings" charset="2"/>
              <a:buChar char="v"/>
            </a:pPr>
            <a:r>
              <a:rPr lang="fr-FR" dirty="0" smtClean="0">
                <a:latin typeface="Gotham Book" charset="0"/>
                <a:ea typeface="Gotham Book" charset="0"/>
                <a:cs typeface="Gotham Book" charset="0"/>
              </a:rPr>
              <a:t>De nouvelles recherches</a:t>
            </a:r>
          </a:p>
          <a:p>
            <a:pPr marL="285750" indent="-285750">
              <a:buFont typeface="Wingdings" charset="2"/>
              <a:buChar char="v"/>
            </a:pPr>
            <a:endParaRPr lang="fr-FR" dirty="0" smtClean="0">
              <a:latin typeface="Gotham Book" charset="0"/>
              <a:ea typeface="Gotham Book" charset="0"/>
              <a:cs typeface="Gotham Book" charset="0"/>
            </a:endParaRPr>
          </a:p>
          <a:p>
            <a:pPr marL="742950" lvl="1" indent="-285750">
              <a:buFont typeface="Wingdings" charset="2"/>
              <a:buChar char="Ø"/>
            </a:pPr>
            <a:r>
              <a:rPr lang="fr-FR" dirty="0" smtClean="0">
                <a:latin typeface="Gotham Book" charset="0"/>
                <a:ea typeface="Gotham Book" charset="0"/>
                <a:cs typeface="Gotham Book" charset="0"/>
              </a:rPr>
              <a:t>Liens entre </a:t>
            </a:r>
            <a:r>
              <a:rPr lang="fr-FR" dirty="0" err="1" smtClean="0">
                <a:latin typeface="Gotham Book" charset="0"/>
                <a:ea typeface="Gotham Book" charset="0"/>
                <a:cs typeface="Gotham Book" charset="0"/>
              </a:rPr>
              <a:t>wayfinding</a:t>
            </a:r>
            <a:r>
              <a:rPr lang="fr-FR" dirty="0" smtClean="0">
                <a:latin typeface="Gotham Book" charset="0"/>
                <a:ea typeface="Gotham Book" charset="0"/>
                <a:cs typeface="Gotham Book" charset="0"/>
              </a:rPr>
              <a:t> et autorégulation</a:t>
            </a:r>
          </a:p>
          <a:p>
            <a:pPr marL="742950" lvl="1" indent="-285750">
              <a:buFont typeface="Wingdings" charset="2"/>
              <a:buChar char="Ø"/>
            </a:pPr>
            <a:r>
              <a:rPr lang="fr-FR" dirty="0" smtClean="0">
                <a:latin typeface="Gotham Book" charset="0"/>
                <a:ea typeface="Gotham Book" charset="0"/>
                <a:cs typeface="Gotham Book" charset="0"/>
              </a:rPr>
              <a:t>Impact des aides verbales sur la connaissance des points de repère et de la configuration</a:t>
            </a:r>
          </a:p>
          <a:p>
            <a:pPr marL="742950" lvl="1" indent="-285750">
              <a:buFont typeface="Wingdings" charset="2"/>
              <a:buChar char="Ø"/>
            </a:pPr>
            <a:endParaRPr lang="fr-FR" dirty="0" smtClean="0">
              <a:latin typeface="Gotham Book" charset="0"/>
              <a:ea typeface="Gotham Book" charset="0"/>
              <a:cs typeface="Gotham Book" charset="0"/>
            </a:endParaRPr>
          </a:p>
          <a:p>
            <a:pPr marL="285750" indent="-285750">
              <a:buFont typeface="Wingdings" charset="2"/>
              <a:buChar char="v"/>
            </a:pPr>
            <a:r>
              <a:rPr lang="fr-FR" dirty="0" smtClean="0">
                <a:latin typeface="Gotham Book" charset="0"/>
                <a:ea typeface="Gotham Book" charset="0"/>
                <a:cs typeface="Gotham Book" charset="0"/>
              </a:rPr>
              <a:t>Implications pratiques</a:t>
            </a:r>
          </a:p>
          <a:p>
            <a:pPr marL="285750" indent="-285750">
              <a:buFont typeface="Wingdings" charset="2"/>
              <a:buChar char="v"/>
            </a:pPr>
            <a:endParaRPr lang="fr-FR" dirty="0" smtClean="0">
              <a:latin typeface="Gotham Book" charset="0"/>
              <a:ea typeface="Gotham Book" charset="0"/>
              <a:cs typeface="Gotham Book" charset="0"/>
            </a:endParaRPr>
          </a:p>
          <a:p>
            <a:pPr marL="742950" lvl="1" indent="-285750">
              <a:buFont typeface="Wingdings" charset="2"/>
              <a:buChar char="Ø"/>
            </a:pPr>
            <a:r>
              <a:rPr lang="fr-FR" dirty="0" smtClean="0">
                <a:latin typeface="Gotham Book" charset="0"/>
                <a:ea typeface="Gotham Book" charset="0"/>
                <a:cs typeface="Gotham Book" charset="0"/>
              </a:rPr>
              <a:t>Développer l’autorégulation</a:t>
            </a:r>
          </a:p>
          <a:p>
            <a:pPr marL="742950" lvl="1" indent="-285750">
              <a:buFont typeface="Wingdings" charset="2"/>
              <a:buChar char="Ø"/>
            </a:pPr>
            <a:r>
              <a:rPr lang="fr-FR" dirty="0" smtClean="0">
                <a:latin typeface="Gotham Book" charset="0"/>
                <a:ea typeface="Gotham Book" charset="0"/>
                <a:cs typeface="Gotham Book" charset="0"/>
              </a:rPr>
              <a:t>Apprentissage des déplacements : consignes et sélection des points de repère</a:t>
            </a:r>
          </a:p>
          <a:p>
            <a:pPr marL="742950" lvl="1" indent="-285750">
              <a:buFont typeface="Wingdings" charset="2"/>
              <a:buChar char="Ø"/>
            </a:pPr>
            <a:r>
              <a:rPr lang="fr-FR" dirty="0" smtClean="0">
                <a:latin typeface="Gotham Book" charset="0"/>
                <a:ea typeface="Gotham Book" charset="0"/>
                <a:cs typeface="Gotham Book" charset="0"/>
              </a:rPr>
              <a:t>Développer des aides technologiques adaptées</a:t>
            </a:r>
            <a:endParaRPr lang="fr-FR" dirty="0">
              <a:latin typeface="Gotham Book" charset="0"/>
              <a:ea typeface="Gotham Book" charset="0"/>
              <a:cs typeface="Gotham Book" charset="0"/>
            </a:endParaRPr>
          </a:p>
        </p:txBody>
      </p:sp>
    </p:spTree>
    <p:extLst>
      <p:ext uri="{BB962C8B-B14F-4D97-AF65-F5344CB8AC3E}">
        <p14:creationId xmlns:p14="http://schemas.microsoft.com/office/powerpoint/2010/main" val="15255997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itre 1"/>
          <p:cNvSpPr txBox="1">
            <a:spLocks/>
          </p:cNvSpPr>
          <p:nvPr/>
        </p:nvSpPr>
        <p:spPr>
          <a:xfrm>
            <a:off x="313448" y="3368841"/>
            <a:ext cx="8525751" cy="88810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dirty="0" smtClean="0">
                <a:solidFill>
                  <a:srgbClr val="404738"/>
                </a:solidFill>
                <a:latin typeface="Gotham Bold"/>
                <a:cs typeface="Gotham Bold"/>
              </a:rPr>
              <a:t>Merci de </a:t>
            </a:r>
            <a:r>
              <a:rPr lang="fr-FR" sz="2800" smtClean="0">
                <a:solidFill>
                  <a:srgbClr val="404738"/>
                </a:solidFill>
                <a:latin typeface="Gotham Bold"/>
                <a:cs typeface="Gotham Bold"/>
              </a:rPr>
              <a:t>votre attention</a:t>
            </a:r>
            <a:endParaRPr lang="fr-FR" sz="2800" dirty="0" smtClean="0">
              <a:solidFill>
                <a:srgbClr val="404738"/>
              </a:solidFill>
              <a:latin typeface="Gotham Bold"/>
              <a:cs typeface="Gotham Bold"/>
            </a:endParaRPr>
          </a:p>
          <a:p>
            <a:r>
              <a:rPr lang="fr-FR" sz="1000" dirty="0" smtClean="0">
                <a:solidFill>
                  <a:srgbClr val="A41522"/>
                </a:solidFill>
                <a:latin typeface="Gotham Bold"/>
                <a:cs typeface="Gotham Bold"/>
              </a:rPr>
              <a:t>___________________________________________________________________________________________________</a:t>
            </a:r>
            <a:endParaRPr lang="fr-FR" sz="2000" dirty="0" smtClean="0">
              <a:solidFill>
                <a:srgbClr val="404738"/>
              </a:solidFill>
              <a:latin typeface="Gotham Bold"/>
              <a:cs typeface="Gotham Bold"/>
            </a:endParaRPr>
          </a:p>
          <a:p>
            <a:endParaRPr lang="fr-FR" sz="2000" dirty="0">
              <a:solidFill>
                <a:srgbClr val="404738"/>
              </a:solidFill>
              <a:latin typeface="Gotham Bold"/>
              <a:cs typeface="Gotham Bold"/>
            </a:endParaRPr>
          </a:p>
        </p:txBody>
      </p:sp>
      <p:grpSp>
        <p:nvGrpSpPr>
          <p:cNvPr id="12" name="Grouper 11"/>
          <p:cNvGrpSpPr>
            <a:grpSpLocks noChangeAspect="1"/>
          </p:cNvGrpSpPr>
          <p:nvPr/>
        </p:nvGrpSpPr>
        <p:grpSpPr>
          <a:xfrm>
            <a:off x="2879344" y="324853"/>
            <a:ext cx="3385313" cy="2812676"/>
            <a:chOff x="0" y="457199"/>
            <a:chExt cx="5764398" cy="4787901"/>
          </a:xfrm>
        </p:grpSpPr>
        <p:pic>
          <p:nvPicPr>
            <p:cNvPr id="13" name="Image 12" descr="Macintosh HD:Users:ycourbois:Desktop:Capture d’écran 2017-05-17 à 11.24.43.png"/>
            <p:cNvPicPr>
              <a:picLocks/>
            </p:cNvPicPr>
            <p:nvPr/>
          </p:nvPicPr>
          <p:blipFill>
            <a:blip r:embed="rId3">
              <a:alphaModFix amt="63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457200"/>
              <a:ext cx="5755640" cy="4787900"/>
            </a:xfrm>
            <a:prstGeom prst="rect">
              <a:avLst/>
            </a:prstGeom>
            <a:noFill/>
            <a:ln>
              <a:noFill/>
            </a:ln>
          </p:spPr>
        </p:pic>
        <p:pic>
          <p:nvPicPr>
            <p:cNvPr id="14" name="Image 13" descr="Macintosh HD:Users:ycourbois:Desktop:Img2.pdf"/>
            <p:cNvPicPr>
              <a:picLocks noChangeAspect="1"/>
            </p:cNvPicPr>
            <p:nvPr/>
          </p:nvPicPr>
          <p:blipFill rotWithShape="1">
            <a:blip r:embed="rId5">
              <a:extLst>
                <a:ext uri="{28A0092B-C50C-407E-A947-70E740481C1C}">
                  <a14:useLocalDpi xmlns:a14="http://schemas.microsoft.com/office/drawing/2010/main" val="0"/>
                </a:ext>
              </a:extLst>
            </a:blip>
            <a:srcRect t="7938" r="12" b="8949"/>
            <a:stretch/>
          </p:blipFill>
          <p:spPr bwMode="auto">
            <a:xfrm>
              <a:off x="5080" y="457199"/>
              <a:ext cx="5759318" cy="4787362"/>
            </a:xfrm>
            <a:prstGeom prst="rect">
              <a:avLst/>
            </a:prstGeom>
            <a:noFill/>
            <a:ln>
              <a:noFill/>
            </a:ln>
          </p:spPr>
        </p:pic>
      </p:grpSp>
    </p:spTree>
    <p:extLst>
      <p:ext uri="{BB962C8B-B14F-4D97-AF65-F5344CB8AC3E}">
        <p14:creationId xmlns:p14="http://schemas.microsoft.com/office/powerpoint/2010/main" val="15478218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re 1"/>
          <p:cNvSpPr txBox="1">
            <a:spLocks/>
          </p:cNvSpPr>
          <p:nvPr/>
        </p:nvSpPr>
        <p:spPr>
          <a:xfrm>
            <a:off x="264647" y="324853"/>
            <a:ext cx="8615986" cy="257913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dirty="0" smtClean="0">
                <a:solidFill>
                  <a:srgbClr val="404738"/>
                </a:solidFill>
                <a:latin typeface="Gotham Book" charset="0"/>
                <a:ea typeface="Gotham Book" charset="0"/>
                <a:cs typeface="Gotham Book" charset="0"/>
              </a:rPr>
              <a:t>L’autorégulation</a:t>
            </a:r>
            <a:endParaRPr lang="fr-FR" sz="2800" dirty="0" smtClean="0">
              <a:solidFill>
                <a:srgbClr val="A41522"/>
              </a:solidFill>
              <a:latin typeface="Gotham Book" charset="0"/>
              <a:ea typeface="Gotham Book" charset="0"/>
              <a:cs typeface="Gotham Book" charset="0"/>
            </a:endParaRPr>
          </a:p>
          <a:p>
            <a:pPr algn="l"/>
            <a:r>
              <a:rPr lang="fr-FR" sz="1000" dirty="0" smtClean="0">
                <a:solidFill>
                  <a:srgbClr val="A41522"/>
                </a:solidFill>
                <a:latin typeface="Gotham Bold"/>
                <a:cs typeface="Gotham Bold"/>
              </a:rPr>
              <a:t>______________________________________________________________________________________________________________</a:t>
            </a:r>
          </a:p>
          <a:p>
            <a:pPr algn="l"/>
            <a:endParaRPr lang="fr-FR" sz="1200" dirty="0" smtClean="0">
              <a:solidFill>
                <a:srgbClr val="404738"/>
              </a:solidFill>
              <a:latin typeface="Gotham Bold"/>
              <a:cs typeface="Gotham Bold"/>
            </a:endParaRPr>
          </a:p>
        </p:txBody>
      </p:sp>
      <p:pic>
        <p:nvPicPr>
          <p:cNvPr id="3" name="Espace réservé du contenu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0"/>
                    </a14:imgEffect>
                  </a14:imgLayer>
                </a14:imgProps>
              </a:ext>
            </a:extLst>
          </a:blip>
          <a:srcRect t="19408" b="19408"/>
          <a:stretch>
            <a:fillRect/>
          </a:stretch>
        </p:blipFill>
        <p:spPr>
          <a:xfrm>
            <a:off x="436637" y="1614419"/>
            <a:ext cx="1532256" cy="1267691"/>
          </a:xfrm>
          <a:prstGeom prst="rect">
            <a:avLst/>
          </a:prstGeom>
        </p:spPr>
      </p:pic>
      <p:sp>
        <p:nvSpPr>
          <p:cNvPr id="2" name="ZoneTexte 1"/>
          <p:cNvSpPr txBox="1"/>
          <p:nvPr/>
        </p:nvSpPr>
        <p:spPr>
          <a:xfrm>
            <a:off x="2140883" y="1283368"/>
            <a:ext cx="6024549" cy="2308324"/>
          </a:xfrm>
          <a:prstGeom prst="rect">
            <a:avLst/>
          </a:prstGeom>
          <a:noFill/>
        </p:spPr>
        <p:txBody>
          <a:bodyPr wrap="square" rtlCol="0">
            <a:spAutoFit/>
          </a:bodyPr>
          <a:lstStyle/>
          <a:p>
            <a:endParaRPr lang="fr-FR" dirty="0">
              <a:latin typeface="Gotham" charset="0"/>
              <a:ea typeface="Gotham" charset="0"/>
              <a:cs typeface="Gotham" charset="0"/>
            </a:endParaRPr>
          </a:p>
          <a:p>
            <a:pPr algn="r"/>
            <a:r>
              <a:rPr lang="fr-FR" dirty="0" smtClean="0">
                <a:latin typeface="Gotham Book" charset="0"/>
                <a:ea typeface="Gotham Book" charset="0"/>
                <a:cs typeface="Gotham Book" charset="0"/>
              </a:rPr>
              <a:t>«</a:t>
            </a:r>
            <a:r>
              <a:rPr lang="fr-FR" dirty="0">
                <a:latin typeface="Gotham Book" charset="0"/>
                <a:ea typeface="Gotham Book" charset="0"/>
                <a:cs typeface="Gotham Book" charset="0"/>
              </a:rPr>
              <a:t> Système complexe de réponses qui permet aux individus d’examiner leur environnement et leur répertoire de réponses pour s’adapter à leur environnement, en faisant des plans d’actions, en agissant, en évaluant la désirabilité des conséquences de l’action, et en révisant leurs plans si nécessaire.» </a:t>
            </a:r>
            <a:r>
              <a:rPr lang="fr-FR" sz="1400" dirty="0">
                <a:latin typeface="Gotham Book" charset="0"/>
                <a:ea typeface="Gotham Book" charset="0"/>
                <a:cs typeface="Gotham Book" charset="0"/>
              </a:rPr>
              <a:t>(Whitman, 1990)</a:t>
            </a:r>
          </a:p>
          <a:p>
            <a:endParaRPr lang="fr-FR" dirty="0">
              <a:latin typeface="Gotham" charset="0"/>
              <a:ea typeface="Gotham" charset="0"/>
              <a:cs typeface="Gotham" charset="0"/>
            </a:endParaRPr>
          </a:p>
        </p:txBody>
      </p:sp>
    </p:spTree>
    <p:extLst>
      <p:ext uri="{BB962C8B-B14F-4D97-AF65-F5344CB8AC3E}">
        <p14:creationId xmlns:p14="http://schemas.microsoft.com/office/powerpoint/2010/main" val="14666111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itre 1"/>
          <p:cNvSpPr txBox="1">
            <a:spLocks/>
          </p:cNvSpPr>
          <p:nvPr/>
        </p:nvSpPr>
        <p:spPr>
          <a:xfrm>
            <a:off x="264647" y="324853"/>
            <a:ext cx="8615986" cy="257913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dirty="0" smtClean="0">
                <a:solidFill>
                  <a:srgbClr val="404738"/>
                </a:solidFill>
                <a:latin typeface="Gotham Bold"/>
                <a:cs typeface="Gotham Bold"/>
              </a:rPr>
              <a:t>L’</a:t>
            </a:r>
            <a:r>
              <a:rPr lang="fr-FR" sz="2800" dirty="0" err="1" smtClean="0">
                <a:solidFill>
                  <a:srgbClr val="404738"/>
                </a:solidFill>
                <a:latin typeface="Gotham Bold"/>
                <a:cs typeface="Gotham Bold"/>
              </a:rPr>
              <a:t>hétérorégulation</a:t>
            </a:r>
            <a:endParaRPr lang="fr-FR" sz="2800" dirty="0" smtClean="0">
              <a:solidFill>
                <a:srgbClr val="A41522"/>
              </a:solidFill>
              <a:latin typeface="Gotham Bold"/>
              <a:cs typeface="Gotham Bold"/>
            </a:endParaRPr>
          </a:p>
          <a:p>
            <a:pPr algn="l"/>
            <a:r>
              <a:rPr lang="fr-FR" sz="1000" dirty="0" smtClean="0">
                <a:solidFill>
                  <a:srgbClr val="A41522"/>
                </a:solidFill>
                <a:latin typeface="Gotham Bold"/>
                <a:cs typeface="Gotham Bold"/>
              </a:rPr>
              <a:t>______________________________________________________________________________________________________________</a:t>
            </a:r>
          </a:p>
          <a:p>
            <a:pPr algn="l"/>
            <a:endParaRPr lang="fr-FR" sz="1200" dirty="0" smtClean="0">
              <a:solidFill>
                <a:srgbClr val="404738"/>
              </a:solidFill>
              <a:latin typeface="Gotham Bold"/>
              <a:cs typeface="Gotham Bold"/>
            </a:endParaRPr>
          </a:p>
        </p:txBody>
      </p:sp>
      <p:pic>
        <p:nvPicPr>
          <p:cNvPr id="6" name="Image 5" descr="6e21ac9011f33ea4da087433c7ebda3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195" y="1583093"/>
            <a:ext cx="1285647" cy="1371357"/>
          </a:xfrm>
          <a:prstGeom prst="rect">
            <a:avLst/>
          </a:prstGeom>
        </p:spPr>
      </p:pic>
      <p:sp>
        <p:nvSpPr>
          <p:cNvPr id="8" name="Rectangle 7"/>
          <p:cNvSpPr/>
          <p:nvPr/>
        </p:nvSpPr>
        <p:spPr>
          <a:xfrm>
            <a:off x="1967389" y="1332073"/>
            <a:ext cx="6280484" cy="1692771"/>
          </a:xfrm>
          <a:prstGeom prst="rect">
            <a:avLst/>
          </a:prstGeom>
        </p:spPr>
        <p:txBody>
          <a:bodyPr wrap="square">
            <a:spAutoFit/>
          </a:bodyPr>
          <a:lstStyle/>
          <a:p>
            <a:endParaRPr lang="fr-FR" dirty="0">
              <a:latin typeface="Gotham" charset="0"/>
              <a:ea typeface="Gotham" charset="0"/>
              <a:cs typeface="Gotham" charset="0"/>
            </a:endParaRPr>
          </a:p>
          <a:p>
            <a:pPr algn="r"/>
            <a:r>
              <a:rPr lang="fr-FR" dirty="0">
                <a:latin typeface="Gotham Book" charset="0"/>
                <a:ea typeface="Gotham Book" charset="0"/>
                <a:cs typeface="Gotham Book" charset="0"/>
              </a:rPr>
              <a:t>« Tentatives d’étayage, de régulation, de médiation, de tutorat, fournies par le partenaire social (adulte, expert, etc.) envers la personne, dans le cadre de situations interactives d’apprentissage ou de résolution de problème. » </a:t>
            </a:r>
          </a:p>
          <a:p>
            <a:pPr algn="r"/>
            <a:r>
              <a:rPr lang="fr-FR" sz="1400" dirty="0">
                <a:latin typeface="Gotham Book" charset="0"/>
                <a:ea typeface="Gotham Book" charset="0"/>
                <a:cs typeface="Gotham Book" charset="0"/>
              </a:rPr>
              <a:t>(Nader-Grosbois, 2007)</a:t>
            </a:r>
          </a:p>
        </p:txBody>
      </p:sp>
    </p:spTree>
    <p:extLst>
      <p:ext uri="{BB962C8B-B14F-4D97-AF65-F5344CB8AC3E}">
        <p14:creationId xmlns:p14="http://schemas.microsoft.com/office/powerpoint/2010/main" val="12489280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itre 1"/>
          <p:cNvSpPr txBox="1">
            <a:spLocks/>
          </p:cNvSpPr>
          <p:nvPr/>
        </p:nvSpPr>
        <p:spPr>
          <a:xfrm>
            <a:off x="264647" y="324853"/>
            <a:ext cx="8615986" cy="257913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400" dirty="0" smtClean="0">
                <a:solidFill>
                  <a:srgbClr val="404738"/>
                </a:solidFill>
                <a:latin typeface="Gotham" charset="0"/>
                <a:ea typeface="Gotham" charset="0"/>
                <a:cs typeface="Gotham" charset="0"/>
              </a:rPr>
              <a:t>Autorégulation et navigation spatiale, des stratégies similaires?</a:t>
            </a:r>
            <a:endParaRPr lang="fr-FR" sz="2400" dirty="0" smtClean="0">
              <a:solidFill>
                <a:srgbClr val="A41522"/>
              </a:solidFill>
              <a:latin typeface="Gotham" charset="0"/>
              <a:ea typeface="Gotham" charset="0"/>
              <a:cs typeface="Gotham" charset="0"/>
            </a:endParaRPr>
          </a:p>
          <a:p>
            <a:pPr algn="l"/>
            <a:r>
              <a:rPr lang="fr-FR" sz="1000" dirty="0" smtClean="0">
                <a:solidFill>
                  <a:srgbClr val="A41522"/>
                </a:solidFill>
                <a:latin typeface="Gotham Bold"/>
                <a:cs typeface="Gotham Bold"/>
              </a:rPr>
              <a:t>______________________________________________________________________________________________________________</a:t>
            </a:r>
          </a:p>
          <a:p>
            <a:pPr algn="l"/>
            <a:endParaRPr lang="fr-FR" sz="1200" dirty="0" smtClean="0">
              <a:solidFill>
                <a:srgbClr val="404738"/>
              </a:solidFill>
              <a:latin typeface="Gotham Bold"/>
              <a:cs typeface="Gotham Bold"/>
            </a:endParaRPr>
          </a:p>
        </p:txBody>
      </p:sp>
      <p:sp>
        <p:nvSpPr>
          <p:cNvPr id="7" name="Rectangle 6"/>
          <p:cNvSpPr/>
          <p:nvPr/>
        </p:nvSpPr>
        <p:spPr>
          <a:xfrm>
            <a:off x="375043" y="998800"/>
            <a:ext cx="3129603" cy="3170312"/>
          </a:xfrm>
          <a:prstGeom prst="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Gill Sans MT"/>
              <a:ea typeface="+mn-ea"/>
              <a:cs typeface="+mn-cs"/>
            </a:endParaRPr>
          </a:p>
        </p:txBody>
      </p:sp>
      <p:sp>
        <p:nvSpPr>
          <p:cNvPr id="8" name="Rectangle 7"/>
          <p:cNvSpPr/>
          <p:nvPr/>
        </p:nvSpPr>
        <p:spPr>
          <a:xfrm>
            <a:off x="5181580" y="1001732"/>
            <a:ext cx="3506528" cy="3167380"/>
          </a:xfrm>
          <a:prstGeom prst="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Gill Sans MT"/>
              <a:ea typeface="+mn-ea"/>
              <a:cs typeface="+mn-cs"/>
            </a:endParaRPr>
          </a:p>
        </p:txBody>
      </p:sp>
      <p:sp>
        <p:nvSpPr>
          <p:cNvPr id="9" name="Espace réservé du contenu 3"/>
          <p:cNvSpPr txBox="1">
            <a:spLocks/>
          </p:cNvSpPr>
          <p:nvPr/>
        </p:nvSpPr>
        <p:spPr>
          <a:xfrm>
            <a:off x="5263144" y="2899500"/>
            <a:ext cx="3341936" cy="1240271"/>
          </a:xfrm>
          <a:prstGeom prst="rect">
            <a:avLst/>
          </a:prstGeom>
        </p:spPr>
        <p:txBody>
          <a:bodyPr>
            <a:normAutofit lnSpcReduction="1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28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4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0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18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18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buClr>
                <a:schemeClr val="accent2"/>
              </a:buClr>
              <a:buSzPct val="100000"/>
              <a:buFont typeface="Arial"/>
              <a:buChar char="•"/>
            </a:pPr>
            <a:r>
              <a:rPr lang="fr-FR" sz="1800" dirty="0" smtClean="0">
                <a:latin typeface="Gotham Book" charset="0"/>
                <a:ea typeface="Gotham Book" charset="0"/>
                <a:cs typeface="Gotham Book" charset="0"/>
              </a:rPr>
              <a:t>Planifier un déplacement</a:t>
            </a:r>
          </a:p>
          <a:p>
            <a:pPr>
              <a:buClr>
                <a:schemeClr val="accent2"/>
              </a:buClr>
              <a:buSzPct val="100000"/>
              <a:buFont typeface="Arial"/>
              <a:buChar char="•"/>
            </a:pPr>
            <a:r>
              <a:rPr lang="fr-FR" sz="1800" dirty="0" smtClean="0">
                <a:latin typeface="Gotham Book" charset="0"/>
                <a:ea typeface="Gotham Book" charset="0"/>
                <a:cs typeface="Gotham Book" charset="0"/>
              </a:rPr>
              <a:t>Réaliser un déplacement sans erreur</a:t>
            </a:r>
          </a:p>
          <a:p>
            <a:pPr>
              <a:buClr>
                <a:schemeClr val="accent2"/>
              </a:buClr>
              <a:buSzPct val="100000"/>
              <a:buFont typeface="Arial"/>
              <a:buChar char="•"/>
            </a:pPr>
            <a:r>
              <a:rPr lang="fr-FR" sz="1800" dirty="0" smtClean="0">
                <a:latin typeface="Gotham Book" charset="0"/>
                <a:ea typeface="Gotham Book" charset="0"/>
                <a:cs typeface="Gotham Book" charset="0"/>
              </a:rPr>
              <a:t>Réajuster son itinéraire</a:t>
            </a:r>
            <a:endParaRPr lang="fr-FR" sz="1800" dirty="0">
              <a:latin typeface="Gotham Book" charset="0"/>
              <a:ea typeface="Gotham Book" charset="0"/>
              <a:cs typeface="Gotham Book" charset="0"/>
            </a:endParaRPr>
          </a:p>
        </p:txBody>
      </p:sp>
      <p:pic>
        <p:nvPicPr>
          <p:cNvPr id="10" name="Image 9" descr="Capture d’écran 2016-01-06 à 19.44.19.png"/>
          <p:cNvPicPr>
            <a:picLocks noChangeAspect="1"/>
          </p:cNvPicPr>
          <p:nvPr/>
        </p:nvPicPr>
        <p:blipFill rotWithShape="1">
          <a:blip r:embed="rId3">
            <a:extLst>
              <a:ext uri="{28A0092B-C50C-407E-A947-70E740481C1C}">
                <a14:useLocalDpi xmlns:a14="http://schemas.microsoft.com/office/drawing/2010/main" val="0"/>
              </a:ext>
            </a:extLst>
          </a:blip>
          <a:srcRect r="8305"/>
          <a:stretch/>
        </p:blipFill>
        <p:spPr>
          <a:xfrm>
            <a:off x="6400800" y="1154386"/>
            <a:ext cx="1066624" cy="1624179"/>
          </a:xfrm>
          <a:prstGeom prst="rect">
            <a:avLst/>
          </a:prstGeom>
        </p:spPr>
      </p:pic>
      <p:sp>
        <p:nvSpPr>
          <p:cNvPr id="11" name="Espace réservé du contenu 3"/>
          <p:cNvSpPr txBox="1">
            <a:spLocks/>
          </p:cNvSpPr>
          <p:nvPr/>
        </p:nvSpPr>
        <p:spPr>
          <a:xfrm>
            <a:off x="503297" y="3059572"/>
            <a:ext cx="2873091" cy="946664"/>
          </a:xfrm>
          <a:prstGeom prst="rect">
            <a:avLst/>
          </a:prstGeom>
        </p:spPr>
        <p:txBody>
          <a:bodyPr vert="horz" lIns="91440" tIns="45720" rIns="91440" bIns="45720" rtlCol="0">
            <a:normAutofit lnSpcReduction="1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ct val="20000"/>
              </a:spcBef>
              <a:spcAft>
                <a:spcPts val="0"/>
              </a:spcAft>
              <a:buClr>
                <a:schemeClr val="accent2"/>
              </a:buClr>
              <a:buSzPct val="100000"/>
              <a:buFont typeface="Arial"/>
              <a:buChar char="•"/>
              <a:tabLst/>
              <a:defRPr/>
            </a:pPr>
            <a:r>
              <a:rPr kumimoji="0" lang="fr-FR" sz="1800" b="0" i="0" u="none" strike="noStrike" kern="1200" cap="none" spc="0" normalizeH="0" baseline="0" noProof="0" dirty="0" smtClean="0">
                <a:ln>
                  <a:noFill/>
                </a:ln>
                <a:solidFill>
                  <a:srgbClr val="000000"/>
                </a:solidFill>
                <a:effectLst/>
                <a:uLnTx/>
                <a:uFillTx/>
                <a:latin typeface="Gotham Book" charset="0"/>
                <a:ea typeface="Gotham Book" charset="0"/>
                <a:cs typeface="Gotham Book" charset="0"/>
              </a:rPr>
              <a:t>Planification et exploration des moyens</a:t>
            </a:r>
          </a:p>
          <a:p>
            <a:pPr marL="274320" marR="0" lvl="0" indent="-274320" algn="l" defTabSz="914400" rtl="0" eaLnBrk="1" fontAlgn="auto" latinLnBrk="0" hangingPunct="1">
              <a:lnSpc>
                <a:spcPct val="100000"/>
              </a:lnSpc>
              <a:spcBef>
                <a:spcPct val="20000"/>
              </a:spcBef>
              <a:spcAft>
                <a:spcPts val="0"/>
              </a:spcAft>
              <a:buClr>
                <a:schemeClr val="accent2"/>
              </a:buClr>
              <a:buSzPct val="100000"/>
              <a:buFont typeface="Arial"/>
              <a:buChar char="•"/>
              <a:tabLst/>
              <a:defRPr/>
            </a:pPr>
            <a:r>
              <a:rPr kumimoji="0" lang="fr-FR" sz="1800" b="0" i="0" u="none" strike="noStrike" kern="1200" cap="none" spc="0" normalizeH="0" baseline="0" noProof="0" dirty="0" smtClean="0">
                <a:ln>
                  <a:noFill/>
                </a:ln>
                <a:solidFill>
                  <a:srgbClr val="000000"/>
                </a:solidFill>
                <a:effectLst/>
                <a:uLnTx/>
                <a:uFillTx/>
                <a:latin typeface="Gotham Book" charset="0"/>
                <a:ea typeface="Gotham Book" charset="0"/>
                <a:cs typeface="Gotham Book" charset="0"/>
              </a:rPr>
              <a:t>Évaluation </a:t>
            </a:r>
            <a:endParaRPr kumimoji="0" lang="fr-FR" sz="1800" b="0" i="0" u="none" strike="noStrike" kern="1200" cap="none" spc="0" normalizeH="0" baseline="0" noProof="0" dirty="0">
              <a:ln>
                <a:noFill/>
              </a:ln>
              <a:solidFill>
                <a:srgbClr val="000000"/>
              </a:solidFill>
              <a:effectLst/>
              <a:uLnTx/>
              <a:uFillTx/>
              <a:latin typeface="Gotham Book" charset="0"/>
              <a:ea typeface="Gotham Book" charset="0"/>
              <a:cs typeface="Gotham Book" charset="0"/>
            </a:endParaRPr>
          </a:p>
        </p:txBody>
      </p:sp>
      <p:pic>
        <p:nvPicPr>
          <p:cNvPr id="12" name="Espace réservé du contenu 8"/>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t="19408" b="19408"/>
          <a:stretch>
            <a:fillRect/>
          </a:stretch>
        </p:blipFill>
        <p:spPr>
          <a:xfrm>
            <a:off x="1043808" y="1154386"/>
            <a:ext cx="1792071" cy="1482644"/>
          </a:xfrm>
          <a:prstGeom prst="rect">
            <a:avLst/>
          </a:prstGeom>
        </p:spPr>
      </p:pic>
      <p:sp>
        <p:nvSpPr>
          <p:cNvPr id="13" name="Double flèche horizontale 12"/>
          <p:cNvSpPr/>
          <p:nvPr/>
        </p:nvSpPr>
        <p:spPr>
          <a:xfrm>
            <a:off x="3767113" y="2901512"/>
            <a:ext cx="1152000" cy="423358"/>
          </a:xfrm>
          <a:prstGeom prst="leftRightArrow">
            <a:avLst/>
          </a:pr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p:cNvSpPr txBox="1"/>
          <p:nvPr/>
        </p:nvSpPr>
        <p:spPr>
          <a:xfrm>
            <a:off x="3943333" y="1536720"/>
            <a:ext cx="799560" cy="1323439"/>
          </a:xfrm>
          <a:prstGeom prst="rect">
            <a:avLst/>
          </a:prstGeom>
          <a:noFill/>
          <a:effectLst/>
        </p:spPr>
        <p:txBody>
          <a:bodyPr wrap="square" rtlCol="0">
            <a:spAutoFit/>
          </a:bodyPr>
          <a:lstStyle/>
          <a:p>
            <a:pPr algn="ctr"/>
            <a:r>
              <a:rPr lang="fr-FR" sz="8000" b="1" dirty="0" smtClean="0">
                <a:ln w="12700">
                  <a:solidFill>
                    <a:schemeClr val="tx1"/>
                  </a:solidFill>
                  <a:prstDash val="solid"/>
                </a:ln>
                <a:solidFill>
                  <a:schemeClr val="accent2"/>
                </a:solidFill>
              </a:rPr>
              <a:t>?</a:t>
            </a:r>
            <a:endParaRPr lang="fr-FR" sz="8000" b="1" dirty="0">
              <a:ln w="12700">
                <a:solidFill>
                  <a:schemeClr val="tx1"/>
                </a:solidFill>
                <a:prstDash val="solid"/>
              </a:ln>
              <a:solidFill>
                <a:schemeClr val="accent2"/>
              </a:solidFill>
            </a:endParaRPr>
          </a:p>
        </p:txBody>
      </p:sp>
    </p:spTree>
    <p:extLst>
      <p:ext uri="{BB962C8B-B14F-4D97-AF65-F5344CB8AC3E}">
        <p14:creationId xmlns:p14="http://schemas.microsoft.com/office/powerpoint/2010/main" val="155192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 calcmode="lin" valueType="num">
                                      <p:cBhvr>
                                        <p:cTn id="25" dur="500" fill="hold"/>
                                        <p:tgtEl>
                                          <p:spTgt spid="14"/>
                                        </p:tgtEl>
                                        <p:attrNameLst>
                                          <p:attrName>style.rotation</p:attrName>
                                        </p:attrNameLst>
                                      </p:cBhvr>
                                      <p:tavLst>
                                        <p:tav tm="0">
                                          <p:val>
                                            <p:fltVal val="360"/>
                                          </p:val>
                                        </p:tav>
                                        <p:tav tm="100000">
                                          <p:val>
                                            <p:fltVal val="0"/>
                                          </p:val>
                                        </p:tav>
                                      </p:tavLst>
                                    </p:anim>
                                    <p:animEffect transition="in" filter="fade">
                                      <p:cBhvr>
                                        <p:cTn id="26" dur="500"/>
                                        <p:tgtEl>
                                          <p:spTgt spid="14"/>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 calcmode="lin" valueType="num">
                                      <p:cBhvr>
                                        <p:cTn id="31" dur="500" fill="hold"/>
                                        <p:tgtEl>
                                          <p:spTgt spid="13"/>
                                        </p:tgtEl>
                                        <p:attrNameLst>
                                          <p:attrName>style.rotation</p:attrName>
                                        </p:attrNameLst>
                                      </p:cBhvr>
                                      <p:tavLst>
                                        <p:tav tm="0">
                                          <p:val>
                                            <p:fltVal val="360"/>
                                          </p:val>
                                        </p:tav>
                                        <p:tav tm="100000">
                                          <p:val>
                                            <p:fltVal val="0"/>
                                          </p:val>
                                        </p:tav>
                                      </p:tavLst>
                                    </p:anim>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1" grpId="0"/>
      <p:bldP spid="13"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itre 1"/>
          <p:cNvSpPr txBox="1">
            <a:spLocks/>
          </p:cNvSpPr>
          <p:nvPr/>
        </p:nvSpPr>
        <p:spPr>
          <a:xfrm>
            <a:off x="264647" y="324853"/>
            <a:ext cx="8615986" cy="257913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dirty="0" smtClean="0">
                <a:solidFill>
                  <a:srgbClr val="404738"/>
                </a:solidFill>
                <a:latin typeface="Gotham Bold"/>
                <a:cs typeface="Gotham Bold"/>
              </a:rPr>
              <a:t>Autonomie des déplacements et </a:t>
            </a:r>
            <a:r>
              <a:rPr lang="fr-FR" sz="2800" dirty="0" err="1" smtClean="0">
                <a:solidFill>
                  <a:srgbClr val="404738"/>
                </a:solidFill>
                <a:latin typeface="Gotham Bold"/>
                <a:cs typeface="Gotham Bold"/>
              </a:rPr>
              <a:t>wayfinding</a:t>
            </a:r>
            <a:endParaRPr lang="fr-FR" sz="2800" dirty="0" smtClean="0">
              <a:solidFill>
                <a:srgbClr val="A41522"/>
              </a:solidFill>
              <a:latin typeface="Gotham Bold"/>
              <a:cs typeface="Gotham Bold"/>
            </a:endParaRPr>
          </a:p>
          <a:p>
            <a:pPr algn="l"/>
            <a:r>
              <a:rPr lang="fr-FR" sz="1000" dirty="0" smtClean="0">
                <a:solidFill>
                  <a:srgbClr val="A41522"/>
                </a:solidFill>
                <a:latin typeface="Gotham Bold"/>
                <a:cs typeface="Gotham Bold"/>
              </a:rPr>
              <a:t>______________________________________________________________________________________________________________</a:t>
            </a:r>
          </a:p>
          <a:p>
            <a:pPr algn="l"/>
            <a:endParaRPr lang="fr-FR" sz="1200" dirty="0" smtClean="0">
              <a:solidFill>
                <a:srgbClr val="404738"/>
              </a:solidFill>
              <a:latin typeface="Gotham Bold"/>
              <a:cs typeface="Gotham Bold"/>
            </a:endParaRPr>
          </a:p>
        </p:txBody>
      </p:sp>
      <p:pic>
        <p:nvPicPr>
          <p:cNvPr id="5" name="Image 4" descr="Capture d’écran 2016-01-06 à 19.44.19.png"/>
          <p:cNvPicPr>
            <a:picLocks noChangeAspect="1"/>
          </p:cNvPicPr>
          <p:nvPr/>
        </p:nvPicPr>
        <p:blipFill rotWithShape="1">
          <a:blip r:embed="rId3">
            <a:extLst>
              <a:ext uri="{28A0092B-C50C-407E-A947-70E740481C1C}">
                <a14:useLocalDpi xmlns:a14="http://schemas.microsoft.com/office/drawing/2010/main" val="0"/>
              </a:ext>
            </a:extLst>
          </a:blip>
          <a:srcRect r="8305"/>
          <a:stretch/>
        </p:blipFill>
        <p:spPr>
          <a:xfrm>
            <a:off x="264647" y="1364111"/>
            <a:ext cx="1011261" cy="1539875"/>
          </a:xfrm>
          <a:prstGeom prst="rect">
            <a:avLst/>
          </a:prstGeom>
        </p:spPr>
      </p:pic>
      <p:sp>
        <p:nvSpPr>
          <p:cNvPr id="2" name="Rectangle 1"/>
          <p:cNvSpPr/>
          <p:nvPr/>
        </p:nvSpPr>
        <p:spPr>
          <a:xfrm>
            <a:off x="1491917" y="1309866"/>
            <a:ext cx="7234988" cy="2123658"/>
          </a:xfrm>
          <a:prstGeom prst="rect">
            <a:avLst/>
          </a:prstGeom>
        </p:spPr>
        <p:txBody>
          <a:bodyPr wrap="square">
            <a:spAutoFit/>
          </a:bodyPr>
          <a:lstStyle/>
          <a:p>
            <a:r>
              <a:rPr lang="fr-FR" dirty="0" smtClean="0">
                <a:latin typeface="Gotham Book" charset="0"/>
                <a:ea typeface="Gotham Book" charset="0"/>
                <a:cs typeface="Gotham Book" charset="0"/>
              </a:rPr>
              <a:t>«</a:t>
            </a:r>
            <a:r>
              <a:rPr lang="fr-FR" dirty="0">
                <a:latin typeface="Gotham Book" charset="0"/>
                <a:ea typeface="Gotham Book" charset="0"/>
                <a:cs typeface="Gotham Book" charset="0"/>
              </a:rPr>
              <a:t> </a:t>
            </a:r>
            <a:r>
              <a:rPr lang="fr-FR" dirty="0" smtClean="0">
                <a:latin typeface="Gotham Book" charset="0"/>
                <a:ea typeface="Gotham Book" charset="0"/>
                <a:cs typeface="Gotham Book" charset="0"/>
              </a:rPr>
              <a:t>Capacité d’un individu à se déplacer sans aide au sein d’environnements familiers ou non </a:t>
            </a:r>
            <a:r>
              <a:rPr lang="fr-FR" dirty="0">
                <a:latin typeface="Gotham Book" charset="0"/>
                <a:ea typeface="Gotham Book" charset="0"/>
                <a:cs typeface="Gotham Book" charset="0"/>
              </a:rPr>
              <a:t>» </a:t>
            </a:r>
          </a:p>
          <a:p>
            <a:r>
              <a:rPr lang="fr-FR" sz="1400" dirty="0" smtClean="0">
                <a:latin typeface="Gotham Book" charset="0"/>
                <a:ea typeface="Gotham Book" charset="0"/>
                <a:cs typeface="Gotham Book" charset="0"/>
              </a:rPr>
              <a:t>(</a:t>
            </a:r>
            <a:r>
              <a:rPr lang="fr-FR" sz="1400" dirty="0" err="1" smtClean="0">
                <a:latin typeface="Gotham Book" charset="0"/>
                <a:ea typeface="Gotham Book" charset="0"/>
                <a:cs typeface="Gotham Book" charset="0"/>
              </a:rPr>
              <a:t>Mengue-Topio</a:t>
            </a:r>
            <a:r>
              <a:rPr lang="fr-FR" sz="1400" dirty="0" smtClean="0">
                <a:latin typeface="Gotham Book" charset="0"/>
                <a:ea typeface="Gotham Book" charset="0"/>
                <a:cs typeface="Gotham Book" charset="0"/>
              </a:rPr>
              <a:t> &amp; </a:t>
            </a:r>
            <a:r>
              <a:rPr lang="fr-FR" sz="1400" dirty="0" err="1" smtClean="0">
                <a:latin typeface="Gotham Book" charset="0"/>
                <a:ea typeface="Gotham Book" charset="0"/>
                <a:cs typeface="Gotham Book" charset="0"/>
              </a:rPr>
              <a:t>Courbois</a:t>
            </a:r>
            <a:r>
              <a:rPr lang="fr-FR" sz="1400" dirty="0" smtClean="0">
                <a:latin typeface="Gotham Book" charset="0"/>
                <a:ea typeface="Gotham Book" charset="0"/>
                <a:cs typeface="Gotham Book" charset="0"/>
              </a:rPr>
              <a:t>, 2011)</a:t>
            </a:r>
          </a:p>
          <a:p>
            <a:pPr algn="r"/>
            <a:endParaRPr lang="fr-FR" sz="1400" dirty="0">
              <a:latin typeface="Gotham Book" charset="0"/>
              <a:ea typeface="Gotham Book" charset="0"/>
              <a:cs typeface="Gotham Book" charset="0"/>
            </a:endParaRPr>
          </a:p>
          <a:p>
            <a:pPr algn="r"/>
            <a:endParaRPr lang="fr-FR" dirty="0" smtClean="0">
              <a:latin typeface="Gotham Book" charset="0"/>
              <a:ea typeface="Gotham Book" charset="0"/>
              <a:cs typeface="Gotham Book" charset="0"/>
            </a:endParaRPr>
          </a:p>
          <a:p>
            <a:pPr algn="r"/>
            <a:r>
              <a:rPr lang="fr-FR" dirty="0" smtClean="0">
                <a:latin typeface="Gotham Book" charset="0"/>
                <a:ea typeface="Gotham Book" charset="0"/>
                <a:cs typeface="Gotham Book" charset="0"/>
              </a:rPr>
              <a:t>«</a:t>
            </a:r>
            <a:r>
              <a:rPr lang="fr-FR" dirty="0">
                <a:latin typeface="Gotham Book" charset="0"/>
                <a:ea typeface="Gotham Book" charset="0"/>
                <a:cs typeface="Gotham Book" charset="0"/>
              </a:rPr>
              <a:t> </a:t>
            </a:r>
            <a:r>
              <a:rPr lang="fr-FR" dirty="0" smtClean="0">
                <a:latin typeface="Gotham Book" charset="0"/>
                <a:ea typeface="Gotham Book" charset="0"/>
                <a:cs typeface="Gotham Book" charset="0"/>
              </a:rPr>
              <a:t>Mouvement planifié et dirigé du corps vers un but dans l’environnement» </a:t>
            </a:r>
            <a:endParaRPr lang="fr-FR" dirty="0">
              <a:latin typeface="Gotham Book" charset="0"/>
              <a:ea typeface="Gotham Book" charset="0"/>
              <a:cs typeface="Gotham Book" charset="0"/>
            </a:endParaRPr>
          </a:p>
          <a:p>
            <a:pPr algn="r"/>
            <a:r>
              <a:rPr lang="fr-FR" sz="1400" dirty="0" smtClean="0">
                <a:latin typeface="Gotham Book" charset="0"/>
                <a:ea typeface="Gotham Book" charset="0"/>
                <a:cs typeface="Gotham Book" charset="0"/>
              </a:rPr>
              <a:t>(</a:t>
            </a:r>
            <a:r>
              <a:rPr lang="fr-FR" sz="1400" dirty="0" err="1" smtClean="0">
                <a:latin typeface="Gotham Book" charset="0"/>
                <a:ea typeface="Gotham Book" charset="0"/>
                <a:cs typeface="Gotham Book" charset="0"/>
              </a:rPr>
              <a:t>Montello</a:t>
            </a:r>
            <a:r>
              <a:rPr lang="fr-FR" sz="1400" dirty="0" smtClean="0">
                <a:latin typeface="Gotham Book" charset="0"/>
                <a:ea typeface="Gotham Book" charset="0"/>
                <a:cs typeface="Gotham Book" charset="0"/>
              </a:rPr>
              <a:t>, 2005)</a:t>
            </a:r>
            <a:endParaRPr lang="fr-FR" sz="1400" dirty="0">
              <a:latin typeface="Gotham Book" charset="0"/>
              <a:ea typeface="Gotham Book" charset="0"/>
              <a:cs typeface="Gotham Book" charset="0"/>
            </a:endParaRPr>
          </a:p>
          <a:p>
            <a:endParaRPr lang="fr-FR" dirty="0">
              <a:cs typeface="Arial" pitchFamily="34" charset="0"/>
            </a:endParaRPr>
          </a:p>
        </p:txBody>
      </p:sp>
      <p:pic>
        <p:nvPicPr>
          <p:cNvPr id="7" name="Image 6" descr="Lille_CCI_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9693" y="3073877"/>
            <a:ext cx="742585" cy="1182427"/>
          </a:xfrm>
          <a:prstGeom prst="rect">
            <a:avLst/>
          </a:prstGeom>
        </p:spPr>
      </p:pic>
      <p:pic>
        <p:nvPicPr>
          <p:cNvPr id="8" name="Image 7" descr="Capture d’écran 2017-06-07 à 17.54.47.png"/>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3546848" y="3129541"/>
            <a:ext cx="1067384" cy="894426"/>
          </a:xfrm>
          <a:prstGeom prst="rect">
            <a:avLst/>
          </a:prstGeom>
          <a:ln>
            <a:noFill/>
          </a:ln>
        </p:spPr>
      </p:pic>
      <p:pic>
        <p:nvPicPr>
          <p:cNvPr id="9" name="Image 8" descr="carte-itineraire_318-4846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8802" y="3319054"/>
            <a:ext cx="692071" cy="692071"/>
          </a:xfrm>
          <a:prstGeom prst="rect">
            <a:avLst/>
          </a:prstGeom>
          <a:ln>
            <a:noFill/>
          </a:ln>
        </p:spPr>
      </p:pic>
    </p:spTree>
    <p:extLst>
      <p:ext uri="{BB962C8B-B14F-4D97-AF65-F5344CB8AC3E}">
        <p14:creationId xmlns:p14="http://schemas.microsoft.com/office/powerpoint/2010/main" val="75167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itre 1"/>
          <p:cNvSpPr txBox="1">
            <a:spLocks/>
          </p:cNvSpPr>
          <p:nvPr/>
        </p:nvSpPr>
        <p:spPr>
          <a:xfrm>
            <a:off x="264647" y="324853"/>
            <a:ext cx="8615986" cy="257913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dirty="0" smtClean="0">
                <a:solidFill>
                  <a:srgbClr val="404738"/>
                </a:solidFill>
                <a:latin typeface="Gotham Bold"/>
                <a:cs typeface="Gotham Bold"/>
              </a:rPr>
              <a:t>Etat des lieux des connaissances dans le champ de la déficience intellectuelle</a:t>
            </a:r>
            <a:endParaRPr lang="fr-FR" sz="2800" dirty="0" smtClean="0">
              <a:solidFill>
                <a:srgbClr val="A41522"/>
              </a:solidFill>
              <a:latin typeface="Gotham Bold"/>
              <a:cs typeface="Gotham Bold"/>
            </a:endParaRPr>
          </a:p>
          <a:p>
            <a:pPr algn="l"/>
            <a:r>
              <a:rPr lang="fr-FR" sz="1000" dirty="0" smtClean="0">
                <a:solidFill>
                  <a:srgbClr val="A41522"/>
                </a:solidFill>
                <a:latin typeface="Gotham Bold"/>
                <a:cs typeface="Gotham Bold"/>
              </a:rPr>
              <a:t>______________________________________________________________________________________________________________</a:t>
            </a:r>
          </a:p>
          <a:p>
            <a:pPr algn="l"/>
            <a:endParaRPr lang="fr-FR" sz="1200" dirty="0" smtClean="0">
              <a:solidFill>
                <a:srgbClr val="404738"/>
              </a:solidFill>
              <a:latin typeface="Gotham Bold"/>
              <a:cs typeface="Gotham Bold"/>
            </a:endParaRPr>
          </a:p>
        </p:txBody>
      </p:sp>
      <p:sp>
        <p:nvSpPr>
          <p:cNvPr id="2" name="Rectangle 1"/>
          <p:cNvSpPr/>
          <p:nvPr/>
        </p:nvSpPr>
        <p:spPr>
          <a:xfrm>
            <a:off x="264647" y="2110590"/>
            <a:ext cx="8615986" cy="1477328"/>
          </a:xfrm>
          <a:prstGeom prst="rect">
            <a:avLst/>
          </a:prstGeom>
        </p:spPr>
        <p:txBody>
          <a:bodyPr wrap="square">
            <a:spAutoFit/>
          </a:bodyPr>
          <a:lstStyle/>
          <a:p>
            <a:pPr marL="285750" indent="-285750">
              <a:buFont typeface="Wingdings" charset="2"/>
              <a:buChar char="v"/>
            </a:pPr>
            <a:r>
              <a:rPr lang="fr-FR" dirty="0" smtClean="0">
                <a:latin typeface="Gotham Book" charset="0"/>
                <a:ea typeface="Gotham Book" charset="0"/>
                <a:cs typeface="Gotham Book" charset="0"/>
              </a:rPr>
              <a:t>Déficit d’autorégulation</a:t>
            </a:r>
          </a:p>
          <a:p>
            <a:pPr marL="285750" indent="-285750">
              <a:buFont typeface="Wingdings" charset="2"/>
              <a:buChar char="v"/>
            </a:pPr>
            <a:endParaRPr lang="fr-FR" dirty="0" smtClean="0">
              <a:latin typeface="Gotham Book" charset="0"/>
              <a:ea typeface="Gotham Book" charset="0"/>
              <a:cs typeface="Gotham Book" charset="0"/>
            </a:endParaRPr>
          </a:p>
          <a:p>
            <a:pPr marL="285750" indent="-285750">
              <a:buFont typeface="Wingdings" charset="2"/>
              <a:buChar char="v"/>
            </a:pPr>
            <a:r>
              <a:rPr lang="fr-FR" dirty="0" smtClean="0">
                <a:latin typeface="Gotham Book" charset="0"/>
                <a:ea typeface="Gotham Book" charset="0"/>
                <a:cs typeface="Gotham Book" charset="0"/>
              </a:rPr>
              <a:t>Limitation des déplacements autonomes</a:t>
            </a:r>
          </a:p>
          <a:p>
            <a:pPr marL="285750" indent="-285750">
              <a:buFont typeface="Wingdings" charset="2"/>
              <a:buChar char="v"/>
            </a:pPr>
            <a:endParaRPr lang="fr-FR" dirty="0" smtClean="0">
              <a:latin typeface="Gotham Book" charset="0"/>
              <a:ea typeface="Gotham Book" charset="0"/>
              <a:cs typeface="Gotham Book" charset="0"/>
            </a:endParaRPr>
          </a:p>
          <a:p>
            <a:pPr marL="285750" indent="-285750">
              <a:buFont typeface="Wingdings" charset="2"/>
              <a:buChar char="v"/>
            </a:pPr>
            <a:r>
              <a:rPr lang="fr-FR" dirty="0" smtClean="0">
                <a:latin typeface="Gotham Book" charset="0"/>
                <a:ea typeface="Gotham Book" charset="0"/>
                <a:cs typeface="Gotham Book" charset="0"/>
              </a:rPr>
              <a:t>Difficultés pour acquérir des connaissances spatiales efficaces</a:t>
            </a:r>
            <a:endParaRPr lang="fr-FR" dirty="0">
              <a:latin typeface="Gotham Book" charset="0"/>
              <a:ea typeface="Gotham Book" charset="0"/>
              <a:cs typeface="Gotham Book" charset="0"/>
            </a:endParaRPr>
          </a:p>
        </p:txBody>
      </p:sp>
    </p:spTree>
    <p:extLst>
      <p:ext uri="{BB962C8B-B14F-4D97-AF65-F5344CB8AC3E}">
        <p14:creationId xmlns:p14="http://schemas.microsoft.com/office/powerpoint/2010/main" val="7162292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re 1"/>
          <p:cNvSpPr txBox="1">
            <a:spLocks/>
          </p:cNvSpPr>
          <p:nvPr/>
        </p:nvSpPr>
        <p:spPr>
          <a:xfrm>
            <a:off x="264647" y="324853"/>
            <a:ext cx="8615986" cy="257913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dirty="0" smtClean="0">
                <a:solidFill>
                  <a:srgbClr val="404738"/>
                </a:solidFill>
                <a:latin typeface="Gotham Bold"/>
                <a:cs typeface="Gotham Bold"/>
              </a:rPr>
              <a:t>Objectifs du projet</a:t>
            </a:r>
            <a:endParaRPr lang="fr-FR" sz="2800" dirty="0" smtClean="0">
              <a:solidFill>
                <a:srgbClr val="A41522"/>
              </a:solidFill>
              <a:latin typeface="Gotham Bold"/>
              <a:cs typeface="Gotham Bold"/>
            </a:endParaRPr>
          </a:p>
          <a:p>
            <a:pPr algn="l"/>
            <a:r>
              <a:rPr lang="fr-FR" sz="1000" dirty="0" smtClean="0">
                <a:solidFill>
                  <a:srgbClr val="A41522"/>
                </a:solidFill>
                <a:latin typeface="Gotham Bold"/>
                <a:cs typeface="Gotham Bold"/>
              </a:rPr>
              <a:t>______________________________________________________________________________________________________________</a:t>
            </a:r>
          </a:p>
          <a:p>
            <a:pPr algn="l"/>
            <a:endParaRPr lang="fr-FR" sz="1200" dirty="0" smtClean="0">
              <a:solidFill>
                <a:srgbClr val="404738"/>
              </a:solidFill>
              <a:latin typeface="Gotham Bold"/>
              <a:cs typeface="Gotham Bold"/>
            </a:endParaRPr>
          </a:p>
        </p:txBody>
      </p:sp>
      <p:sp>
        <p:nvSpPr>
          <p:cNvPr id="2" name="Rectangle 1"/>
          <p:cNvSpPr/>
          <p:nvPr/>
        </p:nvSpPr>
        <p:spPr>
          <a:xfrm>
            <a:off x="264647" y="1164106"/>
            <a:ext cx="8615986" cy="2308324"/>
          </a:xfrm>
          <a:prstGeom prst="rect">
            <a:avLst/>
          </a:prstGeom>
        </p:spPr>
        <p:txBody>
          <a:bodyPr wrap="square">
            <a:spAutoFit/>
          </a:bodyPr>
          <a:lstStyle/>
          <a:p>
            <a:r>
              <a:rPr lang="fr-FR" dirty="0" smtClean="0">
                <a:latin typeface="Gotham Book" charset="0"/>
                <a:ea typeface="Gotham Book" charset="0"/>
                <a:cs typeface="Gotham Book" charset="0"/>
              </a:rPr>
              <a:t>Etudier les difficultés de déplacement des personnes présentant une déficience intellectuelle sous l’angle de l’autorégulation et de l’</a:t>
            </a:r>
            <a:r>
              <a:rPr lang="fr-FR" dirty="0" err="1" smtClean="0">
                <a:latin typeface="Gotham Book" charset="0"/>
                <a:ea typeface="Gotham Book" charset="0"/>
                <a:cs typeface="Gotham Book" charset="0"/>
              </a:rPr>
              <a:t>hétérorégulation</a:t>
            </a:r>
            <a:endParaRPr lang="fr-FR" dirty="0" smtClean="0">
              <a:latin typeface="Gotham Book" charset="0"/>
              <a:ea typeface="Gotham Book" charset="0"/>
              <a:cs typeface="Gotham Book" charset="0"/>
            </a:endParaRPr>
          </a:p>
          <a:p>
            <a:endParaRPr lang="fr-FR" dirty="0" smtClean="0">
              <a:latin typeface="Gotham Book" charset="0"/>
              <a:ea typeface="Gotham Book" charset="0"/>
              <a:cs typeface="Gotham Book" charset="0"/>
            </a:endParaRPr>
          </a:p>
          <a:p>
            <a:pPr marL="742950" lvl="1" indent="-285750">
              <a:buFont typeface="Wingdings" charset="2"/>
              <a:buChar char="v"/>
            </a:pPr>
            <a:r>
              <a:rPr lang="fr-FR" dirty="0" smtClean="0">
                <a:latin typeface="Gotham Book" charset="0"/>
                <a:ea typeface="Gotham Book" charset="0"/>
                <a:cs typeface="Gotham Book" charset="0"/>
              </a:rPr>
              <a:t>Etude 1 : Les difficultés de déplacements rencontrées par les personnes sont-elles en lien avec leurs difficultés d’autorégulation? </a:t>
            </a:r>
          </a:p>
          <a:p>
            <a:pPr marL="742950" lvl="1" indent="-285750">
              <a:buFont typeface="Wingdings" charset="2"/>
              <a:buChar char="v"/>
            </a:pPr>
            <a:endParaRPr lang="fr-FR" dirty="0" smtClean="0">
              <a:latin typeface="Gotham Book" charset="0"/>
              <a:ea typeface="Gotham Book" charset="0"/>
              <a:cs typeface="Gotham Book" charset="0"/>
            </a:endParaRPr>
          </a:p>
          <a:p>
            <a:pPr marL="742950" lvl="1" indent="-285750">
              <a:buFont typeface="Wingdings" charset="2"/>
              <a:buChar char="v"/>
            </a:pPr>
            <a:r>
              <a:rPr lang="fr-FR" dirty="0" smtClean="0">
                <a:latin typeface="Gotham Book" charset="0"/>
                <a:ea typeface="Gotham Book" charset="0"/>
                <a:cs typeface="Gotham Book" charset="0"/>
              </a:rPr>
              <a:t>Etudes 2 et 3 : L’</a:t>
            </a:r>
            <a:r>
              <a:rPr lang="fr-FR" dirty="0" err="1" smtClean="0">
                <a:latin typeface="Gotham Book" charset="0"/>
                <a:ea typeface="Gotham Book" charset="0"/>
                <a:cs typeface="Gotham Book" charset="0"/>
              </a:rPr>
              <a:t>hétérorégulation</a:t>
            </a:r>
            <a:r>
              <a:rPr lang="fr-FR" dirty="0" smtClean="0">
                <a:latin typeface="Gotham Book" charset="0"/>
                <a:ea typeface="Gotham Book" charset="0"/>
                <a:cs typeface="Gotham Book" charset="0"/>
              </a:rPr>
              <a:t> de l’environnement social a-t-elle un impact sur la qualité de l’apprentissage à se déplacer? </a:t>
            </a:r>
          </a:p>
        </p:txBody>
      </p:sp>
    </p:spTree>
    <p:extLst>
      <p:ext uri="{BB962C8B-B14F-4D97-AF65-F5344CB8AC3E}">
        <p14:creationId xmlns:p14="http://schemas.microsoft.com/office/powerpoint/2010/main" val="14639366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re 1"/>
          <p:cNvSpPr txBox="1">
            <a:spLocks/>
          </p:cNvSpPr>
          <p:nvPr/>
        </p:nvSpPr>
        <p:spPr>
          <a:xfrm>
            <a:off x="264647" y="324853"/>
            <a:ext cx="8615986" cy="257913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dirty="0" smtClean="0">
                <a:solidFill>
                  <a:srgbClr val="404738"/>
                </a:solidFill>
                <a:latin typeface="Gotham Bold"/>
                <a:cs typeface="Gotham Bold"/>
              </a:rPr>
              <a:t>Méthodologie : mesures</a:t>
            </a:r>
            <a:endParaRPr lang="fr-FR" sz="2800" dirty="0" smtClean="0">
              <a:solidFill>
                <a:srgbClr val="A41522"/>
              </a:solidFill>
              <a:latin typeface="Gotham Bold"/>
              <a:cs typeface="Gotham Bold"/>
            </a:endParaRPr>
          </a:p>
          <a:p>
            <a:pPr algn="l"/>
            <a:r>
              <a:rPr lang="fr-FR" sz="1000" dirty="0" smtClean="0">
                <a:solidFill>
                  <a:srgbClr val="A41522"/>
                </a:solidFill>
                <a:latin typeface="Gotham Bold"/>
                <a:cs typeface="Gotham Bold"/>
              </a:rPr>
              <a:t>______________________________________________________________________________________________________________</a:t>
            </a:r>
          </a:p>
          <a:p>
            <a:pPr algn="l"/>
            <a:endParaRPr lang="fr-FR" sz="1200" dirty="0" smtClean="0">
              <a:solidFill>
                <a:srgbClr val="404738"/>
              </a:solidFill>
              <a:latin typeface="Gotham Bold"/>
              <a:cs typeface="Gotham Bold"/>
            </a:endParaRPr>
          </a:p>
        </p:txBody>
      </p:sp>
      <p:pic>
        <p:nvPicPr>
          <p:cNvPr id="5" name="Image 4" descr="PMC.jpeg"/>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75562" y="1728006"/>
            <a:ext cx="1798182" cy="1799973"/>
          </a:xfrm>
          <a:prstGeom prst="rect">
            <a:avLst/>
          </a:prstGeom>
          <a:ln>
            <a:noFill/>
          </a:ln>
        </p:spPr>
      </p:pic>
      <p:pic>
        <p:nvPicPr>
          <p:cNvPr id="6" name="Image 5" descr="Capture d’écran 2017-06-07 à 17.51.5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9077" y="1727981"/>
            <a:ext cx="1916998" cy="1799998"/>
          </a:xfrm>
          <a:prstGeom prst="rect">
            <a:avLst/>
          </a:prstGeom>
        </p:spPr>
      </p:pic>
      <p:pic>
        <p:nvPicPr>
          <p:cNvPr id="7" name="Image 6" descr="Capture d’écran 2017-06-07 à 17.52.1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9785" y="1724881"/>
            <a:ext cx="1933898" cy="1803098"/>
          </a:xfrm>
          <a:prstGeom prst="rect">
            <a:avLst/>
          </a:prstGeom>
        </p:spPr>
      </p:pic>
      <p:sp>
        <p:nvSpPr>
          <p:cNvPr id="8" name="ZoneTexte 7"/>
          <p:cNvSpPr txBox="1"/>
          <p:nvPr/>
        </p:nvSpPr>
        <p:spPr>
          <a:xfrm>
            <a:off x="620011" y="1255891"/>
            <a:ext cx="2109283" cy="400110"/>
          </a:xfrm>
          <a:prstGeom prst="rect">
            <a:avLst/>
          </a:prstGeom>
          <a:noFill/>
          <a:ln>
            <a:solidFill>
              <a:srgbClr val="000000"/>
            </a:solidFill>
          </a:ln>
        </p:spPr>
        <p:txBody>
          <a:bodyPr wrap="square" rtlCol="0">
            <a:spAutoFit/>
          </a:bodyPr>
          <a:lstStyle/>
          <a:p>
            <a:pPr algn="ctr"/>
            <a:r>
              <a:rPr lang="fr-FR" sz="2000" dirty="0" smtClean="0">
                <a:latin typeface="Gotham Book" charset="0"/>
                <a:ea typeface="Gotham Book" charset="0"/>
                <a:cs typeface="Gotham Book" charset="0"/>
              </a:rPr>
              <a:t>Intelligence fluide</a:t>
            </a:r>
            <a:endParaRPr lang="fr-FR" sz="2000" dirty="0">
              <a:latin typeface="Gotham Book" charset="0"/>
              <a:ea typeface="Gotham Book" charset="0"/>
              <a:cs typeface="Gotham Book" charset="0"/>
            </a:endParaRPr>
          </a:p>
        </p:txBody>
      </p:sp>
      <p:sp>
        <p:nvSpPr>
          <p:cNvPr id="9" name="ZoneTexte 8"/>
          <p:cNvSpPr txBox="1"/>
          <p:nvPr/>
        </p:nvSpPr>
        <p:spPr>
          <a:xfrm>
            <a:off x="3769077" y="1255891"/>
            <a:ext cx="4014606" cy="400110"/>
          </a:xfrm>
          <a:prstGeom prst="rect">
            <a:avLst/>
          </a:prstGeom>
          <a:noFill/>
          <a:ln>
            <a:solidFill>
              <a:schemeClr val="tx1"/>
            </a:solidFill>
          </a:ln>
        </p:spPr>
        <p:txBody>
          <a:bodyPr wrap="square" rtlCol="0">
            <a:spAutoFit/>
          </a:bodyPr>
          <a:lstStyle/>
          <a:p>
            <a:pPr algn="ctr"/>
            <a:r>
              <a:rPr lang="fr-FR" sz="2000" dirty="0" smtClean="0">
                <a:latin typeface="Gotham Book" charset="0"/>
                <a:ea typeface="Gotham Book" charset="0"/>
                <a:cs typeface="Gotham Book" charset="0"/>
              </a:rPr>
              <a:t>Concepts spatiaux</a:t>
            </a:r>
          </a:p>
        </p:txBody>
      </p:sp>
    </p:spTree>
    <p:extLst>
      <p:ext uri="{BB962C8B-B14F-4D97-AF65-F5344CB8AC3E}">
        <p14:creationId xmlns:p14="http://schemas.microsoft.com/office/powerpoint/2010/main" val="15935464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www.w3.org/XML/1998/namespace"/>
    <ds:schemaRef ds:uri="http://schemas.microsoft.com/office/2006/metadata/properties"/>
    <ds:schemaRef ds:uri="http://purl.org/dc/terms/"/>
    <ds:schemaRef ds:uri="http://schemas.microsoft.com/sharepoint/v3/field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15025</TotalTime>
  <Words>954</Words>
  <Application>Microsoft Macintosh PowerPoint</Application>
  <PresentationFormat>Présentation à l'écran (16:9)</PresentationFormat>
  <Paragraphs>202</Paragraphs>
  <Slides>23</Slides>
  <Notes>13</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23</vt:i4>
      </vt:variant>
    </vt:vector>
  </HeadingPairs>
  <TitlesOfParts>
    <vt:vector size="32" baseType="lpstr">
      <vt:lpstr>Calibri</vt:lpstr>
      <vt:lpstr>Gill Sans MT</vt:lpstr>
      <vt:lpstr>Gotham</vt:lpstr>
      <vt:lpstr>Gotham Bold</vt:lpstr>
      <vt:lpstr>Gotham Book</vt:lpstr>
      <vt:lpstr>Times New Roman</vt:lpstr>
      <vt:lpstr>Wingdings</vt:lpstr>
      <vt:lpstr>Arial</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Utilisateur de Microsoft Office</cp:lastModifiedBy>
  <cp:revision>71</cp:revision>
  <dcterms:created xsi:type="dcterms:W3CDTF">2010-04-12T23:12:02Z</dcterms:created>
  <dcterms:modified xsi:type="dcterms:W3CDTF">2017-11-19T22:36:47Z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