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9"/>
  </p:notesMasterIdLst>
  <p:sldIdLst>
    <p:sldId id="258" r:id="rId5"/>
    <p:sldId id="262" r:id="rId6"/>
    <p:sldId id="261" r:id="rId7"/>
    <p:sldId id="263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522"/>
    <a:srgbClr val="404738"/>
    <a:srgbClr val="343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>
        <p:scale>
          <a:sx n="150" d="100"/>
          <a:sy n="150" d="100"/>
        </p:scale>
        <p:origin x="-456" y="-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7" d="100"/>
        <a:sy n="19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C3766-E0D8-2F4F-ACBA-E575FE970F8C}" type="datetimeFigureOut">
              <a:rPr lang="fr-FR" smtClean="0"/>
              <a:t>21/11/2017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CF653-60C3-0D43-A118-86C02BAAC3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28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CF653-60C3-0D43-A118-86C02BAAC31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186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CF653-60C3-0D43-A118-86C02BAAC31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186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CF653-60C3-0D43-A118-86C02BAAC31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186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11/21/2017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‹N°›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264647" y="324853"/>
            <a:ext cx="8615986" cy="2579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404738"/>
                </a:solidFill>
                <a:latin typeface="Gotham Bold"/>
                <a:cs typeface="Gotham Bold"/>
              </a:rPr>
              <a:t>Martine</a:t>
            </a:r>
          </a:p>
          <a:p>
            <a:pPr algn="l">
              <a:lnSpc>
                <a:spcPct val="90000"/>
              </a:lnSpc>
            </a:pPr>
            <a:r>
              <a:rPr lang="fr-FR" sz="2800" dirty="0" smtClean="0">
                <a:solidFill>
                  <a:srgbClr val="A41522"/>
                </a:solidFill>
                <a:latin typeface="Gotham Bold"/>
                <a:cs typeface="Gotham Bold"/>
              </a:rPr>
              <a:t>DUTOIT MCF UEVE-CRF</a:t>
            </a:r>
          </a:p>
          <a:p>
            <a:pPr algn="l">
              <a:lnSpc>
                <a:spcPct val="90000"/>
              </a:lnSpc>
            </a:pPr>
            <a:r>
              <a:rPr lang="fr-FR" sz="2800" dirty="0" smtClean="0">
                <a:solidFill>
                  <a:srgbClr val="A41522"/>
                </a:solidFill>
                <a:latin typeface="Gotham Bold"/>
                <a:cs typeface="Gotham Bold"/>
              </a:rPr>
              <a:t>Centre de Recherche sur la Formation (</a:t>
            </a:r>
            <a:r>
              <a:rPr lang="fr-FR" sz="2800" dirty="0" err="1" smtClean="0">
                <a:solidFill>
                  <a:srgbClr val="A41522"/>
                </a:solidFill>
                <a:latin typeface="Gotham Bold"/>
                <a:cs typeface="Gotham Bold"/>
              </a:rPr>
              <a:t>Cnam</a:t>
            </a:r>
            <a:r>
              <a:rPr lang="fr-FR" sz="2800" dirty="0" smtClean="0">
                <a:solidFill>
                  <a:srgbClr val="A41522"/>
                </a:solidFill>
                <a:latin typeface="Gotham Bold"/>
                <a:cs typeface="Gotham Bold"/>
              </a:rPr>
              <a:t>)</a:t>
            </a: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3009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5192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i="1" dirty="0"/>
              <a:t>Identifier et formaliser les savoirs d'expérience que les professionnel-le-s du Handicap Rare se reconnaissent, partagent et transmettent</a:t>
            </a:r>
            <a:r>
              <a:rPr lang="fr-FR" sz="2800" dirty="0"/>
              <a:t> </a:t>
            </a:r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r>
              <a:rPr lang="fr-FR" sz="2000" b="1" dirty="0" smtClean="0">
                <a:solidFill>
                  <a:srgbClr val="404738"/>
                </a:solidFill>
                <a:latin typeface="Gotham Bold"/>
                <a:cs typeface="Gotham Bold"/>
              </a:rPr>
              <a:t>Les options de la recherche </a:t>
            </a: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:</a:t>
            </a:r>
          </a:p>
          <a:p>
            <a:pPr algn="l"/>
            <a:endParaRPr lang="fr-FR" sz="20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marL="342900" indent="-342900" algn="l">
              <a:buFontTx/>
              <a:buChar char="-"/>
            </a:pP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s’intéresser aux </a:t>
            </a:r>
            <a:r>
              <a:rPr lang="fr-FR" sz="2000" b="1" dirty="0" smtClean="0">
                <a:solidFill>
                  <a:srgbClr val="404738"/>
                </a:solidFill>
                <a:latin typeface="Gotham Bold"/>
                <a:cs typeface="Gotham Bold"/>
              </a:rPr>
              <a:t>activités réelles </a:t>
            </a: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des professionnel-le-s et des 	accompagnant-e-s  </a:t>
            </a:r>
          </a:p>
          <a:p>
            <a:pPr marL="342900" indent="-342900" algn="l">
              <a:buFontTx/>
              <a:buChar char="-"/>
            </a:pP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Les aborder par le biais de l’</a:t>
            </a:r>
            <a:r>
              <a:rPr lang="fr-FR" sz="2000" b="1" dirty="0" smtClean="0">
                <a:solidFill>
                  <a:srgbClr val="404738"/>
                </a:solidFill>
                <a:latin typeface="Gotham Bold"/>
                <a:cs typeface="Gotham Bold"/>
              </a:rPr>
              <a:t>expérience</a:t>
            </a: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 – </a:t>
            </a:r>
            <a:r>
              <a:rPr lang="fr-FR" sz="2000" i="1" dirty="0" smtClean="0">
                <a:solidFill>
                  <a:srgbClr val="404738"/>
                </a:solidFill>
                <a:latin typeface="Gotham Bold"/>
                <a:cs typeface="Gotham Bold"/>
              </a:rPr>
              <a:t>ce qui arrive à l’activité et ce qui arrive au sujet en activité -</a:t>
            </a:r>
            <a:r>
              <a:rPr lang="fr-FR" sz="2000" i="1" dirty="0">
                <a:solidFill>
                  <a:srgbClr val="404738"/>
                </a:solidFill>
                <a:latin typeface="Gotham Bold"/>
                <a:cs typeface="Gotham Bold"/>
              </a:rPr>
              <a:t>c</a:t>
            </a:r>
            <a:r>
              <a:rPr lang="fr-FR" sz="2000" i="1" dirty="0" smtClean="0">
                <a:solidFill>
                  <a:srgbClr val="404738"/>
                </a:solidFill>
                <a:latin typeface="Gotham Bold"/>
                <a:cs typeface="Gotham Bold"/>
              </a:rPr>
              <a:t>e qui est reconnu par les professionnels eux-mêmes</a:t>
            </a:r>
          </a:p>
          <a:p>
            <a:pPr marL="342900" indent="-342900" algn="l">
              <a:buFontTx/>
              <a:buChar char="-"/>
            </a:pP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Dégager quelques grandes </a:t>
            </a:r>
            <a:r>
              <a:rPr lang="fr-FR" sz="2000" b="1" dirty="0" smtClean="0">
                <a:solidFill>
                  <a:srgbClr val="404738"/>
                </a:solidFill>
                <a:latin typeface="Gotham Bold"/>
                <a:cs typeface="Gotham Bold"/>
              </a:rPr>
              <a:t>fonctions </a:t>
            </a: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en jeu dans l’exercice du métier</a:t>
            </a:r>
          </a:p>
          <a:p>
            <a:pPr marL="342900" indent="-342900" algn="l">
              <a:buFontTx/>
              <a:buChar char="-"/>
            </a:pP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Mener une recherche </a:t>
            </a:r>
            <a:r>
              <a:rPr lang="fr-FR" sz="2000" b="1" dirty="0" smtClean="0">
                <a:solidFill>
                  <a:srgbClr val="404738"/>
                </a:solidFill>
                <a:latin typeface="Gotham Bold"/>
                <a:cs typeface="Gotham Bold"/>
              </a:rPr>
              <a:t>collaborative</a:t>
            </a:r>
          </a:p>
        </p:txBody>
      </p:sp>
    </p:spTree>
    <p:extLst>
      <p:ext uri="{BB962C8B-B14F-4D97-AF65-F5344CB8AC3E}">
        <p14:creationId xmlns:p14="http://schemas.microsoft.com/office/powerpoint/2010/main" val="58551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5192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10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r>
              <a:rPr lang="fr-FR" sz="3600" dirty="0" smtClean="0">
                <a:solidFill>
                  <a:srgbClr val="A41522"/>
                </a:solidFill>
                <a:latin typeface="Gotham Bold"/>
                <a:cs typeface="Gotham Bold"/>
              </a:rPr>
              <a:t>_ 4_grandes fonctions identifiées__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3200" y="1329267"/>
            <a:ext cx="109955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/>
              <a:t>L’ETABLISSEMENT DE LA RELATION : </a:t>
            </a:r>
            <a:endParaRPr lang="fr-FR" b="1" dirty="0" smtClean="0"/>
          </a:p>
          <a:p>
            <a:r>
              <a:rPr lang="fr-FR" b="1" i="1" dirty="0" smtClean="0"/>
              <a:t>LA </a:t>
            </a:r>
            <a:r>
              <a:rPr lang="fr-FR" b="1" i="1" dirty="0"/>
              <a:t>PLACE DE L’ENGAGEMENT DES CORPS DANS LA CO-PRESENCE</a:t>
            </a:r>
            <a:r>
              <a:rPr lang="fr-FR" i="1" dirty="0"/>
              <a:t> </a:t>
            </a:r>
            <a:endParaRPr lang="fr-FR" i="1" dirty="0" smtClean="0"/>
          </a:p>
          <a:p>
            <a:endParaRPr lang="fr-FR" i="1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 </a:t>
            </a:r>
            <a:r>
              <a:rPr lang="fr-FR" b="1" dirty="0"/>
              <a:t>PERCEPTIONS ET INTERPRETATIONS RECIPROQUES </a:t>
            </a:r>
            <a:r>
              <a:rPr lang="fr-FR" b="1" dirty="0" smtClean="0"/>
              <a:t>DANS LES </a:t>
            </a:r>
            <a:r>
              <a:rPr lang="fr-FR" b="1" dirty="0"/>
              <a:t>INTERACTIVITES : </a:t>
            </a:r>
            <a:endParaRPr lang="fr-FR" b="1" dirty="0" smtClean="0"/>
          </a:p>
          <a:p>
            <a:r>
              <a:rPr lang="fr-FR" b="1" i="1" dirty="0" smtClean="0"/>
              <a:t>LA </a:t>
            </a:r>
            <a:r>
              <a:rPr lang="fr-FR" b="1" i="1" dirty="0"/>
              <a:t>PLACE DE L’ENVIE</a:t>
            </a:r>
            <a:r>
              <a:rPr lang="fr-FR" i="1" dirty="0"/>
              <a:t> </a:t>
            </a:r>
            <a:endParaRPr lang="fr-FR" i="1" dirty="0" smtClean="0"/>
          </a:p>
          <a:p>
            <a:endParaRPr lang="fr-FR" i="1" dirty="0" smtClean="0"/>
          </a:p>
          <a:p>
            <a:pPr marL="285750" lvl="0" indent="-285750">
              <a:buFontTx/>
              <a:buChar char="-"/>
            </a:pPr>
            <a:r>
              <a:rPr lang="fr-FR" b="1" dirty="0" smtClean="0"/>
              <a:t>L’ACTION </a:t>
            </a:r>
            <a:r>
              <a:rPr lang="fr-FR" b="1" dirty="0"/>
              <a:t>EN SITUATION : </a:t>
            </a:r>
            <a:r>
              <a:rPr lang="fr-FR" b="1" i="1" dirty="0"/>
              <a:t>PROPOSITIONS D’ACTIVITES ET HYPOTHESES-EN-</a:t>
            </a:r>
            <a:r>
              <a:rPr lang="fr-FR" b="1" i="1" dirty="0" smtClean="0"/>
              <a:t>ACTE</a:t>
            </a:r>
          </a:p>
          <a:p>
            <a:pPr marL="285750" lvl="0" indent="-285750">
              <a:buFontTx/>
              <a:buChar char="-"/>
            </a:pPr>
            <a:endParaRPr lang="fr-FR" b="1" i="1" dirty="0" smtClean="0"/>
          </a:p>
          <a:p>
            <a:pPr marL="285750" lvl="0" indent="-285750">
              <a:buFontTx/>
              <a:buChar char="-"/>
            </a:pPr>
            <a:r>
              <a:rPr lang="fr-FR" b="1" dirty="0" smtClean="0"/>
              <a:t>NEGOCIATIONS </a:t>
            </a:r>
            <a:r>
              <a:rPr lang="fr-FR" b="1" dirty="0"/>
              <a:t>D’ACTEUR-E-S ET TRANSACTIONS </a:t>
            </a:r>
            <a:endParaRPr lang="fr-FR" b="1" dirty="0" smtClean="0"/>
          </a:p>
          <a:p>
            <a:pPr marL="285750" lvl="0" indent="-285750">
              <a:buFontTx/>
              <a:buChar char="-"/>
            </a:pPr>
            <a:endParaRPr lang="fr-FR" dirty="0"/>
          </a:p>
          <a:p>
            <a:r>
              <a:rPr lang="fr-FR" dirty="0"/>
              <a:t> </a:t>
            </a:r>
          </a:p>
          <a:p>
            <a:pPr marL="285750" lvl="0" indent="-285750">
              <a:buFontTx/>
              <a:buChar char="-"/>
            </a:pPr>
            <a:endParaRPr lang="fr-FR" dirty="0"/>
          </a:p>
          <a:p>
            <a:endParaRPr lang="fr-FR" dirty="0" smtClean="0"/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935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51929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dirty="0" smtClean="0">
                <a:solidFill>
                  <a:srgbClr val="A41522"/>
                </a:solidFill>
                <a:latin typeface="Gotham Bold"/>
                <a:cs typeface="Gotham Bold"/>
              </a:rPr>
              <a:t>Prolongement de la recherche </a:t>
            </a:r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:</a:t>
            </a:r>
          </a:p>
          <a:p>
            <a:pPr marL="342900" indent="-342900" algn="l">
              <a:buFontTx/>
              <a:buChar char="-"/>
            </a:pPr>
            <a:endParaRPr lang="fr-FR" sz="20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marL="342900" indent="-342900" algn="l">
              <a:buFontTx/>
              <a:buChar char="-"/>
            </a:pPr>
            <a:r>
              <a:rPr lang="fr-FR" sz="2000" dirty="0">
                <a:solidFill>
                  <a:srgbClr val="404738"/>
                </a:solidFill>
                <a:latin typeface="Gotham Bold"/>
                <a:cs typeface="Gotham Bold"/>
              </a:rPr>
              <a:t>P</a:t>
            </a: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résentations en milieu universitaire et/ou professionnel (</a:t>
            </a:r>
            <a:r>
              <a:rPr lang="fr-FR" sz="2000" dirty="0">
                <a:solidFill>
                  <a:srgbClr val="404738"/>
                </a:solidFill>
                <a:latin typeface="Gotham Bold"/>
                <a:cs typeface="Gotham Bold"/>
              </a:rPr>
              <a:t>G</a:t>
            </a: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enève, Mons, UEVE etc.)</a:t>
            </a:r>
          </a:p>
          <a:p>
            <a:pPr marL="342900" indent="-342900" algn="l">
              <a:buFontTx/>
              <a:buChar char="-"/>
            </a:pPr>
            <a:endParaRPr lang="fr-FR" sz="2000" dirty="0">
              <a:solidFill>
                <a:srgbClr val="404738"/>
              </a:solidFill>
              <a:latin typeface="Gotham Bold"/>
              <a:cs typeface="Gotham Bold"/>
            </a:endParaRPr>
          </a:p>
          <a:p>
            <a:pPr marL="342900" indent="-342900" algn="l">
              <a:buFontTx/>
              <a:buChar char="-"/>
            </a:pP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Une formation e-learning crée par le </a:t>
            </a:r>
            <a:r>
              <a:rPr lang="fr-FR" sz="2000" dirty="0"/>
              <a:t>GNCHR </a:t>
            </a:r>
            <a:r>
              <a:rPr lang="fr-FR" sz="2000" dirty="0" smtClean="0"/>
              <a:t>: </a:t>
            </a:r>
            <a:r>
              <a:rPr lang="fr-FR" sz="2000" i="1" dirty="0"/>
              <a:t>Entre aidants. Le </a:t>
            </a:r>
            <a:r>
              <a:rPr lang="fr-FR" sz="2000" i="1" dirty="0" err="1"/>
              <a:t>eLearning</a:t>
            </a:r>
            <a:r>
              <a:rPr lang="fr-FR" sz="2000" i="1" dirty="0"/>
              <a:t> du Handicap Rare</a:t>
            </a:r>
            <a:r>
              <a:rPr lang="fr-FR" sz="2000" dirty="0"/>
              <a:t> </a:t>
            </a:r>
            <a:endParaRPr lang="fr-FR" sz="20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marL="342900" indent="-342900" algn="l">
              <a:buFontTx/>
              <a:buChar char="-"/>
            </a:pPr>
            <a:endParaRPr lang="fr-FR" sz="2000" dirty="0">
              <a:solidFill>
                <a:srgbClr val="404738"/>
              </a:solidFill>
              <a:latin typeface="Gotham Bold"/>
              <a:cs typeface="Gotham Bold"/>
            </a:endParaRPr>
          </a:p>
          <a:p>
            <a:pPr marL="342900" indent="-342900" algn="l">
              <a:buFontTx/>
              <a:buChar char="-"/>
            </a:pPr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Un livre sur les possibilités ouvertes par l’expérience du Handicap Rare :</a:t>
            </a:r>
            <a:endParaRPr lang="fr-FR" sz="2000" dirty="0">
              <a:solidFill>
                <a:srgbClr val="404738"/>
              </a:solidFill>
              <a:latin typeface="Gotham Bold"/>
              <a:cs typeface="Gotham Bold"/>
            </a:endParaRPr>
          </a:p>
          <a:p>
            <a:r>
              <a:rPr lang="fr-FR" sz="2000" i="1" dirty="0" smtClean="0">
                <a:solidFill>
                  <a:srgbClr val="404738"/>
                </a:solidFill>
                <a:latin typeface="Gotham Bold"/>
                <a:cs typeface="Gotham Bold"/>
              </a:rPr>
              <a:t>Apprendre d’une expérience rare</a:t>
            </a:r>
          </a:p>
          <a:p>
            <a:pPr marL="342900" indent="-342900" algn="l">
              <a:buFontTx/>
              <a:buChar char="-"/>
            </a:pPr>
            <a:endParaRPr lang="fr-FR" sz="2000" dirty="0">
              <a:solidFill>
                <a:srgbClr val="404738"/>
              </a:solidFill>
              <a:latin typeface="Gotham Bold"/>
              <a:cs typeface="Gotham Bold"/>
            </a:endParaRPr>
          </a:p>
          <a:p>
            <a:r>
              <a:rPr lang="fr-FR" sz="2000" dirty="0" smtClean="0">
                <a:solidFill>
                  <a:srgbClr val="404738"/>
                </a:solidFill>
                <a:latin typeface="Gotham Bold"/>
                <a:cs typeface="Gotham Bold"/>
              </a:rPr>
              <a:t>   </a:t>
            </a:r>
            <a:r>
              <a:rPr lang="fr-FR" sz="1800" dirty="0" smtClean="0">
                <a:solidFill>
                  <a:srgbClr val="404738"/>
                </a:solidFill>
                <a:latin typeface="Gotham Bold"/>
                <a:cs typeface="Gotham Bold"/>
              </a:rPr>
              <a:t> À paraître chez l’Harmattan (début 2018)</a:t>
            </a:r>
          </a:p>
        </p:txBody>
      </p:sp>
    </p:spTree>
    <p:extLst>
      <p:ext uri="{BB962C8B-B14F-4D97-AF65-F5344CB8AC3E}">
        <p14:creationId xmlns:p14="http://schemas.microsoft.com/office/powerpoint/2010/main" val="83887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sharepoint/v3/field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239</TotalTime>
  <Words>119</Words>
  <Application>Microsoft Office PowerPoint</Application>
  <PresentationFormat>Affichage à l'écran (16:9)</PresentationFormat>
  <Paragraphs>41</Paragraphs>
  <Slides>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Office Theme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Jean-Marie Gagliolo</cp:lastModifiedBy>
  <cp:revision>55</cp:revision>
  <dcterms:created xsi:type="dcterms:W3CDTF">2010-04-12T23:12:02Z</dcterms:created>
  <dcterms:modified xsi:type="dcterms:W3CDTF">2017-11-21T15:42:10Z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