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4" r:id="rId2"/>
    <p:sldId id="283" r:id="rId3"/>
    <p:sldId id="275" r:id="rId4"/>
    <p:sldId id="276" r:id="rId5"/>
    <p:sldId id="277" r:id="rId6"/>
    <p:sldId id="278" r:id="rId7"/>
    <p:sldId id="280" r:id="rId8"/>
    <p:sldId id="281" r:id="rId9"/>
    <p:sldId id="282" r:id="rId10"/>
    <p:sldId id="284" r:id="rId11"/>
    <p:sldId id="285" r:id="rId12"/>
    <p:sldId id="286" r:id="rId13"/>
    <p:sldId id="287" r:id="rId14"/>
    <p:sldId id="300" r:id="rId15"/>
    <p:sldId id="301" r:id="rId16"/>
    <p:sldId id="302" r:id="rId17"/>
    <p:sldId id="303" r:id="rId18"/>
    <p:sldId id="304" r:id="rId19"/>
    <p:sldId id="305" r:id="rId20"/>
    <p:sldId id="289" r:id="rId21"/>
    <p:sldId id="291" r:id="rId22"/>
    <p:sldId id="292" r:id="rId23"/>
    <p:sldId id="293" r:id="rId24"/>
    <p:sldId id="279"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D1EA"/>
          </a:solidFill>
        </a:fill>
      </a:tcStyle>
    </a:wholeTbl>
    <a:band2H>
      <a:tcTxStyle/>
      <a:tcStyle>
        <a:tcBdr/>
        <a:fill>
          <a:solidFill>
            <a:srgbClr val="E6E9F5"/>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BD5CA"/>
          </a:solidFill>
        </a:fill>
      </a:tcStyle>
    </a:wholeTbl>
    <a:band2H>
      <a:tcTxStyle/>
      <a:tcStyle>
        <a:tcBdr/>
        <a:fill>
          <a:solidFill>
            <a:srgbClr val="E7EBE7"/>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54" y="-258"/>
      </p:cViewPr>
      <p:guideLst>
        <p:guide orient="horz" pos="3072"/>
        <p:guide pos="409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53899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5360" y="3029939"/>
            <a:ext cx="11054080" cy="2090702"/>
          </a:xfrm>
        </p:spPr>
        <p:txBody>
          <a:bodyPr/>
          <a:lstStyle/>
          <a:p>
            <a:r>
              <a:rPr lang="fr-FR" smtClean="0"/>
              <a:t>Modifiez le style du titre</a:t>
            </a:r>
            <a:endParaRPr lang="fr-FR"/>
          </a:p>
        </p:txBody>
      </p:sp>
      <p:sp>
        <p:nvSpPr>
          <p:cNvPr id="3" name="Sous-titr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50240" y="9040143"/>
            <a:ext cx="3034453" cy="519289"/>
          </a:xfrm>
          <a:prstGeom prst="rect">
            <a:avLst/>
          </a:prstGeom>
        </p:spPr>
        <p:txBody>
          <a:bodyPr lIns="130046" tIns="65023" rIns="130046" bIns="65023"/>
          <a:lstStyle/>
          <a:p>
            <a:fld id="{02ECC846-92B5-4C35-9A1A-D6D978D576FC}" type="datetimeFigureOut">
              <a:rPr lang="fr-FR" smtClean="0"/>
              <a:t>22/11/2017</a:t>
            </a:fld>
            <a:endParaRPr lang="fr-FR"/>
          </a:p>
        </p:txBody>
      </p:sp>
      <p:sp>
        <p:nvSpPr>
          <p:cNvPr id="5" name="Espace réservé du pied de page 4"/>
          <p:cNvSpPr>
            <a:spLocks noGrp="1"/>
          </p:cNvSpPr>
          <p:nvPr>
            <p:ph type="ftr" sz="quarter" idx="11"/>
          </p:nvPr>
        </p:nvSpPr>
        <p:spPr>
          <a:xfrm>
            <a:off x="4443307" y="9040143"/>
            <a:ext cx="4118187" cy="519289"/>
          </a:xfrm>
          <a:prstGeom prst="rect">
            <a:avLst/>
          </a:prstGeom>
        </p:spPr>
        <p:txBody>
          <a:bodyPr lIns="130046" tIns="65023" rIns="130046" bIns="65023"/>
          <a:lstStyle/>
          <a:p>
            <a:endParaRPr lang="fr-FR"/>
          </a:p>
        </p:txBody>
      </p:sp>
      <p:sp>
        <p:nvSpPr>
          <p:cNvPr id="6" name="Espace réservé du numéro de diapositive 5"/>
          <p:cNvSpPr>
            <a:spLocks noGrp="1"/>
          </p:cNvSpPr>
          <p:nvPr>
            <p:ph type="sldNum" sz="quarter" idx="12"/>
          </p:nvPr>
        </p:nvSpPr>
        <p:spPr>
          <a:xfrm>
            <a:off x="11883409" y="9111020"/>
            <a:ext cx="471151" cy="377535"/>
          </a:xfrm>
        </p:spPr>
        <p:txBody>
          <a:bodyPr/>
          <a:lstStyle/>
          <a:p>
            <a:fld id="{AFC3B845-CC21-4CE1-8E29-3933E4E81B8B}" type="slidenum">
              <a:rPr lang="fr-FR" smtClean="0"/>
              <a:t>‹N°›</a:t>
            </a:fld>
            <a:endParaRPr lang="fr-FR"/>
          </a:p>
        </p:txBody>
      </p:sp>
    </p:spTree>
    <p:extLst>
      <p:ext uri="{BB962C8B-B14F-4D97-AF65-F5344CB8AC3E}">
        <p14:creationId xmlns:p14="http://schemas.microsoft.com/office/powerpoint/2010/main" val="3926262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650240" y="390595"/>
            <a:ext cx="11704320" cy="1625601"/>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ormAutofit/>
          </a:bodyPr>
          <a:lstStyle/>
          <a:p>
            <a:r>
              <a:t>Texte du titre</a:t>
            </a:r>
          </a:p>
        </p:txBody>
      </p:sp>
      <p:sp>
        <p:nvSpPr>
          <p:cNvPr id="3" name="Texte niveau 1…"/>
          <p:cNvSpPr txBox="1">
            <a:spLocks noGrp="1"/>
          </p:cNvSpPr>
          <p:nvPr>
            <p:ph type="body" idx="1"/>
          </p:nvPr>
        </p:nvSpPr>
        <p:spPr>
          <a:xfrm>
            <a:off x="650240" y="2275840"/>
            <a:ext cx="11704320" cy="6436926"/>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998691" y="9114114"/>
            <a:ext cx="355869" cy="371347"/>
          </a:xfrm>
          <a:prstGeom prst="rect">
            <a:avLst/>
          </a:prstGeom>
          <a:ln w="12700">
            <a:miter lim="400000"/>
          </a:ln>
        </p:spPr>
        <p:txBody>
          <a:bodyPr wrap="none" lIns="65022" tIns="65022" rIns="65022" bIns="65022" anchor="ctr">
            <a:spAutoFit/>
          </a:bodyPr>
          <a:lstStyle>
            <a:lvl1pPr algn="r" defTabSz="914400">
              <a:defRPr sz="1600">
                <a:solidFill>
                  <a:srgbClr val="888888"/>
                </a:solidFill>
                <a:latin typeface="Calibri"/>
                <a:ea typeface="Calibri"/>
                <a:cs typeface="Calibri"/>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txStyles>
    <p:titleStyle>
      <a:lvl1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6200" b="0" i="0" u="none" strike="noStrike" cap="none" spc="0" baseline="0">
          <a:ln>
            <a:noFill/>
          </a:ln>
          <a:solidFill>
            <a:srgbClr val="000000"/>
          </a:solidFill>
          <a:uFillTx/>
          <a:latin typeface="Calibri"/>
          <a:ea typeface="Calibri"/>
          <a:cs typeface="Calibri"/>
          <a:sym typeface="Calibri"/>
        </a:defRPr>
      </a:lvl9pPr>
    </p:titleStyle>
    <p:bodyStyle>
      <a:lvl1pPr marL="471487" marR="0" indent="-471487"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1pPr>
      <a:lvl2pPr marL="906234" marR="0" indent="-449034"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2pPr>
      <a:lvl3pPr marL="1333500" marR="0" indent="-41910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3pPr>
      <a:lvl4pPr marL="1874520" marR="0" indent="-502919"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4pPr>
      <a:lvl5pPr marL="23317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5pPr>
      <a:lvl6pPr marL="27889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6pPr>
      <a:lvl7pPr marL="32461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7pPr>
      <a:lvl8pPr marL="37033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8pPr>
      <a:lvl9pPr marL="41605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nrt.revues.org/1952" TargetMode="External"/><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hyperlink" Target="https://lectures.revues.org/21482" TargetMode="External"/><Relationship Id="rId5" Type="http://schemas.openxmlformats.org/officeDocument/2006/relationships/hyperlink" Target="https://lectures.revues.org/2175" TargetMode="External"/><Relationship Id="rId4" Type="http://schemas.openxmlformats.org/officeDocument/2006/relationships/hyperlink" Target="http://www.erudit.org/fr/revues/smq/"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image" Target="../media/image16.jpeg"/><Relationship Id="rId16"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22.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51928" y="-38946"/>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8500" dirty="0">
              <a:solidFill>
                <a:schemeClr val="bg1"/>
              </a:solidFill>
              <a:latin typeface="Century Gothic" panose="020B0502020202020204" pitchFamily="34" charset="0"/>
            </a:endParaRPr>
          </a:p>
        </p:txBody>
      </p:sp>
      <p:sp>
        <p:nvSpPr>
          <p:cNvPr id="7" name="Titre 1"/>
          <p:cNvSpPr txBox="1">
            <a:spLocks/>
          </p:cNvSpPr>
          <p:nvPr/>
        </p:nvSpPr>
        <p:spPr>
          <a:xfrm>
            <a:off x="0" y="4228728"/>
            <a:ext cx="13056728" cy="1843405"/>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a:solidFill>
                  <a:schemeClr val="bg1"/>
                </a:solidFill>
              </a:rPr>
              <a:t>Jean-Luc </a:t>
            </a:r>
            <a:r>
              <a:rPr lang="fr-FR" sz="2800" dirty="0" err="1" smtClean="0">
                <a:solidFill>
                  <a:schemeClr val="bg1"/>
                </a:solidFill>
              </a:rPr>
              <a:t>Roelandt</a:t>
            </a:r>
            <a:r>
              <a:rPr lang="fr-FR" sz="2800" dirty="0" smtClean="0">
                <a:solidFill>
                  <a:schemeClr val="bg1"/>
                </a:solidFill>
              </a:rPr>
              <a:t>, Lise </a:t>
            </a:r>
            <a:r>
              <a:rPr lang="fr-FR" sz="2800" dirty="0" err="1" smtClean="0">
                <a:solidFill>
                  <a:schemeClr val="bg1"/>
                </a:solidFill>
              </a:rPr>
              <a:t>Demailly</a:t>
            </a:r>
            <a:r>
              <a:rPr lang="fr-FR" sz="2800" dirty="0" smtClean="0">
                <a:solidFill>
                  <a:schemeClr val="bg1"/>
                </a:solidFill>
              </a:rPr>
              <a:t>, Karine Chevreul, Anne </a:t>
            </a:r>
            <a:r>
              <a:rPr lang="fr-FR" sz="2800" dirty="0">
                <a:solidFill>
                  <a:schemeClr val="bg1"/>
                </a:solidFill>
              </a:rPr>
              <a:t>Marie </a:t>
            </a:r>
            <a:r>
              <a:rPr lang="fr-FR" sz="2800" dirty="0" smtClean="0">
                <a:solidFill>
                  <a:schemeClr val="bg1"/>
                </a:solidFill>
              </a:rPr>
              <a:t>Vinet, Bérénice </a:t>
            </a:r>
            <a:r>
              <a:rPr lang="fr-FR" sz="2800" dirty="0" err="1" smtClean="0">
                <a:solidFill>
                  <a:schemeClr val="bg1"/>
                </a:solidFill>
              </a:rPr>
              <a:t>Staedel</a:t>
            </a:r>
            <a:r>
              <a:rPr lang="fr-FR" sz="2800" dirty="0" smtClean="0">
                <a:solidFill>
                  <a:schemeClr val="bg1"/>
                </a:solidFill>
              </a:rPr>
              <a:t>, Claire </a:t>
            </a:r>
            <a:r>
              <a:rPr lang="fr-FR" sz="2800" dirty="0" err="1" smtClean="0">
                <a:solidFill>
                  <a:schemeClr val="bg1"/>
                </a:solidFill>
              </a:rPr>
              <a:t>Bélart</a:t>
            </a:r>
            <a:r>
              <a:rPr lang="fr-FR" sz="2800" dirty="0" smtClean="0">
                <a:solidFill>
                  <a:schemeClr val="bg1"/>
                </a:solidFill>
              </a:rPr>
              <a:t>, Catherine </a:t>
            </a:r>
            <a:r>
              <a:rPr lang="fr-FR" sz="2800" dirty="0" err="1" smtClean="0">
                <a:solidFill>
                  <a:schemeClr val="bg1"/>
                </a:solidFill>
              </a:rPr>
              <a:t>Déchamp</a:t>
            </a:r>
            <a:r>
              <a:rPr lang="fr-FR" sz="2800" dirty="0" smtClean="0">
                <a:solidFill>
                  <a:schemeClr val="bg1"/>
                </a:solidFill>
              </a:rPr>
              <a:t> Le Roux, Olivier </a:t>
            </a:r>
            <a:r>
              <a:rPr lang="fr-FR" sz="2800" dirty="0" err="1" smtClean="0">
                <a:solidFill>
                  <a:schemeClr val="bg1"/>
                </a:solidFill>
              </a:rPr>
              <a:t>Dembinski</a:t>
            </a:r>
            <a:r>
              <a:rPr lang="fr-FR" sz="2800" dirty="0" smtClean="0">
                <a:solidFill>
                  <a:schemeClr val="bg1"/>
                </a:solidFill>
              </a:rPr>
              <a:t>, Cyril </a:t>
            </a:r>
            <a:r>
              <a:rPr lang="fr-FR" sz="2800" dirty="0" err="1" smtClean="0">
                <a:solidFill>
                  <a:schemeClr val="bg1"/>
                </a:solidFill>
              </a:rPr>
              <a:t>Farnarier</a:t>
            </a:r>
            <a:r>
              <a:rPr lang="fr-FR" sz="2800" dirty="0" smtClean="0">
                <a:solidFill>
                  <a:schemeClr val="bg1"/>
                </a:solidFill>
              </a:rPr>
              <a:t>, Nadia </a:t>
            </a:r>
            <a:r>
              <a:rPr lang="fr-FR" sz="2800" dirty="0" err="1" smtClean="0">
                <a:solidFill>
                  <a:schemeClr val="bg1"/>
                </a:solidFill>
              </a:rPr>
              <a:t>Garnoussi</a:t>
            </a:r>
            <a:r>
              <a:rPr lang="fr-FR" sz="2800" dirty="0" smtClean="0">
                <a:solidFill>
                  <a:schemeClr val="bg1"/>
                </a:solidFill>
              </a:rPr>
              <a:t>, Jérémie Soulé</a:t>
            </a:r>
            <a:r>
              <a:rPr lang="fr-FR" sz="2800" dirty="0">
                <a:solidFill>
                  <a:schemeClr val="bg1"/>
                </a:solidFill>
              </a:rPr>
              <a:t>, A. </a:t>
            </a:r>
            <a:r>
              <a:rPr lang="fr-FR" sz="2800" dirty="0" err="1" smtClean="0">
                <a:solidFill>
                  <a:schemeClr val="bg1"/>
                </a:solidFill>
              </a:rPr>
              <a:t>Prigent</a:t>
            </a:r>
            <a:r>
              <a:rPr lang="fr-FR" sz="2800" dirty="0" smtClean="0">
                <a:solidFill>
                  <a:schemeClr val="bg1"/>
                </a:solidFill>
              </a:rPr>
              <a:t>. </a:t>
            </a:r>
            <a:endParaRPr lang="fr-FR" sz="2800" dirty="0">
              <a:solidFill>
                <a:schemeClr val="bg1"/>
              </a:solidFill>
            </a:endParaRPr>
          </a:p>
        </p:txBody>
      </p:sp>
      <p:sp>
        <p:nvSpPr>
          <p:cNvPr id="3" name="Sous-titre 2"/>
          <p:cNvSpPr>
            <a:spLocks noGrp="1"/>
          </p:cNvSpPr>
          <p:nvPr>
            <p:ph type="subTitle" idx="1"/>
          </p:nvPr>
        </p:nvSpPr>
        <p:spPr>
          <a:xfrm>
            <a:off x="307234" y="474711"/>
            <a:ext cx="12749495" cy="1017713"/>
          </a:xfrm>
        </p:spPr>
        <p:txBody>
          <a:bodyPr>
            <a:normAutofit/>
          </a:bodyPr>
          <a:lstStyle/>
          <a:p>
            <a:r>
              <a:rPr lang="fr-FR" sz="4000" dirty="0" smtClean="0">
                <a:solidFill>
                  <a:schemeClr val="bg1"/>
                </a:solidFill>
              </a:rPr>
              <a:t>IRESP – 23 novembre 2017</a:t>
            </a:r>
          </a:p>
        </p:txBody>
      </p:sp>
      <p:sp>
        <p:nvSpPr>
          <p:cNvPr id="5" name="Titre 4"/>
          <p:cNvSpPr>
            <a:spLocks noGrp="1"/>
          </p:cNvSpPr>
          <p:nvPr>
            <p:ph type="ctrTitle"/>
          </p:nvPr>
        </p:nvSpPr>
        <p:spPr>
          <a:xfrm>
            <a:off x="-154340" y="2638243"/>
            <a:ext cx="12849428" cy="2022533"/>
          </a:xfrm>
        </p:spPr>
        <p:txBody>
          <a:bodyPr>
            <a:noAutofit/>
          </a:bodyPr>
          <a:lstStyle/>
          <a:p>
            <a:pPr>
              <a:lnSpc>
                <a:spcPct val="79000"/>
              </a:lnSpc>
              <a:defRPr sz="3600" b="1">
                <a:solidFill>
                  <a:srgbClr val="FFFFFF"/>
                </a:solidFill>
                <a:latin typeface="Calibri"/>
                <a:ea typeface="Calibri"/>
                <a:cs typeface="Calibri"/>
                <a:sym typeface="Calibri"/>
              </a:defRPr>
            </a:pPr>
            <a:r>
              <a:rPr lang="fr-FR" sz="4000" dirty="0">
                <a:solidFill>
                  <a:schemeClr val="accent1"/>
                </a:solidFill>
              </a:rPr>
              <a:t>LA RECHERCHE </a:t>
            </a:r>
            <a:r>
              <a:rPr lang="fr-FR" sz="4000" dirty="0" smtClean="0">
                <a:solidFill>
                  <a:schemeClr val="accent1"/>
                </a:solidFill>
              </a:rPr>
              <a:t>«</a:t>
            </a:r>
            <a:r>
              <a:rPr lang="fr-FR" sz="4000" dirty="0">
                <a:solidFill>
                  <a:schemeClr val="accent1"/>
                </a:solidFill>
              </a:rPr>
              <a:t> MÉDIATEURS DE SANTE-PAIRS » </a:t>
            </a:r>
            <a:br>
              <a:rPr lang="fr-FR" sz="4000" dirty="0">
                <a:solidFill>
                  <a:schemeClr val="accent1"/>
                </a:solidFill>
              </a:rPr>
            </a:br>
            <a:r>
              <a:rPr lang="fr-FR" sz="4000" dirty="0" smtClean="0">
                <a:solidFill>
                  <a:schemeClr val="accent1"/>
                </a:solidFill>
              </a:rPr>
              <a:t>DANS </a:t>
            </a:r>
            <a:r>
              <a:rPr lang="fr-FR" sz="4000" dirty="0">
                <a:solidFill>
                  <a:schemeClr val="accent1"/>
                </a:solidFill>
              </a:rPr>
              <a:t>TROIS RÉGIONS FRANÇAISES </a:t>
            </a:r>
            <a:r>
              <a:rPr lang="fr-FR" sz="4000" dirty="0" smtClean="0">
                <a:solidFill>
                  <a:schemeClr val="accent1"/>
                </a:solidFill>
              </a:rPr>
              <a:t>:</a:t>
            </a:r>
            <a:r>
              <a:rPr lang="fr-FR" sz="4000" dirty="0">
                <a:solidFill>
                  <a:schemeClr val="accent1"/>
                </a:solidFill>
              </a:rPr>
              <a:t/>
            </a:r>
            <a:br>
              <a:rPr lang="fr-FR" sz="4000" dirty="0">
                <a:solidFill>
                  <a:schemeClr val="accent1"/>
                </a:solidFill>
              </a:rPr>
            </a:br>
            <a:r>
              <a:rPr lang="fr-FR" sz="4000" dirty="0" smtClean="0">
                <a:solidFill>
                  <a:schemeClr val="accent1"/>
                </a:solidFill>
              </a:rPr>
              <a:t>BILAN </a:t>
            </a:r>
            <a:r>
              <a:rPr lang="fr-FR" sz="4000" dirty="0">
                <a:solidFill>
                  <a:schemeClr val="accent1"/>
                </a:solidFill>
              </a:rPr>
              <a:t>ET PERSPECTIVES</a:t>
            </a:r>
            <a:r>
              <a:rPr lang="fr-FR" sz="3400" dirty="0">
                <a:solidFill>
                  <a:schemeClr val="accent1"/>
                </a:solidFill>
              </a:rPr>
              <a:t/>
            </a:r>
            <a:br>
              <a:rPr lang="fr-FR" sz="3400" dirty="0">
                <a:solidFill>
                  <a:schemeClr val="accent1"/>
                </a:solidFill>
              </a:rPr>
            </a:br>
            <a:endParaRPr lang="fr-FR" sz="3400" dirty="0">
              <a:solidFill>
                <a:schemeClr val="accent1"/>
              </a:solidFill>
            </a:endParaRPr>
          </a:p>
        </p:txBody>
      </p:sp>
      <p:pic>
        <p:nvPicPr>
          <p:cNvPr id="10" name="image11.jpeg"/>
          <p:cNvPicPr>
            <a:picLocks noChangeAspect="1"/>
          </p:cNvPicPr>
          <p:nvPr/>
        </p:nvPicPr>
        <p:blipFill>
          <a:blip r:embed="rId2">
            <a:extLst/>
          </a:blip>
          <a:stretch>
            <a:fillRect/>
          </a:stretch>
        </p:blipFill>
        <p:spPr>
          <a:xfrm>
            <a:off x="11121175" y="7756863"/>
            <a:ext cx="1213873" cy="1198739"/>
          </a:xfrm>
          <a:prstGeom prst="rect">
            <a:avLst/>
          </a:prstGeom>
          <a:ln w="12700">
            <a:miter lim="400000"/>
          </a:ln>
        </p:spPr>
      </p:pic>
      <p:pic>
        <p:nvPicPr>
          <p:cNvPr id="11" name="image7.jpeg"/>
          <p:cNvPicPr>
            <a:picLocks noChangeAspect="1"/>
          </p:cNvPicPr>
          <p:nvPr/>
        </p:nvPicPr>
        <p:blipFill>
          <a:blip r:embed="rId3">
            <a:extLst/>
          </a:blip>
          <a:stretch>
            <a:fillRect/>
          </a:stretch>
        </p:blipFill>
        <p:spPr>
          <a:xfrm>
            <a:off x="45220" y="6197162"/>
            <a:ext cx="2498401" cy="1395001"/>
          </a:xfrm>
          <a:prstGeom prst="rect">
            <a:avLst/>
          </a:prstGeom>
          <a:ln w="12700">
            <a:miter lim="400000"/>
          </a:ln>
        </p:spPr>
      </p:pic>
      <p:pic>
        <p:nvPicPr>
          <p:cNvPr id="12" name="image8.jpeg"/>
          <p:cNvPicPr>
            <a:picLocks noChangeAspect="1"/>
          </p:cNvPicPr>
          <p:nvPr/>
        </p:nvPicPr>
        <p:blipFill>
          <a:blip r:embed="rId4">
            <a:extLst/>
          </a:blip>
          <a:stretch>
            <a:fillRect/>
          </a:stretch>
        </p:blipFill>
        <p:spPr>
          <a:xfrm>
            <a:off x="3694088" y="7427754"/>
            <a:ext cx="1410842" cy="1407600"/>
          </a:xfrm>
          <a:prstGeom prst="rect">
            <a:avLst/>
          </a:prstGeom>
          <a:ln w="12700">
            <a:miter lim="400000"/>
          </a:ln>
        </p:spPr>
      </p:pic>
      <p:pic>
        <p:nvPicPr>
          <p:cNvPr id="13" name="image9.jpeg"/>
          <p:cNvPicPr>
            <a:picLocks noChangeAspect="1"/>
          </p:cNvPicPr>
          <p:nvPr/>
        </p:nvPicPr>
        <p:blipFill>
          <a:blip r:embed="rId5">
            <a:extLst/>
          </a:blip>
          <a:stretch>
            <a:fillRect/>
          </a:stretch>
        </p:blipFill>
        <p:spPr>
          <a:xfrm>
            <a:off x="10168713" y="6348230"/>
            <a:ext cx="1126393" cy="1126393"/>
          </a:xfrm>
          <a:prstGeom prst="rect">
            <a:avLst/>
          </a:prstGeom>
          <a:ln w="12700">
            <a:miter lim="400000"/>
          </a:ln>
        </p:spPr>
      </p:pic>
      <p:pic>
        <p:nvPicPr>
          <p:cNvPr id="14" name="image10.jpeg"/>
          <p:cNvPicPr>
            <a:picLocks noChangeAspect="1"/>
          </p:cNvPicPr>
          <p:nvPr/>
        </p:nvPicPr>
        <p:blipFill>
          <a:blip r:embed="rId6">
            <a:extLst/>
          </a:blip>
          <a:stretch>
            <a:fillRect/>
          </a:stretch>
        </p:blipFill>
        <p:spPr>
          <a:xfrm>
            <a:off x="1990927" y="7447647"/>
            <a:ext cx="1703161" cy="1461601"/>
          </a:xfrm>
          <a:prstGeom prst="rect">
            <a:avLst/>
          </a:prstGeom>
          <a:ln w="12700">
            <a:miter lim="400000"/>
          </a:ln>
        </p:spPr>
      </p:pic>
      <p:pic>
        <p:nvPicPr>
          <p:cNvPr id="15" name="image12.jpeg"/>
          <p:cNvPicPr>
            <a:picLocks noChangeAspect="1"/>
          </p:cNvPicPr>
          <p:nvPr/>
        </p:nvPicPr>
        <p:blipFill>
          <a:blip r:embed="rId7">
            <a:extLst/>
          </a:blip>
          <a:stretch>
            <a:fillRect/>
          </a:stretch>
        </p:blipFill>
        <p:spPr>
          <a:xfrm>
            <a:off x="2657007" y="6277982"/>
            <a:ext cx="1757161" cy="1196641"/>
          </a:xfrm>
          <a:prstGeom prst="rect">
            <a:avLst/>
          </a:prstGeom>
          <a:ln w="12700">
            <a:miter lim="400000"/>
          </a:ln>
        </p:spPr>
      </p:pic>
      <p:pic>
        <p:nvPicPr>
          <p:cNvPr id="16" name="image13.jpeg"/>
          <p:cNvPicPr>
            <a:picLocks noChangeAspect="1"/>
          </p:cNvPicPr>
          <p:nvPr/>
        </p:nvPicPr>
        <p:blipFill>
          <a:blip r:embed="rId8">
            <a:extLst/>
          </a:blip>
          <a:stretch>
            <a:fillRect/>
          </a:stretch>
        </p:blipFill>
        <p:spPr>
          <a:xfrm>
            <a:off x="4486176" y="6242342"/>
            <a:ext cx="1852201" cy="1304641"/>
          </a:xfrm>
          <a:prstGeom prst="rect">
            <a:avLst/>
          </a:prstGeom>
          <a:ln w="12700">
            <a:miter lim="400000"/>
          </a:ln>
        </p:spPr>
      </p:pic>
      <p:pic>
        <p:nvPicPr>
          <p:cNvPr id="17" name="image14.jpeg"/>
          <p:cNvPicPr>
            <a:picLocks noChangeAspect="1"/>
          </p:cNvPicPr>
          <p:nvPr/>
        </p:nvPicPr>
        <p:blipFill>
          <a:blip r:embed="rId9">
            <a:extLst/>
          </a:blip>
          <a:stretch>
            <a:fillRect/>
          </a:stretch>
        </p:blipFill>
        <p:spPr>
          <a:xfrm>
            <a:off x="6551918" y="6392463"/>
            <a:ext cx="1750682" cy="1004400"/>
          </a:xfrm>
          <a:prstGeom prst="rect">
            <a:avLst/>
          </a:prstGeom>
          <a:ln w="12700">
            <a:miter lim="400000"/>
          </a:ln>
        </p:spPr>
      </p:pic>
      <p:pic>
        <p:nvPicPr>
          <p:cNvPr id="18" name="image15.png"/>
          <p:cNvPicPr>
            <a:picLocks noChangeAspect="1"/>
          </p:cNvPicPr>
          <p:nvPr/>
        </p:nvPicPr>
        <p:blipFill>
          <a:blip r:embed="rId10">
            <a:extLst/>
          </a:blip>
          <a:stretch>
            <a:fillRect/>
          </a:stretch>
        </p:blipFill>
        <p:spPr>
          <a:xfrm>
            <a:off x="8446616" y="6402887"/>
            <a:ext cx="1435681" cy="968402"/>
          </a:xfrm>
          <a:prstGeom prst="rect">
            <a:avLst/>
          </a:prstGeom>
          <a:ln w="12700">
            <a:miter lim="400000"/>
          </a:ln>
        </p:spPr>
      </p:pic>
      <p:pic>
        <p:nvPicPr>
          <p:cNvPr id="19" name="image16.png"/>
          <p:cNvPicPr>
            <a:picLocks noChangeAspect="1"/>
          </p:cNvPicPr>
          <p:nvPr/>
        </p:nvPicPr>
        <p:blipFill>
          <a:blip r:embed="rId11">
            <a:extLst/>
          </a:blip>
          <a:stretch>
            <a:fillRect/>
          </a:stretch>
        </p:blipFill>
        <p:spPr>
          <a:xfrm>
            <a:off x="5633823" y="9053264"/>
            <a:ext cx="1804681" cy="588241"/>
          </a:xfrm>
          <a:prstGeom prst="rect">
            <a:avLst/>
          </a:prstGeom>
          <a:ln w="12700">
            <a:miter lim="400000"/>
          </a:ln>
        </p:spPr>
      </p:pic>
      <p:pic>
        <p:nvPicPr>
          <p:cNvPr id="20" name="image17.gif"/>
          <p:cNvPicPr>
            <a:picLocks noChangeAspect="1"/>
          </p:cNvPicPr>
          <p:nvPr/>
        </p:nvPicPr>
        <p:blipFill>
          <a:blip r:embed="rId12">
            <a:extLst/>
          </a:blip>
          <a:stretch>
            <a:fillRect/>
          </a:stretch>
        </p:blipFill>
        <p:spPr>
          <a:xfrm>
            <a:off x="5278264" y="7829128"/>
            <a:ext cx="1538281" cy="1001520"/>
          </a:xfrm>
          <a:prstGeom prst="rect">
            <a:avLst/>
          </a:prstGeom>
          <a:ln w="12700">
            <a:miter lim="400000"/>
          </a:ln>
        </p:spPr>
      </p:pic>
      <p:pic>
        <p:nvPicPr>
          <p:cNvPr id="21" name="image6.jpeg"/>
          <p:cNvPicPr>
            <a:picLocks noChangeAspect="1"/>
          </p:cNvPicPr>
          <p:nvPr/>
        </p:nvPicPr>
        <p:blipFill>
          <a:blip r:embed="rId13">
            <a:extLst/>
          </a:blip>
          <a:stretch>
            <a:fillRect/>
          </a:stretch>
        </p:blipFill>
        <p:spPr>
          <a:xfrm>
            <a:off x="11614391" y="6125521"/>
            <a:ext cx="1296721" cy="1501561"/>
          </a:xfrm>
          <a:prstGeom prst="rect">
            <a:avLst/>
          </a:prstGeom>
          <a:ln w="12700">
            <a:miter lim="400000"/>
          </a:ln>
        </p:spPr>
      </p:pic>
      <p:pic>
        <p:nvPicPr>
          <p:cNvPr id="102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10313" t="27408" r="63291" b="56852"/>
          <a:stretch/>
        </p:blipFill>
        <p:spPr bwMode="auto">
          <a:xfrm>
            <a:off x="6980451" y="7745832"/>
            <a:ext cx="3482389" cy="116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680" y="8537897"/>
            <a:ext cx="2134638" cy="1185910"/>
          </a:xfrm>
          <a:prstGeom prst="rect">
            <a:avLst/>
          </a:prstGeom>
        </p:spPr>
      </p:pic>
      <p:pic>
        <p:nvPicPr>
          <p:cNvPr id="22" name="Image 12" descr="Image 12"/>
          <p:cNvPicPr>
            <a:picLocks noChangeAspect="1"/>
          </p:cNvPicPr>
          <p:nvPr/>
        </p:nvPicPr>
        <p:blipFill>
          <a:blip r:embed="rId16">
            <a:extLst/>
          </a:blip>
          <a:stretch>
            <a:fillRect/>
          </a:stretch>
        </p:blipFill>
        <p:spPr>
          <a:xfrm>
            <a:off x="7911831" y="8955602"/>
            <a:ext cx="1619628" cy="809815"/>
          </a:xfrm>
          <a:prstGeom prst="rect">
            <a:avLst/>
          </a:prstGeom>
          <a:ln w="12700">
            <a:miter lim="400000"/>
          </a:ln>
        </p:spPr>
      </p:pic>
    </p:spTree>
    <p:extLst>
      <p:ext uri="{BB962C8B-B14F-4D97-AF65-F5344CB8AC3E}">
        <p14:creationId xmlns:p14="http://schemas.microsoft.com/office/powerpoint/2010/main" val="3699023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111694"/>
            <a:ext cx="11982131" cy="5909305"/>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algn="just">
              <a:buSzPct val="100000"/>
              <a:defRPr sz="2400">
                <a:latin typeface="Calibri"/>
                <a:ea typeface="Calibri"/>
                <a:cs typeface="Calibri"/>
                <a:sym typeface="Calibri"/>
              </a:defRPr>
            </a:pPr>
            <a:r>
              <a:rPr lang="fr-FR" sz="3400" dirty="0">
                <a:solidFill>
                  <a:schemeClr val="tx1"/>
                </a:solidFill>
              </a:rPr>
              <a:t>Le principal objectif du protocole RECAUS est d’appréhender l’impact du programme sur les recours aux soins des usagers ayant bénéficié d’une ou de plusieurs prestations d’un MSP, à partir de critères permettant d’approcher les parcours et les trajectoires de soins tels que le nombre de consultations et d’hospitalisations à temps complet et/ou partiel, la durée moyenne de séjour, le nombre de contacts dans une autre structure de secteur, etc.. Son objectif secondaire est d’étudier le coût de la mise en œuvre du programme et du recours aux soins. Entre le 1er janvier 2013 et début juillet 2014, pour se caler sur la même temporalité que celle définie pour le protocole STIGMA.</a:t>
            </a:r>
          </a:p>
        </p:txBody>
      </p:sp>
      <p:sp>
        <p:nvSpPr>
          <p:cNvPr id="7" name="Shape 1051"/>
          <p:cNvSpPr/>
          <p:nvPr/>
        </p:nvSpPr>
        <p:spPr>
          <a:xfrm>
            <a:off x="-1706512" y="628328"/>
            <a:ext cx="16113151" cy="808418"/>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smtClean="0">
                <a:solidFill>
                  <a:schemeClr val="bg1"/>
                </a:solidFill>
              </a:rPr>
              <a:t>3  - RECHERCHE </a:t>
            </a:r>
            <a:r>
              <a:rPr lang="fr-FR" sz="4400" dirty="0">
                <a:solidFill>
                  <a:schemeClr val="bg1"/>
                </a:solidFill>
              </a:rPr>
              <a:t>QUANTITATIVE</a:t>
            </a:r>
            <a:endParaRPr sz="4400" dirty="0">
              <a:solidFill>
                <a:schemeClr val="bg1"/>
              </a:solidFill>
            </a:endParaRPr>
          </a:p>
        </p:txBody>
      </p:sp>
    </p:spTree>
    <p:extLst>
      <p:ext uri="{BB962C8B-B14F-4D97-AF65-F5344CB8AC3E}">
        <p14:creationId xmlns:p14="http://schemas.microsoft.com/office/powerpoint/2010/main" val="257961314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111694"/>
            <a:ext cx="11982131" cy="5909305"/>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algn="just">
              <a:buSzPct val="100000"/>
              <a:defRPr sz="2400">
                <a:latin typeface="Calibri"/>
                <a:ea typeface="Calibri"/>
                <a:cs typeface="Calibri"/>
                <a:sym typeface="Calibri"/>
              </a:defRPr>
            </a:pPr>
            <a:r>
              <a:rPr lang="fr-FR" sz="3400" dirty="0">
                <a:solidFill>
                  <a:schemeClr val="tx1"/>
                </a:solidFill>
              </a:rPr>
              <a:t>L’objectif premier du protocole STIGMA est de mesurer les effets des MSP sur la stigmatisation internalisée, la qualité de vie et le fonctionnement global des usagers, l’objectif secondaire de les analyser selon les troubles des patients (psychotiques, de l’humeur et les autres troubles). Il repose sur la combinaison de trois échelles d’évaluation standardisées en psychiatrie prenant la forme d’ « questionnaires ».</a:t>
            </a:r>
          </a:p>
          <a:p>
            <a:pPr algn="just">
              <a:buSzPct val="100000"/>
              <a:defRPr sz="2400">
                <a:latin typeface="Calibri"/>
                <a:ea typeface="Calibri"/>
                <a:cs typeface="Calibri"/>
                <a:sym typeface="Calibri"/>
              </a:defRPr>
            </a:pPr>
            <a:endParaRPr lang="fr-FR" sz="3400" dirty="0">
              <a:solidFill>
                <a:schemeClr val="tx1"/>
              </a:solidFill>
            </a:endParaRPr>
          </a:p>
          <a:p>
            <a:pPr algn="just">
              <a:buSzPct val="100000"/>
              <a:defRPr sz="2400">
                <a:latin typeface="Calibri"/>
                <a:ea typeface="Calibri"/>
                <a:cs typeface="Calibri"/>
                <a:sym typeface="Calibri"/>
              </a:defRPr>
            </a:pPr>
            <a:r>
              <a:rPr lang="fr-FR" sz="3400" dirty="0">
                <a:solidFill>
                  <a:schemeClr val="tx1"/>
                </a:solidFill>
              </a:rPr>
              <a:t>Le recueil des données STIGMA a démarré en juillet-septembre 2013, soit 6-8 mois après le recrutement des MSP dans les secteurs de psychiatrie, et a pris fin à l’automne 2015. </a:t>
            </a:r>
          </a:p>
        </p:txBody>
      </p:sp>
      <p:sp>
        <p:nvSpPr>
          <p:cNvPr id="7" name="Shape 1051"/>
          <p:cNvSpPr/>
          <p:nvPr/>
        </p:nvSpPr>
        <p:spPr>
          <a:xfrm>
            <a:off x="-1706512" y="628328"/>
            <a:ext cx="16113151" cy="808418"/>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smtClean="0">
                <a:solidFill>
                  <a:schemeClr val="bg1"/>
                </a:solidFill>
              </a:rPr>
              <a:t>3  - RECHERCHE </a:t>
            </a:r>
            <a:r>
              <a:rPr lang="fr-FR" sz="4400" dirty="0">
                <a:solidFill>
                  <a:schemeClr val="bg1"/>
                </a:solidFill>
              </a:rPr>
              <a:t>QUANTITATIVE</a:t>
            </a:r>
            <a:endParaRPr sz="4400" dirty="0">
              <a:solidFill>
                <a:schemeClr val="bg1"/>
              </a:solidFill>
            </a:endParaRPr>
          </a:p>
        </p:txBody>
      </p:sp>
    </p:spTree>
    <p:extLst>
      <p:ext uri="{BB962C8B-B14F-4D97-AF65-F5344CB8AC3E}">
        <p14:creationId xmlns:p14="http://schemas.microsoft.com/office/powerpoint/2010/main" val="20896186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111694"/>
            <a:ext cx="11982131" cy="6040620"/>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algn="just">
              <a:buSzPct val="100000"/>
              <a:defRPr sz="2400">
                <a:latin typeface="Calibri"/>
                <a:ea typeface="Calibri"/>
                <a:cs typeface="Calibri"/>
                <a:sym typeface="Calibri"/>
              </a:defRPr>
            </a:pPr>
            <a:r>
              <a:rPr lang="fr-FR" sz="2400" dirty="0">
                <a:solidFill>
                  <a:schemeClr val="tx1"/>
                </a:solidFill>
              </a:rPr>
              <a:t>Etude de l’association entre l’évolution du score EGF à 6 mois (T6-T0) et la présence d’un MSP. Au total, les données de 200 individus ont été incluses dans le modèle. </a:t>
            </a:r>
          </a:p>
          <a:p>
            <a:pPr algn="just">
              <a:buSzPct val="100000"/>
              <a:defRPr sz="2400">
                <a:latin typeface="Calibri"/>
                <a:ea typeface="Calibri"/>
                <a:cs typeface="Calibri"/>
                <a:sym typeface="Calibri"/>
              </a:defRPr>
            </a:pPr>
            <a:endParaRPr lang="fr-FR" sz="2400" dirty="0">
              <a:solidFill>
                <a:schemeClr val="tx1"/>
              </a:solidFill>
            </a:endParaRPr>
          </a:p>
          <a:p>
            <a:pPr algn="just">
              <a:buSzPct val="100000"/>
              <a:defRPr sz="2400">
                <a:latin typeface="Calibri"/>
                <a:ea typeface="Calibri"/>
                <a:cs typeface="Calibri"/>
                <a:sym typeface="Calibri"/>
              </a:defRPr>
            </a:pPr>
            <a:r>
              <a:rPr lang="fr-FR" sz="2400" dirty="0">
                <a:solidFill>
                  <a:schemeClr val="tx1"/>
                </a:solidFill>
              </a:rPr>
              <a:t>Après avoir ajusté sur le sexe, les scores à l’inclusion, la classe d’âge, le revenu, la catégorie diagnostique et la région, il a été montré qu’il existe un effet significatif du groupe sur l’évolution du score de fonctionnement global (p=0,0061), c’est-à-dire que la présence d’un MSP a un effet positif sur l’évolution du score de fonctionnement global des usagers pendant les 6 premiers mois de suivi. </a:t>
            </a:r>
          </a:p>
          <a:p>
            <a:pPr algn="just">
              <a:buSzPct val="100000"/>
              <a:defRPr sz="2400">
                <a:latin typeface="Calibri"/>
                <a:ea typeface="Calibri"/>
                <a:cs typeface="Calibri"/>
                <a:sym typeface="Calibri"/>
              </a:defRPr>
            </a:pPr>
            <a:endParaRPr lang="fr-FR" sz="2400" dirty="0">
              <a:solidFill>
                <a:schemeClr val="tx1"/>
              </a:solidFill>
            </a:endParaRPr>
          </a:p>
          <a:p>
            <a:pPr algn="just">
              <a:buSzPct val="100000"/>
              <a:defRPr sz="2400">
                <a:latin typeface="Calibri"/>
                <a:ea typeface="Calibri"/>
                <a:cs typeface="Calibri"/>
                <a:sym typeface="Calibri"/>
              </a:defRPr>
            </a:pPr>
            <a:r>
              <a:rPr lang="fr-FR" sz="2400" dirty="0">
                <a:solidFill>
                  <a:schemeClr val="tx1"/>
                </a:solidFill>
              </a:rPr>
              <a:t>Plus spécifiquement, durant les 6 mois premiers mois les usagers suivis par un MSP ont un score EGF 5,32 fois plus élevé que les usagers non suivis. (Tableau 15). </a:t>
            </a:r>
          </a:p>
          <a:p>
            <a:pPr algn="just">
              <a:buSzPct val="100000"/>
              <a:defRPr sz="2400">
                <a:latin typeface="Calibri"/>
                <a:ea typeface="Calibri"/>
                <a:cs typeface="Calibri"/>
                <a:sym typeface="Calibri"/>
              </a:defRPr>
            </a:pPr>
            <a:endParaRPr lang="fr-FR" sz="2400" dirty="0">
              <a:solidFill>
                <a:schemeClr val="tx1"/>
              </a:solidFill>
            </a:endParaRPr>
          </a:p>
          <a:p>
            <a:pPr algn="just">
              <a:buSzPct val="100000"/>
              <a:defRPr sz="2400">
                <a:latin typeface="Calibri"/>
                <a:ea typeface="Calibri"/>
                <a:cs typeface="Calibri"/>
                <a:sym typeface="Calibri"/>
              </a:defRPr>
            </a:pPr>
            <a:r>
              <a:rPr lang="fr-FR" sz="2400" dirty="0">
                <a:solidFill>
                  <a:schemeClr val="tx1"/>
                </a:solidFill>
              </a:rPr>
              <a:t>Le score EGF à l’inclusion a un effet négatif sur l’évolution du score de fonctionnement global (p&lt;0,0001), c’est-à-dire qu’à toutes autres variables constantes, lorsque le score de fonctionnement global à l’inclusion augmente, le score de fonctionnement global à 6 mois diminue. Il n’y a pas d’effet pour les autres variables explicatives.</a:t>
            </a:r>
          </a:p>
        </p:txBody>
      </p:sp>
      <p:sp>
        <p:nvSpPr>
          <p:cNvPr id="7" name="Shape 1051"/>
          <p:cNvSpPr/>
          <p:nvPr/>
        </p:nvSpPr>
        <p:spPr>
          <a:xfrm>
            <a:off x="-1706512" y="340296"/>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Impact de la présence d’un MSP sur le score EGF </a:t>
            </a:r>
            <a:endParaRPr lang="fr-FR" sz="4400" dirty="0" smtClean="0">
              <a:solidFill>
                <a:schemeClr val="bg1"/>
              </a:solidFill>
            </a:endParaRPr>
          </a:p>
          <a:p>
            <a:r>
              <a:rPr lang="fr-FR" sz="4400" dirty="0" smtClean="0">
                <a:solidFill>
                  <a:schemeClr val="bg1"/>
                </a:solidFill>
              </a:rPr>
              <a:t>sur </a:t>
            </a:r>
            <a:r>
              <a:rPr lang="fr-FR" sz="4400" dirty="0">
                <a:solidFill>
                  <a:schemeClr val="bg1"/>
                </a:solidFill>
              </a:rPr>
              <a:t>les six premiers mois (T6-T0) </a:t>
            </a:r>
            <a:endParaRPr sz="4400" dirty="0">
              <a:solidFill>
                <a:schemeClr val="bg1"/>
              </a:solidFill>
            </a:endParaRPr>
          </a:p>
        </p:txBody>
      </p:sp>
    </p:spTree>
    <p:extLst>
      <p:ext uri="{BB962C8B-B14F-4D97-AF65-F5344CB8AC3E}">
        <p14:creationId xmlns:p14="http://schemas.microsoft.com/office/powerpoint/2010/main" val="201585405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111694"/>
            <a:ext cx="11982131" cy="7148616"/>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algn="just">
              <a:buSzPct val="100000"/>
              <a:defRPr sz="2400">
                <a:latin typeface="Calibri"/>
                <a:ea typeface="Calibri"/>
                <a:cs typeface="Calibri"/>
                <a:sym typeface="Calibri"/>
              </a:defRPr>
            </a:pPr>
            <a:r>
              <a:rPr lang="fr-FR" sz="2400" dirty="0">
                <a:solidFill>
                  <a:schemeClr val="tx1"/>
                </a:solidFill>
              </a:rPr>
              <a:t>Etude de l’association entre l’évolution du score EGF à 1 an (T12-T0) et la présence d’un MSP. Au total, les données de 126 individus ont été incluses dans le modèle.</a:t>
            </a:r>
          </a:p>
          <a:p>
            <a:pPr algn="just">
              <a:buSzPct val="100000"/>
              <a:defRPr sz="2400">
                <a:latin typeface="Calibri"/>
                <a:ea typeface="Calibri"/>
                <a:cs typeface="Calibri"/>
                <a:sym typeface="Calibri"/>
              </a:defRPr>
            </a:pPr>
            <a:endParaRPr lang="fr-FR" sz="2400" dirty="0">
              <a:solidFill>
                <a:schemeClr val="tx1"/>
              </a:solidFill>
            </a:endParaRPr>
          </a:p>
          <a:p>
            <a:pPr algn="just">
              <a:buSzPct val="100000"/>
              <a:defRPr sz="2400">
                <a:latin typeface="Calibri"/>
                <a:ea typeface="Calibri"/>
                <a:cs typeface="Calibri"/>
                <a:sym typeface="Calibri"/>
              </a:defRPr>
            </a:pPr>
            <a:r>
              <a:rPr lang="fr-FR" sz="2400" dirty="0">
                <a:solidFill>
                  <a:schemeClr val="tx1"/>
                </a:solidFill>
              </a:rPr>
              <a:t> Après avoir ajusté sur le sexe, les scores à l’inclusion, la classe d’âge, le revenu, la catégorie diagnostique et la région, il a été montré qu’il existe un effet significatif positif du groupe sur l’évolution du score de fonctionnement global (p=0,0014), c’est-à-dire que la présence d’un MSP a un effet positif sur l’évolution du score de fonctionnement global des usagers sur la première année de suivi. </a:t>
            </a:r>
          </a:p>
          <a:p>
            <a:pPr algn="just">
              <a:buSzPct val="100000"/>
              <a:defRPr sz="2400">
                <a:latin typeface="Calibri"/>
                <a:ea typeface="Calibri"/>
                <a:cs typeface="Calibri"/>
                <a:sym typeface="Calibri"/>
              </a:defRPr>
            </a:pPr>
            <a:endParaRPr lang="fr-FR" sz="2400" dirty="0">
              <a:solidFill>
                <a:schemeClr val="tx1"/>
              </a:solidFill>
            </a:endParaRPr>
          </a:p>
          <a:p>
            <a:pPr algn="just">
              <a:buSzPct val="100000"/>
              <a:defRPr sz="2400">
                <a:latin typeface="Calibri"/>
                <a:ea typeface="Calibri"/>
                <a:cs typeface="Calibri"/>
                <a:sym typeface="Calibri"/>
              </a:defRPr>
            </a:pPr>
            <a:r>
              <a:rPr lang="fr-FR" sz="2400" dirty="0">
                <a:solidFill>
                  <a:schemeClr val="tx1"/>
                </a:solidFill>
              </a:rPr>
              <a:t>Plus spécifiquement, durant les 12 mois premiers mois les usagers suivis par un MSP ont un score EGF 8,15 fois plus élevé que les usagers non suivis. </a:t>
            </a:r>
          </a:p>
          <a:p>
            <a:pPr algn="just">
              <a:buSzPct val="100000"/>
              <a:defRPr sz="2400">
                <a:latin typeface="Calibri"/>
                <a:ea typeface="Calibri"/>
                <a:cs typeface="Calibri"/>
                <a:sym typeface="Calibri"/>
              </a:defRPr>
            </a:pPr>
            <a:r>
              <a:rPr lang="fr-FR" sz="2400" dirty="0">
                <a:solidFill>
                  <a:schemeClr val="tx1"/>
                </a:solidFill>
              </a:rPr>
              <a:t>En revanche, comme pour T6-T0, il existe également un effet négatif du score EGF à l’inclusion (p=0,0006) sur l’évolution du score fonctionnement global à 1 an, c’est-à-dire qu’à toutes autres variables constantes, lorsque le score de fonctionnement global à l’inclusion augmente, le score de fonctionnement global à 1 an diminue. </a:t>
            </a:r>
          </a:p>
          <a:p>
            <a:pPr algn="just">
              <a:buSzPct val="100000"/>
              <a:defRPr sz="2400">
                <a:latin typeface="Calibri"/>
                <a:ea typeface="Calibri"/>
                <a:cs typeface="Calibri"/>
                <a:sym typeface="Calibri"/>
              </a:defRPr>
            </a:pPr>
            <a:endParaRPr lang="fr-FR" sz="2400" dirty="0">
              <a:solidFill>
                <a:schemeClr val="tx1"/>
              </a:solidFill>
            </a:endParaRPr>
          </a:p>
          <a:p>
            <a:pPr algn="just">
              <a:buSzPct val="100000"/>
              <a:defRPr sz="2400">
                <a:latin typeface="Calibri"/>
                <a:ea typeface="Calibri"/>
                <a:cs typeface="Calibri"/>
                <a:sym typeface="Calibri"/>
              </a:defRPr>
            </a:pPr>
            <a:r>
              <a:rPr lang="fr-FR" sz="2400" dirty="0" smtClean="0">
                <a:solidFill>
                  <a:schemeClr val="tx1"/>
                </a:solidFill>
              </a:rPr>
              <a:t>				Enfin</a:t>
            </a:r>
            <a:r>
              <a:rPr lang="fr-FR" sz="2400" dirty="0">
                <a:solidFill>
                  <a:schemeClr val="tx1"/>
                </a:solidFill>
              </a:rPr>
              <a:t>, la classe d’âge a également un effet positif (p=0,0154) : les individus </a:t>
            </a:r>
            <a:r>
              <a:rPr lang="fr-FR" sz="2400" dirty="0" smtClean="0">
                <a:solidFill>
                  <a:schemeClr val="tx1"/>
                </a:solidFill>
              </a:rPr>
              <a:t>					de </a:t>
            </a:r>
            <a:r>
              <a:rPr lang="fr-FR" sz="2400" dirty="0">
                <a:solidFill>
                  <a:schemeClr val="tx1"/>
                </a:solidFill>
              </a:rPr>
              <a:t>18-47 ans et de 55 ans et plus ont une meilleure évolution du score de </a:t>
            </a:r>
            <a:r>
              <a:rPr lang="fr-FR" sz="2400" dirty="0" smtClean="0">
                <a:solidFill>
                  <a:schemeClr val="tx1"/>
                </a:solidFill>
              </a:rPr>
              <a:t>					fonctionnement </a:t>
            </a:r>
            <a:r>
              <a:rPr lang="fr-FR" sz="2400" dirty="0">
                <a:solidFill>
                  <a:schemeClr val="tx1"/>
                </a:solidFill>
              </a:rPr>
              <a:t>global que ceux de 47-55 ans. </a:t>
            </a:r>
          </a:p>
        </p:txBody>
      </p:sp>
      <p:sp>
        <p:nvSpPr>
          <p:cNvPr id="7" name="Shape 1051"/>
          <p:cNvSpPr/>
          <p:nvPr/>
        </p:nvSpPr>
        <p:spPr>
          <a:xfrm>
            <a:off x="-1706512" y="340296"/>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Impact de la présence d’un MSP sur le score EGF </a:t>
            </a:r>
            <a:endParaRPr lang="fr-FR" sz="4400" dirty="0" smtClean="0">
              <a:solidFill>
                <a:schemeClr val="bg1"/>
              </a:solidFill>
            </a:endParaRPr>
          </a:p>
          <a:p>
            <a:r>
              <a:rPr lang="fr-FR" sz="4400" dirty="0">
                <a:solidFill>
                  <a:schemeClr val="bg1"/>
                </a:solidFill>
              </a:rPr>
              <a:t>sur la première année (T12-T0)</a:t>
            </a:r>
            <a:endParaRPr sz="4400" dirty="0">
              <a:solidFill>
                <a:schemeClr val="bg1"/>
              </a:solidFill>
            </a:endParaRPr>
          </a:p>
        </p:txBody>
      </p:sp>
    </p:spTree>
    <p:extLst>
      <p:ext uri="{BB962C8B-B14F-4D97-AF65-F5344CB8AC3E}">
        <p14:creationId xmlns:p14="http://schemas.microsoft.com/office/powerpoint/2010/main" val="293122155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111694"/>
            <a:ext cx="11982131" cy="7302504"/>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marL="487672" lvl="1" indent="-487672" algn="just" fontAlgn="base">
              <a:lnSpc>
                <a:spcPct val="125000"/>
              </a:lnSpc>
              <a:spcBef>
                <a:spcPts val="853"/>
              </a:spcBef>
              <a:buBlip>
                <a:blip r:embed="rId3"/>
              </a:buBlip>
            </a:pPr>
            <a:r>
              <a:rPr lang="fr-FR" altLang="fr-FR" sz="3200" dirty="0">
                <a:solidFill>
                  <a:srgbClr val="249EC8"/>
                </a:solidFill>
                <a:ea typeface="ＭＳ Ｐゴシック" charset="-128"/>
                <a:cs typeface="ＭＳ Ｐゴシック" charset="-128"/>
                <a:sym typeface="Georgia" pitchFamily="18" charset="0"/>
              </a:rPr>
              <a:t>Objectif </a:t>
            </a:r>
          </a:p>
          <a:p>
            <a:pPr marL="898582" lvl="1" indent="-42898" fontAlgn="base">
              <a:buFont typeface="Wingdings" charset="2"/>
              <a:buChar char="q"/>
            </a:pPr>
            <a:r>
              <a:rPr lang="fr-FR" altLang="fr-FR" sz="2400" dirty="0">
                <a:ea typeface="ＭＳ Ｐゴシック" charset="-128"/>
                <a:sym typeface="Georgia" pitchFamily="18" charset="0"/>
              </a:rPr>
              <a:t>Evaluer </a:t>
            </a:r>
            <a:r>
              <a:rPr lang="fr-FR" altLang="fr-FR" sz="2400" dirty="0">
                <a:ea typeface="ＭＳ Ｐゴシック" charset="-128"/>
              </a:rPr>
              <a:t>l’apport de l'intervention d'un MSP pour les usagers qui en bénéficient en termes de fonctionnement global, stigmatisation et  qualité de vie (</a:t>
            </a:r>
            <a:r>
              <a:rPr lang="fr-FR" altLang="fr-FR" sz="2400" dirty="0" err="1">
                <a:ea typeface="ＭＳ Ｐゴシック" charset="-128"/>
              </a:rPr>
              <a:t>QdV</a:t>
            </a:r>
            <a:r>
              <a:rPr lang="fr-FR" altLang="fr-FR" sz="2400" dirty="0">
                <a:ea typeface="ＭＳ Ｐゴシック" charset="-128"/>
              </a:rPr>
              <a:t>)</a:t>
            </a:r>
          </a:p>
          <a:p>
            <a:pPr marL="487672" lvl="1" indent="-487672" algn="just">
              <a:lnSpc>
                <a:spcPct val="125000"/>
              </a:lnSpc>
              <a:spcBef>
                <a:spcPts val="853"/>
              </a:spcBef>
              <a:buBlip>
                <a:blip r:embed="rId3"/>
              </a:buBlip>
            </a:pPr>
            <a:r>
              <a:rPr lang="fr-FR" altLang="fr-FR" sz="3200" dirty="0">
                <a:solidFill>
                  <a:srgbClr val="249EC8"/>
                </a:solidFill>
                <a:ea typeface="ＭＳ Ｐゴシック" charset="-128"/>
                <a:cs typeface="ＭＳ Ｐゴシック" charset="-128"/>
                <a:sym typeface="Georgia" pitchFamily="18" charset="0"/>
              </a:rPr>
              <a:t>Type de l’étude</a:t>
            </a:r>
          </a:p>
          <a:p>
            <a:pPr marL="898582" lvl="1" indent="-42898" fontAlgn="base">
              <a:buFont typeface="Wingdings" charset="2"/>
              <a:buChar char="q"/>
            </a:pPr>
            <a:r>
              <a:rPr lang="fr-FR" sz="2400" dirty="0">
                <a:ea typeface="ＭＳ Ｐゴシック" charset="-128"/>
              </a:rPr>
              <a:t>Schéma quasi-expérimental avant/après, ici/ailleurs, sans randomisation</a:t>
            </a:r>
          </a:p>
          <a:p>
            <a:pPr marL="487672" lvl="1" indent="-487672" algn="just" fontAlgn="base">
              <a:lnSpc>
                <a:spcPct val="125000"/>
              </a:lnSpc>
              <a:spcBef>
                <a:spcPts val="853"/>
              </a:spcBef>
              <a:buBlip>
                <a:blip r:embed="rId3"/>
              </a:buBlip>
            </a:pPr>
            <a:r>
              <a:rPr lang="fr-FR" sz="3200" dirty="0">
                <a:solidFill>
                  <a:srgbClr val="249EC8"/>
                </a:solidFill>
                <a:ea typeface="ＭＳ Ｐゴシック" charset="-128"/>
                <a:cs typeface="ＭＳ Ｐゴシック" charset="-128"/>
              </a:rPr>
              <a:t>Procédure</a:t>
            </a:r>
          </a:p>
          <a:p>
            <a:pPr marL="898582" lvl="1" indent="-42898" fontAlgn="base">
              <a:buFont typeface="Wingdings" charset="2"/>
              <a:buChar char="q"/>
            </a:pPr>
            <a:r>
              <a:rPr lang="fr-FR" sz="2400" dirty="0">
                <a:ea typeface="ＭＳ Ｐゴシック" charset="-128"/>
              </a:rPr>
              <a:t>2 groupes : usagers suivis par un MSP/ usagers non suivis par un MSP</a:t>
            </a:r>
          </a:p>
          <a:p>
            <a:pPr marL="898582" lvl="1" indent="-42898" fontAlgn="base">
              <a:buFont typeface="Wingdings" charset="2"/>
              <a:buChar char="q"/>
            </a:pPr>
            <a:r>
              <a:rPr lang="fr-FR" sz="2400" dirty="0">
                <a:ea typeface="ＭＳ Ｐゴシック" charset="-128"/>
              </a:rPr>
              <a:t>3 questionnaires : EGF, ISMI et EQ-5D-5L, passés à T0, T6 et T12</a:t>
            </a:r>
          </a:p>
          <a:p>
            <a:pPr marL="487672" lvl="1" indent="-487672" algn="just" fontAlgn="base">
              <a:lnSpc>
                <a:spcPct val="125000"/>
              </a:lnSpc>
              <a:spcBef>
                <a:spcPts val="853"/>
              </a:spcBef>
              <a:buBlip>
                <a:blip r:embed="rId3"/>
              </a:buBlip>
            </a:pPr>
            <a:r>
              <a:rPr lang="fr-FR" sz="3200" dirty="0">
                <a:solidFill>
                  <a:srgbClr val="249EC8"/>
                </a:solidFill>
                <a:ea typeface="ＭＳ Ｐゴシック" charset="-128"/>
                <a:cs typeface="ＭＳ Ｐゴシック" charset="-128"/>
              </a:rPr>
              <a:t>Analyse statistique</a:t>
            </a:r>
          </a:p>
          <a:p>
            <a:pPr marL="898582" lvl="1" indent="-42898" fontAlgn="base">
              <a:buFont typeface="Wingdings" charset="2"/>
              <a:buChar char="q"/>
            </a:pPr>
            <a:r>
              <a:rPr lang="fr-FR" sz="2400" dirty="0">
                <a:ea typeface="ＭＳ Ｐゴシック" charset="-128"/>
              </a:rPr>
              <a:t>Description des usagers à l’inclusion : caractéristiques socio-éco et cliniques, scores EGF, ISMI et EQ-5D-5L</a:t>
            </a:r>
          </a:p>
          <a:p>
            <a:pPr marL="898582" lvl="1" indent="-42898" fontAlgn="base">
              <a:buFont typeface="Wingdings" charset="2"/>
              <a:buChar char="q"/>
            </a:pPr>
            <a:r>
              <a:rPr lang="fr-FR" sz="2400" dirty="0">
                <a:ea typeface="ＭＳ Ｐゴシック" charset="-128"/>
              </a:rPr>
              <a:t>Evolution des scores pour chaque période de l’étude (à 6 mois: T6-T0, à 1 an: T12-T0) et pour chaque questionnaire (EGF, ISMI,EQ-5D-5L)</a:t>
            </a:r>
          </a:p>
          <a:p>
            <a:pPr lvl="2" algn="just" fontAlgn="base">
              <a:spcAft>
                <a:spcPts val="853"/>
              </a:spcAft>
              <a:defRPr/>
            </a:pPr>
            <a:r>
              <a:rPr lang="fr-FR" sz="2000" dirty="0" smtClean="0">
                <a:solidFill>
                  <a:schemeClr val="tx1"/>
                </a:solidFill>
              </a:rPr>
              <a:t>				Analyse </a:t>
            </a:r>
            <a:r>
              <a:rPr lang="fr-FR" sz="2000" dirty="0">
                <a:solidFill>
                  <a:schemeClr val="tx1"/>
                </a:solidFill>
              </a:rPr>
              <a:t>descriptive</a:t>
            </a:r>
          </a:p>
          <a:p>
            <a:pPr lvl="2" algn="just" fontAlgn="base">
              <a:spcAft>
                <a:spcPts val="853"/>
              </a:spcAft>
              <a:defRPr/>
            </a:pPr>
            <a:r>
              <a:rPr lang="fr-FR" sz="2000" dirty="0" smtClean="0">
                <a:solidFill>
                  <a:schemeClr val="tx1"/>
                </a:solidFill>
              </a:rPr>
              <a:t>				ANOVA </a:t>
            </a:r>
            <a:r>
              <a:rPr lang="fr-FR" sz="2000" dirty="0">
                <a:solidFill>
                  <a:schemeClr val="tx1"/>
                </a:solidFill>
              </a:rPr>
              <a:t>(var. introduites : classe d’âge, scores à T0, sexe, revenu, région, cat.  </a:t>
            </a:r>
            <a:r>
              <a:rPr lang="fr-FR" sz="2000" dirty="0" smtClean="0">
                <a:solidFill>
                  <a:schemeClr val="tx1"/>
                </a:solidFill>
              </a:rPr>
              <a:t>					diagnostique</a:t>
            </a:r>
            <a:r>
              <a:rPr lang="fr-FR" sz="2000" dirty="0">
                <a:solidFill>
                  <a:schemeClr val="tx1"/>
                </a:solidFill>
              </a:rPr>
              <a:t>) </a:t>
            </a:r>
          </a:p>
        </p:txBody>
      </p:sp>
      <p:sp>
        <p:nvSpPr>
          <p:cNvPr id="7" name="Shape 1051"/>
          <p:cNvSpPr/>
          <p:nvPr/>
        </p:nvSpPr>
        <p:spPr>
          <a:xfrm>
            <a:off x="-1706512" y="340296"/>
            <a:ext cx="16113151" cy="808418"/>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Objectif et méthode</a:t>
            </a:r>
            <a:endParaRPr sz="4400" dirty="0">
              <a:solidFill>
                <a:schemeClr val="bg1"/>
              </a:solidFill>
            </a:endParaRPr>
          </a:p>
        </p:txBody>
      </p:sp>
    </p:spTree>
    <p:extLst>
      <p:ext uri="{BB962C8B-B14F-4D97-AF65-F5344CB8AC3E}">
        <p14:creationId xmlns:p14="http://schemas.microsoft.com/office/powerpoint/2010/main" val="38670101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111694"/>
            <a:ext cx="11982131" cy="7379448"/>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marL="487672" lvl="1" indent="-487672" algn="just" fontAlgn="base">
              <a:buBlip>
                <a:blip r:embed="rId3"/>
              </a:buBlip>
              <a:defRPr/>
            </a:pPr>
            <a:r>
              <a:rPr lang="fr-FR" sz="3200" kern="1200" dirty="0">
                <a:solidFill>
                  <a:srgbClr val="249EC8"/>
                </a:solidFill>
                <a:latin typeface="Calibri" panose="020F0502020204030204" pitchFamily="34" charset="0"/>
                <a:ea typeface="ＭＳ Ｐゴシック" charset="-128"/>
                <a:cs typeface="ＭＳ Ｐゴシック" charset="-128"/>
                <a:sym typeface="Arial"/>
              </a:rPr>
              <a:t>Questionnaires complétés</a:t>
            </a:r>
          </a:p>
          <a:p>
            <a:pPr marL="487672" lvl="1" indent="-487672" algn="just" fontAlgn="base">
              <a:buBlip>
                <a:blip r:embed="rId3"/>
              </a:buBlip>
              <a:defRPr/>
            </a:pPr>
            <a:endParaRPr lang="fr-FR" sz="3200" kern="1200" dirty="0">
              <a:solidFill>
                <a:srgbClr val="249EC8"/>
              </a:solidFill>
              <a:latin typeface="Calibri" panose="020F0502020204030204" pitchFamily="34" charset="0"/>
              <a:ea typeface="ＭＳ Ｐゴシック" charset="-128"/>
              <a:cs typeface="ＭＳ Ｐゴシック" charset="-128"/>
              <a:sym typeface="Arial"/>
            </a:endParaRPr>
          </a:p>
          <a:p>
            <a:pPr lvl="1" algn="just" fontAlgn="base">
              <a:defRPr/>
            </a:pPr>
            <a:r>
              <a:rPr lang="fr-FR" sz="3200" kern="1200" dirty="0" smtClean="0">
                <a:solidFill>
                  <a:srgbClr val="249EC8"/>
                </a:solidFill>
                <a:latin typeface="Calibri" panose="020F0502020204030204" pitchFamily="34" charset="0"/>
                <a:ea typeface="ＭＳ Ｐゴシック" charset="-128"/>
                <a:cs typeface="ＭＳ Ｐゴシック" charset="-128"/>
                <a:sym typeface="Arial"/>
              </a:rPr>
              <a:t/>
            </a:r>
            <a:br>
              <a:rPr lang="fr-FR" sz="3200" kern="1200" dirty="0" smtClean="0">
                <a:solidFill>
                  <a:srgbClr val="249EC8"/>
                </a:solidFill>
                <a:latin typeface="Calibri" panose="020F0502020204030204" pitchFamily="34" charset="0"/>
                <a:ea typeface="ＭＳ Ｐゴシック" charset="-128"/>
                <a:cs typeface="ＭＳ Ｐゴシック" charset="-128"/>
                <a:sym typeface="Arial"/>
              </a:rPr>
            </a:br>
            <a:endParaRPr lang="fr-FR" sz="3200" kern="1200" dirty="0">
              <a:solidFill>
                <a:srgbClr val="249EC8"/>
              </a:solidFill>
              <a:latin typeface="Calibri" panose="020F0502020204030204" pitchFamily="34" charset="0"/>
              <a:ea typeface="ＭＳ Ｐゴシック" charset="-128"/>
              <a:cs typeface="ＭＳ Ｐゴシック" charset="-128"/>
              <a:sym typeface="Arial"/>
            </a:endParaRPr>
          </a:p>
          <a:p>
            <a:pPr marL="487672" lvl="1" indent="-487672" algn="just" fontAlgn="base">
              <a:buBlip>
                <a:blip r:embed="rId3"/>
              </a:buBlip>
              <a:defRPr/>
            </a:pPr>
            <a:endParaRPr lang="fr-FR" sz="3200" kern="1200" dirty="0">
              <a:solidFill>
                <a:srgbClr val="249EC8"/>
              </a:solidFill>
              <a:latin typeface="Calibri" panose="020F0502020204030204" pitchFamily="34" charset="0"/>
              <a:ea typeface="ＭＳ Ｐゴシック" charset="-128"/>
              <a:cs typeface="ＭＳ Ｐゴシック" charset="-128"/>
              <a:sym typeface="Arial"/>
            </a:endParaRPr>
          </a:p>
          <a:p>
            <a:pPr lvl="1" algn="just" fontAlgn="base">
              <a:defRPr/>
            </a:pPr>
            <a:endParaRPr lang="fr-FR" sz="1600" kern="1200" dirty="0">
              <a:solidFill>
                <a:srgbClr val="249EC8"/>
              </a:solidFill>
              <a:latin typeface="Calibri" panose="020F0502020204030204" pitchFamily="34" charset="0"/>
              <a:ea typeface="ＭＳ Ｐゴシック" charset="-128"/>
              <a:cs typeface="ＭＳ Ｐゴシック" charset="-128"/>
              <a:sym typeface="Arial"/>
            </a:endParaRPr>
          </a:p>
          <a:p>
            <a:pPr marL="487672" lvl="1" indent="-487672" algn="just" fontAlgn="base">
              <a:buBlip>
                <a:blip r:embed="rId3"/>
              </a:buBlip>
              <a:defRPr/>
            </a:pPr>
            <a:r>
              <a:rPr lang="fr-FR" sz="3200" kern="1200" dirty="0">
                <a:solidFill>
                  <a:srgbClr val="249EC8"/>
                </a:solidFill>
                <a:latin typeface="Calibri" panose="020F0502020204030204" pitchFamily="34" charset="0"/>
                <a:ea typeface="ＭＳ Ｐゴシック" charset="-128"/>
                <a:cs typeface="ＭＳ Ｐゴシック" charset="-128"/>
                <a:sym typeface="Arial"/>
              </a:rPr>
              <a:t>A l’inclusion, les usagers des 2 groupes sont comparables </a:t>
            </a:r>
          </a:p>
          <a:p>
            <a:pPr marL="898582" lvl="1" indent="-42898" fontAlgn="base">
              <a:buFont typeface="Wingdings" charset="2"/>
              <a:buChar char="q"/>
              <a:defRPr/>
            </a:pPr>
            <a:r>
              <a:rPr lang="fr-FR" sz="2400" dirty="0">
                <a:ea typeface="ＭＳ Ｐゴシック" charset="-128"/>
                <a:sym typeface="Arial"/>
              </a:rPr>
              <a:t>En terme de profil socio-économique</a:t>
            </a:r>
          </a:p>
          <a:p>
            <a:pPr lvl="2" algn="just" fontAlgn="base">
              <a:spcAft>
                <a:spcPts val="853"/>
              </a:spcAft>
              <a:defRPr/>
            </a:pPr>
            <a:r>
              <a:rPr lang="fr-FR" sz="2000" dirty="0">
                <a:solidFill>
                  <a:schemeClr val="tx1"/>
                </a:solidFill>
                <a:sym typeface="Arial"/>
              </a:rPr>
              <a:t>excepté pour la région (attendu au vu des lieux de recrutement ≠ des groupes)</a:t>
            </a:r>
          </a:p>
          <a:p>
            <a:pPr marL="898582" lvl="1" indent="-42898" fontAlgn="base">
              <a:buFont typeface="Wingdings" charset="2"/>
              <a:buChar char="q"/>
              <a:defRPr/>
            </a:pPr>
            <a:r>
              <a:rPr lang="fr-FR" sz="2400" dirty="0">
                <a:ea typeface="ＭＳ Ｐゴシック" charset="-128"/>
              </a:rPr>
              <a:t>En terme de profil diagnostique </a:t>
            </a:r>
          </a:p>
          <a:p>
            <a:pPr lvl="2" algn="just" fontAlgn="base">
              <a:spcAft>
                <a:spcPts val="853"/>
              </a:spcAft>
              <a:defRPr/>
            </a:pPr>
            <a:r>
              <a:rPr lang="fr-FR" sz="2000" dirty="0">
                <a:solidFill>
                  <a:schemeClr val="tx1"/>
                </a:solidFill>
              </a:rPr>
              <a:t>mais pas sur leur type de prise en charge.</a:t>
            </a:r>
          </a:p>
          <a:p>
            <a:pPr marL="487672" lvl="1" indent="-487672" algn="just" fontAlgn="base">
              <a:buBlip>
                <a:blip r:embed="rId3"/>
              </a:buBlip>
              <a:defRPr/>
            </a:pPr>
            <a:r>
              <a:rPr lang="fr-FR" sz="3200" kern="1200" dirty="0">
                <a:solidFill>
                  <a:srgbClr val="249EC8"/>
                </a:solidFill>
                <a:latin typeface="Calibri" panose="020F0502020204030204" pitchFamily="34" charset="0"/>
                <a:ea typeface="ＭＳ Ｐゴシック" charset="-128"/>
                <a:cs typeface="ＭＳ Ｐゴシック" charset="-128"/>
                <a:sym typeface="Arial"/>
              </a:rPr>
              <a:t>En revanche à l’inclusion, les usagers suivis par un MSP (G1) ont de – bons scores de fonctionnement global, de stigmatisation et de qualité de vie que les usagers non suivis par un MSP (G2)</a:t>
            </a:r>
          </a:p>
          <a:p>
            <a:pPr lvl="1" algn="just" fontAlgn="base">
              <a:defRPr/>
            </a:pPr>
            <a:r>
              <a:rPr lang="fr-FR" sz="3200" kern="1200" dirty="0">
                <a:solidFill>
                  <a:srgbClr val="249EC8"/>
                </a:solidFill>
                <a:latin typeface="Calibri" panose="020F0502020204030204" pitchFamily="34" charset="0"/>
                <a:ea typeface="ＭＳ Ｐゴシック" charset="-128"/>
                <a:cs typeface="ＭＳ Ｐゴシック" charset="-128"/>
                <a:sym typeface="Arial"/>
              </a:rPr>
              <a:t>  </a:t>
            </a:r>
            <a:r>
              <a:rPr lang="fr-FR" sz="3200" kern="1200" dirty="0" smtClean="0">
                <a:solidFill>
                  <a:srgbClr val="249EC8"/>
                </a:solidFill>
                <a:latin typeface="Calibri" panose="020F0502020204030204" pitchFamily="34" charset="0"/>
                <a:ea typeface="ＭＳ Ｐゴシック" charset="-128"/>
                <a:cs typeface="ＭＳ Ｐゴシック" charset="-128"/>
                <a:sym typeface="Arial"/>
              </a:rPr>
              <a:t>        			Justifiant </a:t>
            </a:r>
            <a:r>
              <a:rPr lang="fr-FR" sz="3200" kern="1200" dirty="0">
                <a:solidFill>
                  <a:srgbClr val="249EC8"/>
                </a:solidFill>
                <a:latin typeface="Calibri" panose="020F0502020204030204" pitchFamily="34" charset="0"/>
                <a:ea typeface="ＭＳ Ｐゴシック" charset="-128"/>
                <a:cs typeface="ＭＳ Ｐゴシック" charset="-128"/>
                <a:sym typeface="Arial"/>
              </a:rPr>
              <a:t>une analyse </a:t>
            </a:r>
            <a:r>
              <a:rPr lang="fr-FR" sz="3200" kern="1200" dirty="0" err="1">
                <a:solidFill>
                  <a:srgbClr val="249EC8"/>
                </a:solidFill>
                <a:latin typeface="Calibri" panose="020F0502020204030204" pitchFamily="34" charset="0"/>
                <a:ea typeface="ＭＳ Ｐゴシック" charset="-128"/>
                <a:cs typeface="ＭＳ Ｐゴシック" charset="-128"/>
                <a:sym typeface="Arial"/>
              </a:rPr>
              <a:t>multivariée</a:t>
            </a:r>
            <a:r>
              <a:rPr lang="fr-FR" sz="3200" kern="1200" dirty="0">
                <a:solidFill>
                  <a:srgbClr val="249EC8"/>
                </a:solidFill>
                <a:latin typeface="Calibri" panose="020F0502020204030204" pitchFamily="34" charset="0"/>
                <a:ea typeface="ＭＳ Ｐゴシック" charset="-128"/>
                <a:cs typeface="ＭＳ Ｐゴシック" charset="-128"/>
                <a:sym typeface="Arial"/>
              </a:rPr>
              <a:t> en ajustant sur ces </a:t>
            </a:r>
            <a:r>
              <a:rPr lang="fr-FR" sz="3200" kern="1200" dirty="0" smtClean="0">
                <a:solidFill>
                  <a:srgbClr val="249EC8"/>
                </a:solidFill>
                <a:latin typeface="Calibri" panose="020F0502020204030204" pitchFamily="34" charset="0"/>
                <a:ea typeface="ＭＳ Ｐゴシック" charset="-128"/>
                <a:cs typeface="ＭＳ Ｐゴシック" charset="-128"/>
                <a:sym typeface="Arial"/>
              </a:rPr>
              <a:t>					facteurs.</a:t>
            </a:r>
            <a:endParaRPr lang="fr-FR" sz="3200" kern="1200" dirty="0">
              <a:solidFill>
                <a:srgbClr val="249EC8"/>
              </a:solidFill>
              <a:latin typeface="Calibri" panose="020F0502020204030204" pitchFamily="34" charset="0"/>
              <a:ea typeface="ＭＳ Ｐゴシック" charset="-128"/>
              <a:cs typeface="ＭＳ Ｐゴシック" charset="-128"/>
              <a:sym typeface="Arial"/>
            </a:endParaRPr>
          </a:p>
        </p:txBody>
      </p:sp>
      <p:sp>
        <p:nvSpPr>
          <p:cNvPr id="7" name="Shape 1051"/>
          <p:cNvSpPr/>
          <p:nvPr/>
        </p:nvSpPr>
        <p:spPr>
          <a:xfrm>
            <a:off x="-1706512" y="340296"/>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Résultats (1/4) – Questionnaires complétés et </a:t>
            </a:r>
            <a:endParaRPr lang="fr-FR" sz="4400" dirty="0" smtClean="0">
              <a:solidFill>
                <a:schemeClr val="bg1"/>
              </a:solidFill>
            </a:endParaRPr>
          </a:p>
          <a:p>
            <a:r>
              <a:rPr lang="fr-FR" sz="4400" dirty="0" smtClean="0">
                <a:solidFill>
                  <a:schemeClr val="bg1"/>
                </a:solidFill>
              </a:rPr>
              <a:t>description </a:t>
            </a:r>
            <a:r>
              <a:rPr lang="fr-FR" sz="4400" dirty="0">
                <a:solidFill>
                  <a:schemeClr val="bg1"/>
                </a:solidFill>
              </a:rPr>
              <a:t>des usagers à l’inclusion</a:t>
            </a:r>
            <a:endParaRPr sz="4400" dirty="0">
              <a:solidFill>
                <a:schemeClr val="bg1"/>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895344703"/>
              </p:ext>
            </p:extLst>
          </p:nvPr>
        </p:nvGraphicFramePr>
        <p:xfrm>
          <a:off x="2829992" y="2681480"/>
          <a:ext cx="8832426" cy="2051304"/>
        </p:xfrm>
        <a:graphic>
          <a:graphicData uri="http://schemas.openxmlformats.org/drawingml/2006/table">
            <a:tbl>
              <a:tblPr firstRow="1" bandRow="1"/>
              <a:tblGrid>
                <a:gridCol w="2060964"/>
                <a:gridCol w="1103212"/>
                <a:gridCol w="954010"/>
                <a:gridCol w="1083733"/>
                <a:gridCol w="1192107"/>
                <a:gridCol w="1192107"/>
                <a:gridCol w="1246293"/>
              </a:tblGrid>
              <a:tr h="1170432">
                <a:tc rowSpan="2">
                  <a:txBody>
                    <a:bodyPr/>
                    <a:lstStyle/>
                    <a:p>
                      <a:endParaRPr lang="fr-FR" sz="2300" dirty="0"/>
                    </a:p>
                  </a:txBody>
                  <a:tcPr marL="130048" marR="130048" marT="65024" marB="65024"/>
                </a:tc>
                <a:tc gridSpan="3">
                  <a:txBody>
                    <a:bodyPr/>
                    <a:lstStyle/>
                    <a:p>
                      <a:pPr algn="ctr"/>
                      <a:r>
                        <a:rPr lang="fr-FR" sz="2300" dirty="0" smtClean="0"/>
                        <a:t>Usagers suivis par un MSP </a:t>
                      </a:r>
                    </a:p>
                    <a:p>
                      <a:pPr algn="ctr"/>
                      <a:r>
                        <a:rPr lang="fr-FR" sz="2300" dirty="0" smtClean="0"/>
                        <a:t>(groupe 1)</a:t>
                      </a:r>
                      <a:endParaRPr lang="fr-FR" sz="2300" dirty="0"/>
                    </a:p>
                  </a:txBody>
                  <a:tcPr marL="130048" marR="130048" marT="65024" marB="65024"/>
                </a:tc>
                <a:tc hMerge="1">
                  <a:txBody>
                    <a:bodyPr/>
                    <a:lstStyle/>
                    <a:p>
                      <a:endParaRPr lang="fr-FR" dirty="0"/>
                    </a:p>
                  </a:txBody>
                  <a:tcPr/>
                </a:tc>
                <a:tc hMerge="1">
                  <a:txBody>
                    <a:bodyPr/>
                    <a:lstStyle/>
                    <a:p>
                      <a:endParaRPr lang="fr-FR"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300" dirty="0" smtClean="0"/>
                        <a:t>Usagers  non suivis par un MSP</a:t>
                      </a:r>
                    </a:p>
                    <a:p>
                      <a:pPr marL="0" marR="0" indent="0" algn="ctr" defTabSz="914400" rtl="0" eaLnBrk="1" fontAlgn="auto" latinLnBrk="0" hangingPunct="1">
                        <a:lnSpc>
                          <a:spcPct val="100000"/>
                        </a:lnSpc>
                        <a:spcBef>
                          <a:spcPts val="0"/>
                        </a:spcBef>
                        <a:spcAft>
                          <a:spcPts val="0"/>
                        </a:spcAft>
                        <a:buClrTx/>
                        <a:buSzTx/>
                        <a:buFontTx/>
                        <a:buNone/>
                        <a:tabLst/>
                        <a:defRPr/>
                      </a:pPr>
                      <a:r>
                        <a:rPr lang="fr-FR" sz="2300" dirty="0" smtClean="0"/>
                        <a:t> (groupe 2)</a:t>
                      </a:r>
                      <a:endParaRPr lang="fr-FR" sz="2300" dirty="0"/>
                    </a:p>
                  </a:txBody>
                  <a:tcPr marL="130048" marR="130048" marT="65024" marB="65024"/>
                </a:tc>
                <a:tc hMerge="1">
                  <a:txBody>
                    <a:bodyPr/>
                    <a:lstStyle/>
                    <a:p>
                      <a:endParaRPr lang="fr-FR" dirty="0"/>
                    </a:p>
                  </a:txBody>
                  <a:tcPr/>
                </a:tc>
                <a:tc hMerge="1">
                  <a:txBody>
                    <a:bodyPr/>
                    <a:lstStyle/>
                    <a:p>
                      <a:endParaRPr lang="fr-FR" dirty="0"/>
                    </a:p>
                  </a:txBody>
                  <a:tcPr/>
                </a:tc>
              </a:tr>
              <a:tr h="433493">
                <a:tc vMerge="1">
                  <a:txBody>
                    <a:bodyPr/>
                    <a:lstStyle/>
                    <a:p>
                      <a:endParaRPr lang="fr-FR" dirty="0"/>
                    </a:p>
                  </a:txBody>
                  <a:tcPr/>
                </a:tc>
                <a:tc>
                  <a:txBody>
                    <a:bodyPr/>
                    <a:lstStyle/>
                    <a:p>
                      <a:pPr algn="ctr"/>
                      <a:r>
                        <a:rPr lang="fr-FR" sz="2000" b="1" dirty="0" smtClean="0"/>
                        <a:t>T0</a:t>
                      </a:r>
                      <a:endParaRPr lang="fr-FR" sz="2000" b="1" dirty="0"/>
                    </a:p>
                  </a:txBody>
                  <a:tcPr marL="130048" marR="130048" marT="65024" marB="650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t>T6</a:t>
                      </a:r>
                      <a:endParaRPr lang="fr-FR" sz="2000" b="1" dirty="0"/>
                    </a:p>
                  </a:txBody>
                  <a:tcPr marL="130048" marR="130048" marT="65024" marB="65024"/>
                </a:tc>
                <a:tc>
                  <a:txBody>
                    <a:bodyPr/>
                    <a:lstStyle/>
                    <a:p>
                      <a:pPr algn="ctr"/>
                      <a:r>
                        <a:rPr lang="fr-FR" sz="2000" b="1" dirty="0" smtClean="0"/>
                        <a:t>T12</a:t>
                      </a:r>
                      <a:endParaRPr lang="fr-FR" sz="2000" b="1" dirty="0"/>
                    </a:p>
                  </a:txBody>
                  <a:tcPr marL="130048" marR="130048" marT="65024" marB="65024"/>
                </a:tc>
                <a:tc>
                  <a:txBody>
                    <a:bodyPr/>
                    <a:lstStyle/>
                    <a:p>
                      <a:pPr algn="ctr"/>
                      <a:r>
                        <a:rPr lang="fr-FR" sz="2000" b="1" dirty="0" smtClean="0"/>
                        <a:t>T0</a:t>
                      </a:r>
                      <a:endParaRPr lang="fr-FR" sz="2000" b="1" dirty="0"/>
                    </a:p>
                  </a:txBody>
                  <a:tcPr marL="130048" marR="130048" marT="65024" marB="650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t>T6</a:t>
                      </a:r>
                      <a:endParaRPr lang="fr-FR" sz="2000" b="1" dirty="0"/>
                    </a:p>
                  </a:txBody>
                  <a:tcPr marL="130048" marR="130048" marT="65024" marB="65024"/>
                </a:tc>
                <a:tc>
                  <a:txBody>
                    <a:bodyPr/>
                    <a:lstStyle/>
                    <a:p>
                      <a:pPr algn="ctr"/>
                      <a:r>
                        <a:rPr lang="fr-FR" sz="2000" b="1" dirty="0" smtClean="0"/>
                        <a:t>T12</a:t>
                      </a:r>
                      <a:endParaRPr lang="fr-FR" sz="2000" b="1" dirty="0"/>
                    </a:p>
                  </a:txBody>
                  <a:tcPr marL="130048" marR="130048" marT="65024" marB="65024"/>
                </a:tc>
              </a:tr>
              <a:tr h="433493">
                <a:tc>
                  <a:txBody>
                    <a:bodyPr/>
                    <a:lstStyle/>
                    <a:p>
                      <a:r>
                        <a:rPr lang="fr-FR" sz="2000" dirty="0" smtClean="0"/>
                        <a:t>Questionnaires</a:t>
                      </a:r>
                      <a:endParaRPr lang="fr-FR" sz="2000" dirty="0"/>
                    </a:p>
                  </a:txBody>
                  <a:tcPr marL="130048" marR="130048" marT="65024" marB="65024"/>
                </a:tc>
                <a:tc>
                  <a:txBody>
                    <a:bodyPr/>
                    <a:lstStyle/>
                    <a:p>
                      <a:pPr algn="ctr"/>
                      <a:r>
                        <a:rPr lang="fr-FR" sz="2000" dirty="0" smtClean="0"/>
                        <a:t>110</a:t>
                      </a:r>
                      <a:endParaRPr lang="fr-FR" sz="2000" dirty="0"/>
                    </a:p>
                  </a:txBody>
                  <a:tcPr marL="130048" marR="130048" marT="65024" marB="65024"/>
                </a:tc>
                <a:tc>
                  <a:txBody>
                    <a:bodyPr/>
                    <a:lstStyle/>
                    <a:p>
                      <a:pPr algn="ctr"/>
                      <a:r>
                        <a:rPr lang="fr-FR" sz="2000" dirty="0" smtClean="0"/>
                        <a:t>62</a:t>
                      </a:r>
                      <a:endParaRPr lang="fr-FR" sz="2000" dirty="0"/>
                    </a:p>
                  </a:txBody>
                  <a:tcPr marL="130048" marR="130048" marT="65024" marB="65024"/>
                </a:tc>
                <a:tc>
                  <a:txBody>
                    <a:bodyPr/>
                    <a:lstStyle/>
                    <a:p>
                      <a:pPr algn="ctr"/>
                      <a:r>
                        <a:rPr lang="fr-FR" sz="2000" dirty="0" smtClean="0"/>
                        <a:t>70</a:t>
                      </a:r>
                      <a:endParaRPr lang="fr-FR" sz="2000" dirty="0"/>
                    </a:p>
                  </a:txBody>
                  <a:tcPr marL="130048" marR="130048" marT="65024" marB="65024"/>
                </a:tc>
                <a:tc>
                  <a:txBody>
                    <a:bodyPr/>
                    <a:lstStyle/>
                    <a:p>
                      <a:pPr algn="ctr"/>
                      <a:r>
                        <a:rPr lang="fr-FR" sz="2000" dirty="0" smtClean="0"/>
                        <a:t>235</a:t>
                      </a:r>
                      <a:endParaRPr lang="fr-FR" sz="2000" dirty="0"/>
                    </a:p>
                  </a:txBody>
                  <a:tcPr marL="130048" marR="130048" marT="65024" marB="65024"/>
                </a:tc>
                <a:tc>
                  <a:txBody>
                    <a:bodyPr/>
                    <a:lstStyle/>
                    <a:p>
                      <a:pPr algn="ctr"/>
                      <a:r>
                        <a:rPr lang="fr-FR" sz="2000" dirty="0" smtClean="0"/>
                        <a:t>172</a:t>
                      </a:r>
                      <a:endParaRPr lang="fr-FR" sz="2000" dirty="0"/>
                    </a:p>
                  </a:txBody>
                  <a:tcPr marL="130048" marR="130048" marT="65024" marB="65024"/>
                </a:tc>
                <a:tc>
                  <a:txBody>
                    <a:bodyPr/>
                    <a:lstStyle/>
                    <a:p>
                      <a:pPr algn="ctr"/>
                      <a:r>
                        <a:rPr lang="fr-FR" sz="2000" dirty="0" smtClean="0"/>
                        <a:t>151</a:t>
                      </a:r>
                      <a:endParaRPr lang="fr-FR" sz="2000" dirty="0"/>
                    </a:p>
                  </a:txBody>
                  <a:tcPr marL="130048" marR="130048" marT="65024" marB="65024"/>
                </a:tc>
              </a:tr>
            </a:tbl>
          </a:graphicData>
        </a:graphic>
      </p:graphicFrame>
    </p:spTree>
    <p:extLst>
      <p:ext uri="{BB962C8B-B14F-4D97-AF65-F5344CB8AC3E}">
        <p14:creationId xmlns:p14="http://schemas.microsoft.com/office/powerpoint/2010/main" val="238382031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7" name="Shape 1051"/>
          <p:cNvSpPr/>
          <p:nvPr/>
        </p:nvSpPr>
        <p:spPr>
          <a:xfrm>
            <a:off x="-1706512" y="340296"/>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Résultats (2/4)- Impact de la présence d’un MSP sur le fonctionnement global</a:t>
            </a:r>
            <a:endParaRPr sz="4400" dirty="0">
              <a:solidFill>
                <a:schemeClr val="bg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9" y="2561676"/>
            <a:ext cx="7107608" cy="3996353"/>
          </a:xfrm>
          <a:prstGeom prst="rect">
            <a:avLst/>
          </a:prstGeom>
        </p:spPr>
      </p:pic>
      <p:sp>
        <p:nvSpPr>
          <p:cNvPr id="10" name="Rectangle 9"/>
          <p:cNvSpPr/>
          <p:nvPr/>
        </p:nvSpPr>
        <p:spPr>
          <a:xfrm>
            <a:off x="497867" y="1876778"/>
            <a:ext cx="9207709" cy="623758"/>
          </a:xfrm>
          <a:prstGeom prst="rect">
            <a:avLst/>
          </a:prstGeom>
        </p:spPr>
        <p:txBody>
          <a:bodyPr wrap="none" lIns="130046" tIns="65023" rIns="130046" bIns="65023">
            <a:spAutoFit/>
          </a:bodyPr>
          <a:lstStyle/>
          <a:p>
            <a:pPr marL="487672" lvl="1" indent="-487672" algn="just">
              <a:buClr>
                <a:srgbClr val="97BF55"/>
              </a:buClr>
              <a:buSzPct val="100000"/>
              <a:buBlip>
                <a:blip r:embed="rId4"/>
              </a:buBlip>
            </a:pPr>
            <a:r>
              <a:rPr lang="fr-FR" sz="3200" b="1" dirty="0">
                <a:solidFill>
                  <a:srgbClr val="249EC8"/>
                </a:solidFill>
                <a:latin typeface="Calibri"/>
                <a:ea typeface="ＭＳ Ｐゴシック" charset="-128"/>
                <a:cs typeface="ＭＳ Ｐゴシック" charset="-128"/>
                <a:sym typeface="Calibri"/>
              </a:rPr>
              <a:t>Evolution du score EGF moyen entre T0, T6 et T12</a:t>
            </a:r>
          </a:p>
        </p:txBody>
      </p:sp>
      <p:sp>
        <p:nvSpPr>
          <p:cNvPr id="11" name="ZoneTexte 10"/>
          <p:cNvSpPr txBox="1"/>
          <p:nvPr/>
        </p:nvSpPr>
        <p:spPr>
          <a:xfrm>
            <a:off x="7268287" y="2573404"/>
            <a:ext cx="5537829" cy="2693556"/>
          </a:xfrm>
          <a:prstGeom prst="rect">
            <a:avLst/>
          </a:prstGeom>
          <a:noFill/>
        </p:spPr>
        <p:txBody>
          <a:bodyPr wrap="square" lIns="130046" tIns="65023" rIns="130046" bIns="65023" rtlCol="0">
            <a:spAutoFit/>
          </a:bodyPr>
          <a:lstStyle/>
          <a:p>
            <a:pPr marL="1056623" lvl="1" indent="-189650" fontAlgn="base">
              <a:buClr>
                <a:srgbClr val="97BF55"/>
              </a:buClr>
              <a:buSzPct val="100000"/>
              <a:buFont typeface="Wingdings" charset="2"/>
              <a:buChar char="q"/>
              <a:defRPr/>
            </a:pPr>
            <a:r>
              <a:rPr lang="fr-FR" sz="2400" b="1" dirty="0">
                <a:solidFill>
                  <a:srgbClr val="97BF55"/>
                </a:solidFill>
                <a:latin typeface="Calibri"/>
                <a:ea typeface="ＭＳ Ｐゴシック" charset="-128"/>
                <a:cs typeface="Calibri"/>
                <a:sym typeface="Calibri"/>
              </a:rPr>
              <a:t>A 6 mois (T6-T0)	</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sym typeface="Calibri"/>
              </a:rPr>
              <a:t>Analyse descriptive</a:t>
            </a:r>
          </a:p>
          <a:p>
            <a:pPr lvl="2" algn="just" fontAlgn="base">
              <a:spcAft>
                <a:spcPts val="853"/>
              </a:spcAft>
              <a:defRPr/>
            </a:pPr>
            <a:r>
              <a:rPr lang="fr-FR" sz="2000" b="1" dirty="0">
                <a:solidFill>
                  <a:schemeClr val="tx1"/>
                </a:solidFill>
                <a:latin typeface="Calibri" pitchFamily="34" charset="0"/>
              </a:rPr>
              <a:t>Différence significative</a:t>
            </a:r>
            <a:r>
              <a:rPr lang="fr-FR" sz="2000" dirty="0">
                <a:solidFill>
                  <a:schemeClr val="tx1"/>
                </a:solidFill>
                <a:latin typeface="Calibri" pitchFamily="34" charset="0"/>
              </a:rPr>
              <a:t> entre les groupes (</a:t>
            </a:r>
            <a:r>
              <a:rPr lang="fr-FR" sz="2000" dirty="0" err="1">
                <a:solidFill>
                  <a:schemeClr val="tx1"/>
                </a:solidFill>
                <a:latin typeface="Calibri" pitchFamily="34" charset="0"/>
              </a:rPr>
              <a:t>Student</a:t>
            </a:r>
            <a:r>
              <a:rPr lang="fr-FR" sz="2000" dirty="0">
                <a:solidFill>
                  <a:schemeClr val="tx1"/>
                </a:solidFill>
                <a:latin typeface="Calibri" pitchFamily="34" charset="0"/>
              </a:rPr>
              <a:t>; p=0,0005)</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rPr>
              <a:t>ANOVA (200 usagers)</a:t>
            </a:r>
          </a:p>
          <a:p>
            <a:pPr lvl="2" algn="just" fontAlgn="base">
              <a:spcAft>
                <a:spcPts val="853"/>
              </a:spcAft>
              <a:defRPr/>
            </a:pPr>
            <a:r>
              <a:rPr lang="fr-FR" sz="2000" b="1" dirty="0">
                <a:solidFill>
                  <a:schemeClr val="tx1"/>
                </a:solidFill>
                <a:latin typeface="Calibri" pitchFamily="34" charset="0"/>
              </a:rPr>
              <a:t>Effet positif du groupe sur l’évolution du score EGF à 6 mois  (p=0,0061)</a:t>
            </a:r>
            <a:endParaRPr lang="fr-FR" sz="3200" dirty="0"/>
          </a:p>
        </p:txBody>
      </p:sp>
      <p:sp>
        <p:nvSpPr>
          <p:cNvPr id="12" name="ZoneTexte 11"/>
          <p:cNvSpPr txBox="1"/>
          <p:nvPr/>
        </p:nvSpPr>
        <p:spPr>
          <a:xfrm>
            <a:off x="222665" y="6558031"/>
            <a:ext cx="9621247" cy="2993638"/>
          </a:xfrm>
          <a:prstGeom prst="rect">
            <a:avLst/>
          </a:prstGeom>
          <a:noFill/>
        </p:spPr>
        <p:txBody>
          <a:bodyPr wrap="square" lIns="130046" tIns="65023" rIns="130046" bIns="65023" rtlCol="0">
            <a:spAutoFit/>
          </a:bodyPr>
          <a:lstStyle/>
          <a:p>
            <a:pPr marL="1056623" lvl="1" indent="-189650" fontAlgn="base">
              <a:buClr>
                <a:srgbClr val="97BF55"/>
              </a:buClr>
              <a:buSzPct val="100000"/>
              <a:buFont typeface="Wingdings" charset="2"/>
              <a:buChar char="q"/>
              <a:defRPr/>
            </a:pPr>
            <a:r>
              <a:rPr lang="fr-FR" sz="2400" b="1" dirty="0">
                <a:solidFill>
                  <a:srgbClr val="97BF55"/>
                </a:solidFill>
                <a:latin typeface="Calibri"/>
                <a:ea typeface="ＭＳ Ｐゴシック" charset="-128"/>
                <a:cs typeface="Calibri"/>
              </a:rPr>
              <a:t>A 1 an (T12-T6)</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rPr>
              <a:t>Analyse descriptive</a:t>
            </a:r>
          </a:p>
          <a:p>
            <a:pPr lvl="2" algn="just" fontAlgn="base">
              <a:spcAft>
                <a:spcPts val="853"/>
              </a:spcAft>
              <a:defRPr/>
            </a:pPr>
            <a:r>
              <a:rPr lang="fr-FR" sz="2000" b="1" dirty="0">
                <a:solidFill>
                  <a:schemeClr val="tx1"/>
                </a:solidFill>
                <a:latin typeface="Calibri" pitchFamily="34" charset="0"/>
              </a:rPr>
              <a:t>Différence significative </a:t>
            </a:r>
            <a:r>
              <a:rPr lang="fr-FR" sz="2000" dirty="0">
                <a:solidFill>
                  <a:schemeClr val="tx1"/>
                </a:solidFill>
                <a:latin typeface="Calibri" pitchFamily="34" charset="0"/>
              </a:rPr>
              <a:t>entre les groupes (</a:t>
            </a:r>
            <a:r>
              <a:rPr lang="fr-FR" sz="2000" dirty="0" err="1">
                <a:solidFill>
                  <a:schemeClr val="tx1"/>
                </a:solidFill>
                <a:latin typeface="Calibri" pitchFamily="34" charset="0"/>
              </a:rPr>
              <a:t>Student</a:t>
            </a:r>
            <a:r>
              <a:rPr lang="fr-FR" sz="2000" dirty="0">
                <a:solidFill>
                  <a:schemeClr val="tx1"/>
                </a:solidFill>
                <a:latin typeface="Calibri" pitchFamily="34" charset="0"/>
              </a:rPr>
              <a:t>; p&lt;0,001)</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rPr>
              <a:t>ANOVA (126 usagers</a:t>
            </a:r>
            <a:r>
              <a:rPr lang="fr-FR" sz="2000" dirty="0">
                <a:solidFill>
                  <a:schemeClr val="tx1"/>
                </a:solidFill>
                <a:latin typeface="Calibri" pitchFamily="34" charset="0"/>
              </a:rPr>
              <a:t>)</a:t>
            </a:r>
          </a:p>
          <a:p>
            <a:pPr lvl="2" algn="just" fontAlgn="base">
              <a:spcAft>
                <a:spcPts val="853"/>
              </a:spcAft>
              <a:defRPr/>
            </a:pPr>
            <a:r>
              <a:rPr lang="fr-FR" sz="2000" b="1" dirty="0" smtClean="0">
                <a:solidFill>
                  <a:schemeClr val="tx1"/>
                </a:solidFill>
                <a:latin typeface="Calibri" pitchFamily="34" charset="0"/>
              </a:rPr>
              <a:t>				Effet </a:t>
            </a:r>
            <a:r>
              <a:rPr lang="fr-FR" sz="2000" b="1" dirty="0">
                <a:solidFill>
                  <a:schemeClr val="tx1"/>
                </a:solidFill>
                <a:latin typeface="Calibri" pitchFamily="34" charset="0"/>
              </a:rPr>
              <a:t>positif du groupe sur l’évolution du score EGF à 1 an </a:t>
            </a:r>
            <a:r>
              <a:rPr lang="fr-FR" sz="2000" b="1" dirty="0" smtClean="0">
                <a:solidFill>
                  <a:schemeClr val="tx1"/>
                </a:solidFill>
                <a:latin typeface="Calibri" pitchFamily="34" charset="0"/>
              </a:rPr>
              <a:t>						(</a:t>
            </a:r>
            <a:r>
              <a:rPr lang="fr-FR" sz="2000" b="1" dirty="0">
                <a:solidFill>
                  <a:schemeClr val="tx1"/>
                </a:solidFill>
                <a:latin typeface="Calibri" pitchFamily="34" charset="0"/>
              </a:rPr>
              <a:t>p=0,0014).</a:t>
            </a:r>
          </a:p>
          <a:p>
            <a:endParaRPr lang="fr-FR" sz="3200" dirty="0"/>
          </a:p>
        </p:txBody>
      </p:sp>
      <p:sp>
        <p:nvSpPr>
          <p:cNvPr id="13" name="Rectangle 12"/>
          <p:cNvSpPr/>
          <p:nvPr/>
        </p:nvSpPr>
        <p:spPr>
          <a:xfrm>
            <a:off x="8525369" y="6052286"/>
            <a:ext cx="3720818" cy="1517227"/>
          </a:xfrm>
          <a:prstGeom prst="rec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fr-FR" sz="2000" dirty="0">
                <a:solidFill>
                  <a:schemeClr val="tx1"/>
                </a:solidFill>
                <a:latin typeface="Calibri"/>
                <a:ea typeface="Calibri"/>
                <a:cs typeface="Calibri"/>
              </a:rPr>
              <a:t>Synthèse : impact positif du MSP sur le fonctionnement global des usagers à 6 mois et 1 an</a:t>
            </a:r>
          </a:p>
        </p:txBody>
      </p:sp>
    </p:spTree>
    <p:extLst>
      <p:ext uri="{BB962C8B-B14F-4D97-AF65-F5344CB8AC3E}">
        <p14:creationId xmlns:p14="http://schemas.microsoft.com/office/powerpoint/2010/main" val="5388054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7" name="Shape 1051"/>
          <p:cNvSpPr/>
          <p:nvPr/>
        </p:nvSpPr>
        <p:spPr>
          <a:xfrm>
            <a:off x="-1706512" y="340296"/>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Résultats (3/4)- Impact de la présence </a:t>
            </a:r>
            <a:endParaRPr lang="fr-FR" sz="4400" dirty="0" smtClean="0">
              <a:solidFill>
                <a:schemeClr val="bg1"/>
              </a:solidFill>
            </a:endParaRPr>
          </a:p>
          <a:p>
            <a:r>
              <a:rPr lang="fr-FR" sz="4400" dirty="0" smtClean="0">
                <a:solidFill>
                  <a:schemeClr val="bg1"/>
                </a:solidFill>
              </a:rPr>
              <a:t>d’un </a:t>
            </a:r>
            <a:r>
              <a:rPr lang="fr-FR" sz="4400" dirty="0">
                <a:solidFill>
                  <a:schemeClr val="bg1"/>
                </a:solidFill>
              </a:rPr>
              <a:t>MSP sur la stigmatisation</a:t>
            </a:r>
            <a:endParaRPr sz="4400" dirty="0">
              <a:solidFill>
                <a:schemeClr val="bg1"/>
              </a:solidFill>
            </a:endParaRPr>
          </a:p>
        </p:txBody>
      </p:sp>
      <p:sp>
        <p:nvSpPr>
          <p:cNvPr id="14" name="Espace réservé du texte 2"/>
          <p:cNvSpPr>
            <a:spLocks noGrp="1"/>
          </p:cNvSpPr>
          <p:nvPr>
            <p:ph type="body" idx="1"/>
          </p:nvPr>
        </p:nvSpPr>
        <p:spPr>
          <a:xfrm>
            <a:off x="182067" y="1930604"/>
            <a:ext cx="12551799" cy="809188"/>
          </a:xfrm>
        </p:spPr>
        <p:txBody>
          <a:bodyPr/>
          <a:lstStyle/>
          <a:p>
            <a:pPr marL="487672" lvl="1" indent="-487672" algn="just" fontAlgn="base">
              <a:spcBef>
                <a:spcPts val="0"/>
              </a:spcBef>
              <a:buBlip>
                <a:blip r:embed="rId3"/>
              </a:buBlip>
              <a:defRPr/>
            </a:pPr>
            <a:r>
              <a:rPr lang="fr-FR" sz="4000" dirty="0">
                <a:solidFill>
                  <a:srgbClr val="249EC8"/>
                </a:solidFill>
                <a:ea typeface="ＭＳ Ｐゴシック" charset="-128"/>
                <a:cs typeface="ＭＳ Ｐゴシック" charset="-128"/>
              </a:rPr>
              <a:t>Evolution du score ISMI moyen entre T0, T6 et T12</a:t>
            </a:r>
          </a:p>
          <a:p>
            <a:pPr marL="487672" lvl="1" indent="-487672" algn="just">
              <a:spcBef>
                <a:spcPts val="0"/>
              </a:spcBef>
              <a:buBlip>
                <a:blip r:embed="rId3"/>
              </a:buBlip>
            </a:pPr>
            <a:endParaRPr lang="fr-FR" sz="4000" dirty="0">
              <a:solidFill>
                <a:srgbClr val="249EC8"/>
              </a:solidFill>
              <a:ea typeface="ＭＳ Ｐゴシック" charset="-128"/>
              <a:cs typeface="ＭＳ Ｐゴシック" charset="-128"/>
            </a:endParaRPr>
          </a:p>
          <a:p>
            <a:pPr marL="487672" lvl="1" indent="-487672" algn="just">
              <a:spcBef>
                <a:spcPts val="0"/>
              </a:spcBef>
              <a:buBlip>
                <a:blip r:embed="rId3"/>
              </a:buBlip>
            </a:pPr>
            <a:endParaRPr lang="fr-FR" sz="4000" dirty="0" smtClean="0">
              <a:solidFill>
                <a:srgbClr val="249EC8"/>
              </a:solidFill>
              <a:ea typeface="ＭＳ Ｐゴシック" charset="-128"/>
              <a:cs typeface="ＭＳ Ｐゴシック" charset="-128"/>
            </a:endParaRPr>
          </a:p>
          <a:p>
            <a:pPr marL="487672" lvl="1" indent="-487672" algn="just">
              <a:spcBef>
                <a:spcPts val="0"/>
              </a:spcBef>
              <a:buBlip>
                <a:blip r:embed="rId3"/>
              </a:buBlip>
            </a:pPr>
            <a:endParaRPr lang="fr-FR" sz="4000" dirty="0">
              <a:solidFill>
                <a:srgbClr val="249EC8"/>
              </a:solidFill>
              <a:ea typeface="ＭＳ Ｐゴシック" charset="-128"/>
              <a:cs typeface="ＭＳ Ｐゴシック" charset="-128"/>
            </a:endParaRPr>
          </a:p>
          <a:p>
            <a:pPr marL="487672" lvl="1" indent="-487672" algn="just">
              <a:spcBef>
                <a:spcPts val="0"/>
              </a:spcBef>
              <a:buBlip>
                <a:blip r:embed="rId3"/>
              </a:buBlip>
            </a:pPr>
            <a:endParaRPr lang="fr-FR" sz="4000" dirty="0" smtClean="0">
              <a:solidFill>
                <a:srgbClr val="249EC8"/>
              </a:solidFill>
              <a:ea typeface="ＭＳ Ｐゴシック" charset="-128"/>
              <a:cs typeface="ＭＳ Ｐゴシック" charset="-128"/>
            </a:endParaRPr>
          </a:p>
          <a:p>
            <a:pPr marL="487672" lvl="1" indent="-487672" algn="just">
              <a:spcBef>
                <a:spcPts val="0"/>
              </a:spcBef>
              <a:buBlip>
                <a:blip r:embed="rId3"/>
              </a:buBlip>
            </a:pPr>
            <a:endParaRPr lang="fr-FR" sz="4000" dirty="0">
              <a:solidFill>
                <a:srgbClr val="249EC8"/>
              </a:solidFill>
              <a:ea typeface="ＭＳ Ｐゴシック" charset="-128"/>
              <a:cs typeface="ＭＳ Ｐゴシック" charset="-128"/>
            </a:endParaRPr>
          </a:p>
          <a:p>
            <a:pPr marL="487672" lvl="1" indent="-487672" algn="just">
              <a:spcBef>
                <a:spcPts val="0"/>
              </a:spcBef>
              <a:buBlip>
                <a:blip r:embed="rId3"/>
              </a:buBlip>
            </a:pPr>
            <a:endParaRPr lang="fr-FR" sz="4000" dirty="0" smtClean="0">
              <a:solidFill>
                <a:srgbClr val="249EC8"/>
              </a:solidFill>
              <a:ea typeface="ＭＳ Ｐゴシック" charset="-128"/>
              <a:cs typeface="ＭＳ Ｐゴシック" charset="-128"/>
            </a:endParaRPr>
          </a:p>
          <a:p>
            <a:pPr marL="487672" lvl="1" indent="-487672" algn="just">
              <a:spcBef>
                <a:spcPts val="0"/>
              </a:spcBef>
              <a:buBlip>
                <a:blip r:embed="rId3"/>
              </a:buBlip>
            </a:pPr>
            <a:endParaRPr lang="fr-FR" sz="4000" dirty="0">
              <a:solidFill>
                <a:srgbClr val="249EC8"/>
              </a:solidFill>
              <a:ea typeface="ＭＳ Ｐゴシック" charset="-128"/>
              <a:cs typeface="ＭＳ Ｐゴシック" charset="-128"/>
            </a:endParaRP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23044"/>
            <a:ext cx="7247684" cy="4520061"/>
          </a:xfrm>
          <a:prstGeom prst="rect">
            <a:avLst/>
          </a:prstGeom>
        </p:spPr>
      </p:pic>
      <p:sp>
        <p:nvSpPr>
          <p:cNvPr id="16" name="ZoneTexte 15"/>
          <p:cNvSpPr txBox="1"/>
          <p:nvPr/>
        </p:nvSpPr>
        <p:spPr>
          <a:xfrm>
            <a:off x="7098453" y="2739791"/>
            <a:ext cx="5779911" cy="2693556"/>
          </a:xfrm>
          <a:prstGeom prst="rect">
            <a:avLst/>
          </a:prstGeom>
          <a:noFill/>
        </p:spPr>
        <p:txBody>
          <a:bodyPr wrap="square" lIns="130046" tIns="65023" rIns="130046" bIns="65023" rtlCol="0">
            <a:spAutoFit/>
          </a:bodyPr>
          <a:lstStyle/>
          <a:p>
            <a:pPr marL="1056623" lvl="1" indent="-189650" fontAlgn="base">
              <a:buClr>
                <a:srgbClr val="97BF55"/>
              </a:buClr>
              <a:buSzPct val="100000"/>
              <a:buFont typeface="Wingdings" charset="2"/>
              <a:buChar char="q"/>
              <a:defRPr/>
            </a:pPr>
            <a:r>
              <a:rPr lang="fr-FR" sz="2400" b="1" dirty="0">
                <a:solidFill>
                  <a:srgbClr val="97BF55"/>
                </a:solidFill>
                <a:latin typeface="Calibri"/>
                <a:ea typeface="ＭＳ Ｐゴシック" charset="-128"/>
                <a:cs typeface="Calibri"/>
              </a:rPr>
              <a:t>A 6 mois (T6-T0)	</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rPr>
              <a:t>Analyse descriptive</a:t>
            </a:r>
          </a:p>
          <a:p>
            <a:pPr lvl="2" algn="just" fontAlgn="base">
              <a:spcAft>
                <a:spcPts val="853"/>
              </a:spcAft>
              <a:defRPr/>
            </a:pPr>
            <a:r>
              <a:rPr lang="fr-FR" sz="2000" b="1" dirty="0">
                <a:solidFill>
                  <a:schemeClr val="tx1"/>
                </a:solidFill>
                <a:latin typeface="Calibri" pitchFamily="34" charset="0"/>
              </a:rPr>
              <a:t>Pas de différence significative </a:t>
            </a:r>
            <a:r>
              <a:rPr lang="fr-FR" sz="2000" dirty="0">
                <a:solidFill>
                  <a:schemeClr val="tx1"/>
                </a:solidFill>
                <a:latin typeface="Calibri" pitchFamily="34" charset="0"/>
              </a:rPr>
              <a:t>entre les groupes (</a:t>
            </a:r>
            <a:r>
              <a:rPr lang="fr-FR" sz="2000" dirty="0" err="1">
                <a:solidFill>
                  <a:schemeClr val="tx1"/>
                </a:solidFill>
                <a:latin typeface="Calibri" pitchFamily="34" charset="0"/>
              </a:rPr>
              <a:t>Student</a:t>
            </a:r>
            <a:r>
              <a:rPr lang="fr-FR" sz="2000" dirty="0">
                <a:solidFill>
                  <a:schemeClr val="tx1"/>
                </a:solidFill>
                <a:latin typeface="Calibri" pitchFamily="34" charset="0"/>
              </a:rPr>
              <a:t> ; p&gt;0,05) </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rPr>
              <a:t>ANOVA (172 usagers) </a:t>
            </a:r>
          </a:p>
          <a:p>
            <a:pPr lvl="2" algn="just" fontAlgn="base">
              <a:spcAft>
                <a:spcPts val="853"/>
              </a:spcAft>
              <a:defRPr/>
            </a:pPr>
            <a:r>
              <a:rPr lang="fr-FR" sz="2000" b="1" dirty="0">
                <a:solidFill>
                  <a:schemeClr val="tx1"/>
                </a:solidFill>
                <a:latin typeface="Calibri" pitchFamily="34" charset="0"/>
              </a:rPr>
              <a:t>Pas  d’effet du groupe sur l’évolution du score de stigmatisation</a:t>
            </a:r>
            <a:endParaRPr lang="fr-FR" sz="3200" dirty="0"/>
          </a:p>
        </p:txBody>
      </p:sp>
      <p:sp>
        <p:nvSpPr>
          <p:cNvPr id="17" name="ZoneTexte 16"/>
          <p:cNvSpPr txBox="1"/>
          <p:nvPr/>
        </p:nvSpPr>
        <p:spPr>
          <a:xfrm>
            <a:off x="3090081" y="7335301"/>
            <a:ext cx="8380871" cy="2078003"/>
          </a:xfrm>
          <a:prstGeom prst="rect">
            <a:avLst/>
          </a:prstGeom>
          <a:noFill/>
        </p:spPr>
        <p:txBody>
          <a:bodyPr wrap="square" lIns="130046" tIns="65023" rIns="130046" bIns="65023" rtlCol="0">
            <a:spAutoFit/>
          </a:bodyPr>
          <a:lstStyle/>
          <a:p>
            <a:pPr marL="898582" lvl="1" indent="-42898" fontAlgn="base">
              <a:buClr>
                <a:srgbClr val="97BF55"/>
              </a:buClr>
              <a:buSzPct val="100000"/>
              <a:buFont typeface="Wingdings" charset="2"/>
              <a:buChar char="q"/>
              <a:defRPr/>
            </a:pPr>
            <a:r>
              <a:rPr lang="fr-FR" sz="2400" b="1" dirty="0">
                <a:solidFill>
                  <a:srgbClr val="97BF55"/>
                </a:solidFill>
                <a:latin typeface="Calibri"/>
                <a:ea typeface="ＭＳ Ｐゴシック" charset="-128"/>
                <a:cs typeface="Calibri"/>
                <a:sym typeface="Calibri"/>
              </a:rPr>
              <a:t>A 1 an (T12-T6)</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rPr>
              <a:t>Analyse descriptive</a:t>
            </a:r>
          </a:p>
          <a:p>
            <a:pPr lvl="2" algn="just" fontAlgn="base">
              <a:spcAft>
                <a:spcPts val="853"/>
              </a:spcAft>
              <a:defRPr/>
            </a:pPr>
            <a:r>
              <a:rPr lang="fr-FR" sz="2000" b="1" dirty="0">
                <a:solidFill>
                  <a:schemeClr val="tx1"/>
                </a:solidFill>
                <a:latin typeface="Calibri" pitchFamily="34" charset="0"/>
              </a:rPr>
              <a:t>Pas de différence significative entre les groupes </a:t>
            </a:r>
            <a:r>
              <a:rPr lang="fr-FR" sz="2000" dirty="0">
                <a:solidFill>
                  <a:schemeClr val="tx1"/>
                </a:solidFill>
                <a:latin typeface="Calibri" pitchFamily="34" charset="0"/>
              </a:rPr>
              <a:t>(</a:t>
            </a:r>
            <a:r>
              <a:rPr lang="fr-FR" sz="2000" dirty="0" err="1">
                <a:solidFill>
                  <a:schemeClr val="tx1"/>
                </a:solidFill>
                <a:latin typeface="Calibri" pitchFamily="34" charset="0"/>
              </a:rPr>
              <a:t>Student</a:t>
            </a:r>
            <a:r>
              <a:rPr lang="fr-FR" sz="2000" dirty="0">
                <a:solidFill>
                  <a:schemeClr val="tx1"/>
                </a:solidFill>
                <a:latin typeface="Calibri" pitchFamily="34" charset="0"/>
              </a:rPr>
              <a:t> ; p&gt;0,05)</a:t>
            </a:r>
          </a:p>
          <a:p>
            <a:pPr marL="1625575" lvl="2" indent="-144496" algn="just" fontAlgn="base">
              <a:spcAft>
                <a:spcPts val="853"/>
              </a:spcAft>
              <a:buClr>
                <a:srgbClr val="82929B"/>
              </a:buClr>
              <a:buSzPct val="100000"/>
              <a:buFont typeface="Calibri"/>
              <a:buChar char="→"/>
              <a:defRPr/>
            </a:pPr>
            <a:r>
              <a:rPr lang="fr-FR" sz="2000" dirty="0">
                <a:solidFill>
                  <a:schemeClr val="tx1"/>
                </a:solidFill>
                <a:latin typeface="Calibri"/>
                <a:ea typeface="Calibri"/>
                <a:cs typeface="Calibri"/>
              </a:rPr>
              <a:t>ANOVA (104 usagers</a:t>
            </a:r>
            <a:r>
              <a:rPr lang="fr-FR" sz="2000" dirty="0">
                <a:solidFill>
                  <a:schemeClr val="tx1"/>
                </a:solidFill>
                <a:latin typeface="Calibri" pitchFamily="34" charset="0"/>
              </a:rPr>
              <a:t>)</a:t>
            </a:r>
          </a:p>
          <a:p>
            <a:pPr lvl="2" algn="just" fontAlgn="base">
              <a:spcAft>
                <a:spcPts val="853"/>
              </a:spcAft>
              <a:defRPr/>
            </a:pPr>
            <a:r>
              <a:rPr lang="fr-FR" sz="2000" b="1" dirty="0">
                <a:solidFill>
                  <a:schemeClr val="tx1"/>
                </a:solidFill>
                <a:latin typeface="Calibri" pitchFamily="34" charset="0"/>
              </a:rPr>
              <a:t>Pas  d’effet du groupe sur l’évolution du score de stigmatisation.</a:t>
            </a:r>
          </a:p>
        </p:txBody>
      </p:sp>
      <p:sp>
        <p:nvSpPr>
          <p:cNvPr id="18" name="Rectangle 17"/>
          <p:cNvSpPr/>
          <p:nvPr/>
        </p:nvSpPr>
        <p:spPr>
          <a:xfrm>
            <a:off x="8687929" y="5452864"/>
            <a:ext cx="3720818" cy="1517227"/>
          </a:xfrm>
          <a:prstGeom prst="rec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fr-FR" sz="2000" dirty="0">
                <a:solidFill>
                  <a:schemeClr val="tx1"/>
                </a:solidFill>
                <a:latin typeface="Calibri"/>
                <a:ea typeface="Calibri"/>
                <a:cs typeface="Calibri"/>
              </a:rPr>
              <a:t>Synthèse : aucun impact du MSP sur la stigmatisation internalisée des usagers à 6 mois et 1 an</a:t>
            </a:r>
          </a:p>
        </p:txBody>
      </p:sp>
    </p:spTree>
    <p:extLst>
      <p:ext uri="{BB962C8B-B14F-4D97-AF65-F5344CB8AC3E}">
        <p14:creationId xmlns:p14="http://schemas.microsoft.com/office/powerpoint/2010/main" val="330848285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7" name="Shape 1051"/>
          <p:cNvSpPr/>
          <p:nvPr/>
        </p:nvSpPr>
        <p:spPr>
          <a:xfrm>
            <a:off x="-1706512" y="340296"/>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Résultats (4/4)- Impact de la présence </a:t>
            </a:r>
            <a:endParaRPr lang="fr-FR" sz="4400" dirty="0" smtClean="0">
              <a:solidFill>
                <a:schemeClr val="bg1"/>
              </a:solidFill>
            </a:endParaRPr>
          </a:p>
          <a:p>
            <a:r>
              <a:rPr lang="fr-FR" sz="4400" dirty="0" smtClean="0">
                <a:solidFill>
                  <a:schemeClr val="bg1"/>
                </a:solidFill>
              </a:rPr>
              <a:t>d’un </a:t>
            </a:r>
            <a:r>
              <a:rPr lang="fr-FR" sz="4400" dirty="0">
                <a:solidFill>
                  <a:schemeClr val="bg1"/>
                </a:solidFill>
              </a:rPr>
              <a:t>MSP sur la qualité de vie</a:t>
            </a:r>
            <a:endParaRPr sz="4400" dirty="0">
              <a:solidFill>
                <a:schemeClr val="bg1"/>
              </a:solidFill>
            </a:endParaRPr>
          </a:p>
        </p:txBody>
      </p:sp>
      <p:sp>
        <p:nvSpPr>
          <p:cNvPr id="2" name="Espace réservé du texte 1"/>
          <p:cNvSpPr>
            <a:spLocks noGrp="1"/>
          </p:cNvSpPr>
          <p:nvPr>
            <p:ph type="body" idx="1"/>
          </p:nvPr>
        </p:nvSpPr>
        <p:spPr/>
        <p:txBody>
          <a:bodyPr/>
          <a:lstStyle/>
          <a:p>
            <a:endParaRPr lang="fr-FR" dirty="0"/>
          </a:p>
        </p:txBody>
      </p:sp>
      <p:sp>
        <p:nvSpPr>
          <p:cNvPr id="11" name="Espace réservé du texte 2"/>
          <p:cNvSpPr txBox="1">
            <a:spLocks/>
          </p:cNvSpPr>
          <p:nvPr/>
        </p:nvSpPr>
        <p:spPr>
          <a:xfrm>
            <a:off x="182067" y="2077639"/>
            <a:ext cx="12280866" cy="494905"/>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oAutofit/>
          </a:bodyPr>
          <a:lstStyle>
            <a:lvl1pPr marL="471487" marR="0" indent="-471487"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1pPr>
            <a:lvl2pPr marL="906234" marR="0" indent="-449034"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2pPr>
            <a:lvl3pPr marL="1333500" marR="0" indent="-41910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3pPr>
            <a:lvl4pPr marL="1874520" marR="0" indent="-502919"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4pPr>
            <a:lvl5pPr marL="23317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5pPr>
            <a:lvl6pPr marL="27889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6pPr>
            <a:lvl7pPr marL="32461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7pPr>
            <a:lvl8pPr marL="37033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8pPr>
            <a:lvl9pPr marL="41605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ln>
                  <a:noFill/>
                </a:ln>
                <a:solidFill>
                  <a:srgbClr val="000000"/>
                </a:solidFill>
                <a:uFillTx/>
                <a:latin typeface="Calibri"/>
                <a:ea typeface="Calibri"/>
                <a:cs typeface="Calibri"/>
                <a:sym typeface="Calibri"/>
              </a:defRPr>
            </a:lvl9pPr>
          </a:lstStyle>
          <a:p>
            <a:pPr marL="487672" lvl="1" indent="-487672" algn="just" hangingPunct="1">
              <a:spcBef>
                <a:spcPts val="0"/>
              </a:spcBef>
              <a:buFont typeface="Arial"/>
              <a:buBlip>
                <a:blip r:embed="rId3"/>
              </a:buBlip>
            </a:pPr>
            <a:r>
              <a:rPr lang="fr-FR" sz="2800" dirty="0" smtClean="0">
                <a:solidFill>
                  <a:srgbClr val="249EC8"/>
                </a:solidFill>
                <a:ea typeface="ＭＳ Ｐゴシック" charset="-128"/>
                <a:cs typeface="ＭＳ Ｐゴシック" charset="-128"/>
              </a:rPr>
              <a:t>Evolution du score EQ-5D-5L moyen entre T0, T6 et T12</a:t>
            </a: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0" lvl="1" indent="0" algn="just" hangingPunct="1">
              <a:spcBef>
                <a:spcPts val="0"/>
              </a:spcBef>
              <a:buFont typeface="Arial"/>
              <a:buNone/>
            </a:pPr>
            <a:endParaRPr lang="fr-FR" sz="2800" dirty="0" smtClean="0">
              <a:solidFill>
                <a:srgbClr val="249EC8"/>
              </a:solidFill>
              <a:ea typeface="ＭＳ Ｐゴシック" charset="-128"/>
              <a:cs typeface="ＭＳ Ｐゴシック" charset="-128"/>
            </a:endParaRPr>
          </a:p>
          <a:p>
            <a:pPr marL="0" lvl="1" indent="0" algn="just" hangingPunct="1">
              <a:spcBef>
                <a:spcPts val="0"/>
              </a:spcBef>
              <a:buFont typeface="Arial"/>
              <a:buNone/>
            </a:pPr>
            <a:r>
              <a:rPr lang="fr-FR" sz="2800" dirty="0" smtClean="0">
                <a:solidFill>
                  <a:srgbClr val="249EC8"/>
                </a:solidFill>
                <a:ea typeface="ＭＳ Ｐゴシック" charset="-128"/>
                <a:cs typeface="ＭＳ Ｐゴシック" charset="-128"/>
              </a:rPr>
              <a:t> </a:t>
            </a: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0" lvl="1" indent="0" algn="just" hangingPunct="1">
              <a:spcBef>
                <a:spcPts val="0"/>
              </a:spcBef>
              <a:buFont typeface="Arial"/>
              <a:buNone/>
            </a:pPr>
            <a:endParaRPr lang="fr-FR" sz="2800" dirty="0" smtClean="0">
              <a:solidFill>
                <a:srgbClr val="249EC8"/>
              </a:solidFill>
              <a:ea typeface="ＭＳ Ｐゴシック" charset="-128"/>
              <a:cs typeface="ＭＳ Ｐゴシック" charset="-128"/>
            </a:endParaRPr>
          </a:p>
          <a:p>
            <a:pPr marL="0" lvl="1" indent="0" algn="just" hangingPunct="1">
              <a:spcBef>
                <a:spcPts val="0"/>
              </a:spcBef>
              <a:buFont typeface="Arial"/>
              <a:buNone/>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smtClean="0">
              <a:solidFill>
                <a:srgbClr val="249EC8"/>
              </a:solidFill>
              <a:ea typeface="ＭＳ Ｐゴシック" charset="-128"/>
              <a:cs typeface="ＭＳ Ｐゴシック" charset="-128"/>
            </a:endParaRPr>
          </a:p>
          <a:p>
            <a:pPr marL="487672" lvl="1" indent="-487672" algn="just" hangingPunct="1">
              <a:spcBef>
                <a:spcPts val="0"/>
              </a:spcBef>
              <a:buFont typeface="Arial"/>
              <a:buBlip>
                <a:blip r:embed="rId3"/>
              </a:buBlip>
            </a:pPr>
            <a:endParaRPr lang="fr-FR" sz="2800" dirty="0">
              <a:solidFill>
                <a:srgbClr val="249EC8"/>
              </a:solidFill>
              <a:ea typeface="ＭＳ Ｐゴシック" charset="-128"/>
              <a:cs typeface="ＭＳ Ｐゴシック" charset="-128"/>
            </a:endParaRP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9" y="2745459"/>
            <a:ext cx="7586132" cy="4010884"/>
          </a:xfrm>
          <a:prstGeom prst="rect">
            <a:avLst/>
          </a:prstGeom>
        </p:spPr>
      </p:pic>
      <p:sp>
        <p:nvSpPr>
          <p:cNvPr id="13" name="ZoneTexte 12"/>
          <p:cNvSpPr txBox="1"/>
          <p:nvPr/>
        </p:nvSpPr>
        <p:spPr>
          <a:xfrm>
            <a:off x="7495822" y="2745458"/>
            <a:ext cx="5360152" cy="3970829"/>
          </a:xfrm>
          <a:prstGeom prst="rect">
            <a:avLst/>
          </a:prstGeom>
          <a:noFill/>
        </p:spPr>
        <p:txBody>
          <a:bodyPr wrap="square" lIns="130046" tIns="65023" rIns="130046" bIns="65023" rtlCol="0">
            <a:spAutoFit/>
          </a:bodyPr>
          <a:lstStyle/>
          <a:p>
            <a:pPr marL="1056623" lvl="1" indent="-189650" fontAlgn="base">
              <a:buClr>
                <a:srgbClr val="97BF55"/>
              </a:buClr>
              <a:buSzPct val="100000"/>
              <a:buFont typeface="Wingdings" charset="2"/>
              <a:buChar char="q"/>
              <a:defRPr/>
            </a:pPr>
            <a:r>
              <a:rPr lang="fr-FR" sz="2800" b="1" dirty="0">
                <a:solidFill>
                  <a:srgbClr val="97BF55"/>
                </a:solidFill>
                <a:latin typeface="Calibri"/>
                <a:ea typeface="ＭＳ Ｐゴシック" charset="-128"/>
                <a:cs typeface="Calibri"/>
              </a:rPr>
              <a:t>A 6 mois (T6-T0)	</a:t>
            </a:r>
          </a:p>
          <a:p>
            <a:pPr marL="1625575" lvl="2" indent="-144496" algn="just" fontAlgn="base">
              <a:spcAft>
                <a:spcPts val="853"/>
              </a:spcAft>
              <a:buClr>
                <a:srgbClr val="82929B"/>
              </a:buClr>
              <a:buSzPct val="100000"/>
              <a:buFont typeface="Calibri"/>
              <a:buChar char="→"/>
              <a:defRPr/>
            </a:pPr>
            <a:r>
              <a:rPr lang="fr-FR" sz="2300" dirty="0">
                <a:solidFill>
                  <a:schemeClr val="tx1"/>
                </a:solidFill>
                <a:latin typeface="Calibri"/>
                <a:ea typeface="Calibri"/>
                <a:cs typeface="Calibri"/>
              </a:rPr>
              <a:t>Analyse descriptive</a:t>
            </a:r>
          </a:p>
          <a:p>
            <a:pPr lvl="2" algn="just" fontAlgn="base">
              <a:spcAft>
                <a:spcPts val="853"/>
              </a:spcAft>
              <a:defRPr/>
            </a:pPr>
            <a:r>
              <a:rPr lang="fr-FR" sz="2300" b="1" dirty="0">
                <a:solidFill>
                  <a:schemeClr val="tx1"/>
                </a:solidFill>
                <a:latin typeface="Calibri" pitchFamily="34" charset="0"/>
              </a:rPr>
              <a:t>Pas de différence significative entre les groupes </a:t>
            </a:r>
            <a:r>
              <a:rPr lang="fr-FR" sz="2300" dirty="0">
                <a:solidFill>
                  <a:schemeClr val="tx1"/>
                </a:solidFill>
                <a:latin typeface="Calibri" pitchFamily="34" charset="0"/>
              </a:rPr>
              <a:t>(</a:t>
            </a:r>
            <a:r>
              <a:rPr lang="fr-FR" sz="2300" dirty="0" err="1">
                <a:solidFill>
                  <a:schemeClr val="tx1"/>
                </a:solidFill>
                <a:latin typeface="Calibri" pitchFamily="34" charset="0"/>
              </a:rPr>
              <a:t>Student</a:t>
            </a:r>
            <a:r>
              <a:rPr lang="fr-FR" sz="2300" dirty="0">
                <a:solidFill>
                  <a:schemeClr val="tx1"/>
                </a:solidFill>
                <a:latin typeface="Calibri" pitchFamily="34" charset="0"/>
              </a:rPr>
              <a:t>; p=0,6708)</a:t>
            </a:r>
          </a:p>
          <a:p>
            <a:pPr marL="1625575" lvl="2" indent="-144496" algn="just" fontAlgn="base">
              <a:spcAft>
                <a:spcPts val="853"/>
              </a:spcAft>
              <a:buClr>
                <a:srgbClr val="82929B"/>
              </a:buClr>
              <a:buSzPct val="100000"/>
              <a:buFont typeface="Calibri"/>
              <a:buChar char="→"/>
              <a:defRPr/>
            </a:pPr>
            <a:r>
              <a:rPr lang="fr-FR" sz="2300" dirty="0">
                <a:solidFill>
                  <a:schemeClr val="tx1"/>
                </a:solidFill>
                <a:latin typeface="Calibri"/>
                <a:ea typeface="Calibri"/>
                <a:cs typeface="Calibri"/>
              </a:rPr>
              <a:t>ANOVA (201 usagers)</a:t>
            </a:r>
          </a:p>
          <a:p>
            <a:pPr lvl="2" algn="just" fontAlgn="base">
              <a:spcAft>
                <a:spcPts val="853"/>
              </a:spcAft>
              <a:defRPr/>
            </a:pPr>
            <a:r>
              <a:rPr lang="fr-FR" sz="2300" b="1" dirty="0">
                <a:solidFill>
                  <a:schemeClr val="tx1"/>
                </a:solidFill>
                <a:latin typeface="Calibri" pitchFamily="34" charset="0"/>
              </a:rPr>
              <a:t>Pas d’effet du groupe sur l’évolution du score de qualité de vie</a:t>
            </a:r>
          </a:p>
          <a:p>
            <a:pPr marL="1625575" lvl="2" indent="-144496" algn="just" fontAlgn="base">
              <a:spcAft>
                <a:spcPts val="853"/>
              </a:spcAft>
              <a:buClr>
                <a:srgbClr val="82929B"/>
              </a:buClr>
              <a:buSzPct val="100000"/>
              <a:buFont typeface="Calibri"/>
              <a:buChar char="→"/>
              <a:defRPr/>
            </a:pPr>
            <a:endParaRPr lang="fr-FR" sz="2300" b="1" dirty="0">
              <a:solidFill>
                <a:schemeClr val="tx1"/>
              </a:solidFill>
              <a:latin typeface="Calibri"/>
              <a:ea typeface="Calibri"/>
            </a:endParaRPr>
          </a:p>
          <a:p>
            <a:pPr marL="1625575" lvl="2" indent="-144496" algn="just" fontAlgn="base">
              <a:spcAft>
                <a:spcPts val="853"/>
              </a:spcAft>
              <a:buClr>
                <a:srgbClr val="82929B"/>
              </a:buClr>
              <a:buSzPct val="100000"/>
              <a:buFont typeface="Calibri"/>
              <a:buChar char="→"/>
              <a:defRPr/>
            </a:pPr>
            <a:endParaRPr lang="fr-FR" sz="2300" b="1" dirty="0">
              <a:solidFill>
                <a:schemeClr val="tx1"/>
              </a:solidFill>
              <a:latin typeface="Calibri" pitchFamily="34" charset="0"/>
              <a:ea typeface="Calibri"/>
            </a:endParaRPr>
          </a:p>
        </p:txBody>
      </p:sp>
      <p:sp>
        <p:nvSpPr>
          <p:cNvPr id="19" name="ZoneTexte 18"/>
          <p:cNvSpPr txBox="1"/>
          <p:nvPr/>
        </p:nvSpPr>
        <p:spPr>
          <a:xfrm>
            <a:off x="2685976" y="6858550"/>
            <a:ext cx="8091876" cy="2678167"/>
          </a:xfrm>
          <a:prstGeom prst="rect">
            <a:avLst/>
          </a:prstGeom>
          <a:noFill/>
        </p:spPr>
        <p:txBody>
          <a:bodyPr wrap="square" lIns="130046" tIns="65023" rIns="130046" bIns="65023" rtlCol="0">
            <a:spAutoFit/>
          </a:bodyPr>
          <a:lstStyle/>
          <a:p>
            <a:pPr marL="1056623" lvl="1" indent="-189650" fontAlgn="base">
              <a:buClr>
                <a:srgbClr val="97BF55"/>
              </a:buClr>
              <a:buSzPct val="100000"/>
              <a:buFont typeface="Wingdings" charset="2"/>
              <a:buChar char="q"/>
              <a:defRPr/>
            </a:pPr>
            <a:r>
              <a:rPr lang="fr-FR" sz="2800" b="1" dirty="0">
                <a:solidFill>
                  <a:srgbClr val="97BF55"/>
                </a:solidFill>
                <a:latin typeface="Calibri"/>
                <a:ea typeface="ＭＳ Ｐゴシック" charset="-128"/>
                <a:cs typeface="Calibri"/>
              </a:rPr>
              <a:t>A 1 an (T12-T6)</a:t>
            </a:r>
          </a:p>
          <a:p>
            <a:pPr marL="1625575" lvl="2" indent="-144496" algn="just" fontAlgn="base">
              <a:spcAft>
                <a:spcPts val="853"/>
              </a:spcAft>
              <a:buClr>
                <a:srgbClr val="82929B"/>
              </a:buClr>
              <a:buSzPct val="100000"/>
              <a:buFont typeface="Calibri"/>
              <a:buChar char="→"/>
              <a:defRPr/>
            </a:pPr>
            <a:r>
              <a:rPr lang="fr-FR" sz="2300" dirty="0">
                <a:solidFill>
                  <a:schemeClr val="tx1"/>
                </a:solidFill>
                <a:latin typeface="Calibri"/>
                <a:ea typeface="Calibri"/>
                <a:cs typeface="Calibri"/>
              </a:rPr>
              <a:t>Analyse descriptive</a:t>
            </a:r>
          </a:p>
          <a:p>
            <a:pPr lvl="2" algn="just" fontAlgn="base">
              <a:spcAft>
                <a:spcPts val="853"/>
              </a:spcAft>
              <a:defRPr/>
            </a:pPr>
            <a:r>
              <a:rPr lang="fr-FR" sz="2300" b="1" dirty="0">
                <a:solidFill>
                  <a:schemeClr val="tx1"/>
                </a:solidFill>
                <a:latin typeface="Calibri" pitchFamily="34" charset="0"/>
              </a:rPr>
              <a:t>Pas de différence significative entre les groupes </a:t>
            </a:r>
            <a:r>
              <a:rPr lang="fr-FR" sz="2300" dirty="0">
                <a:solidFill>
                  <a:schemeClr val="tx1"/>
                </a:solidFill>
                <a:latin typeface="Calibri" pitchFamily="34" charset="0"/>
              </a:rPr>
              <a:t>(</a:t>
            </a:r>
            <a:r>
              <a:rPr lang="fr-FR" sz="2300" dirty="0" err="1">
                <a:solidFill>
                  <a:schemeClr val="tx1"/>
                </a:solidFill>
                <a:latin typeface="Calibri" pitchFamily="34" charset="0"/>
              </a:rPr>
              <a:t>Student</a:t>
            </a:r>
            <a:r>
              <a:rPr lang="fr-FR" sz="2300" dirty="0">
                <a:solidFill>
                  <a:schemeClr val="tx1"/>
                </a:solidFill>
                <a:latin typeface="Calibri" pitchFamily="34" charset="0"/>
              </a:rPr>
              <a:t> ; p=0,1148)</a:t>
            </a:r>
          </a:p>
          <a:p>
            <a:pPr marL="1625575" lvl="2" indent="-144496" algn="just" fontAlgn="base">
              <a:spcAft>
                <a:spcPts val="853"/>
              </a:spcAft>
              <a:buClr>
                <a:srgbClr val="82929B"/>
              </a:buClr>
              <a:buSzPct val="100000"/>
              <a:buFont typeface="Calibri"/>
              <a:buChar char="→"/>
              <a:defRPr/>
            </a:pPr>
            <a:r>
              <a:rPr lang="fr-FR" sz="2300" dirty="0">
                <a:solidFill>
                  <a:schemeClr val="tx1"/>
                </a:solidFill>
                <a:latin typeface="Calibri"/>
                <a:ea typeface="Calibri"/>
                <a:cs typeface="Calibri"/>
              </a:rPr>
              <a:t>ANOVA (120 usagers)</a:t>
            </a:r>
          </a:p>
          <a:p>
            <a:pPr lvl="2" algn="just" fontAlgn="base">
              <a:spcAft>
                <a:spcPts val="853"/>
              </a:spcAft>
              <a:defRPr/>
            </a:pPr>
            <a:r>
              <a:rPr lang="fr-FR" sz="2300" b="1" dirty="0">
                <a:solidFill>
                  <a:schemeClr val="tx1"/>
                </a:solidFill>
                <a:latin typeface="Calibri" pitchFamily="34" charset="0"/>
              </a:rPr>
              <a:t>Pas d’effet du groupe sur l’évolution du score de qualité de vie.</a:t>
            </a:r>
          </a:p>
        </p:txBody>
      </p:sp>
      <p:sp>
        <p:nvSpPr>
          <p:cNvPr id="20" name="Rectangle 19"/>
          <p:cNvSpPr/>
          <p:nvPr/>
        </p:nvSpPr>
        <p:spPr>
          <a:xfrm>
            <a:off x="8687929" y="5812904"/>
            <a:ext cx="3720818" cy="1517227"/>
          </a:xfrm>
          <a:prstGeom prst="rec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fr-FR" sz="2300" dirty="0">
                <a:solidFill>
                  <a:schemeClr val="tx1"/>
                </a:solidFill>
                <a:latin typeface="Calibri"/>
                <a:ea typeface="Calibri"/>
                <a:cs typeface="Calibri"/>
              </a:rPr>
              <a:t>Synthèse : aucun impact du MSP sur la qualité de vie des usagers à 6 mois et 1 an</a:t>
            </a:r>
          </a:p>
        </p:txBody>
      </p:sp>
    </p:spTree>
    <p:extLst>
      <p:ext uri="{BB962C8B-B14F-4D97-AF65-F5344CB8AC3E}">
        <p14:creationId xmlns:p14="http://schemas.microsoft.com/office/powerpoint/2010/main" val="260045735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140496"/>
            <a:ext cx="11982131" cy="6520238"/>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indent="-487672" algn="just" fontAlgn="base">
              <a:spcAft>
                <a:spcPts val="1707"/>
              </a:spcAft>
              <a:buBlip>
                <a:blip r:embed="rId3"/>
              </a:buBlip>
              <a:defRPr/>
            </a:pPr>
            <a:r>
              <a:rPr lang="fr-FR" sz="3200" kern="1200" dirty="0">
                <a:latin typeface="Calibri" panose="020F0502020204030204" pitchFamily="34" charset="0"/>
                <a:ea typeface="ＭＳ Ｐゴシック" charset="-128"/>
                <a:cs typeface="ＭＳ Ｐゴシック" charset="-128"/>
              </a:rPr>
              <a:t>Synthèse des résultats</a:t>
            </a:r>
          </a:p>
          <a:p>
            <a:pPr lvl="1" fontAlgn="base">
              <a:buFont typeface="Wingdings" charset="2"/>
              <a:buChar char="q"/>
              <a:defRPr/>
            </a:pPr>
            <a:r>
              <a:rPr lang="fr-FR" sz="2400" dirty="0">
                <a:ea typeface="ＭＳ Ｐゴシック" charset="-128"/>
              </a:rPr>
              <a:t>Le MSP a un impact positif sur l’évolution du score de fonctionnement global des usagers à 6 mois et à 1 an.</a:t>
            </a:r>
          </a:p>
          <a:p>
            <a:pPr lvl="2" algn="just" fontAlgn="base">
              <a:spcAft>
                <a:spcPts val="853"/>
              </a:spcAft>
              <a:defRPr/>
            </a:pPr>
            <a:r>
              <a:rPr lang="fr-FR" sz="2000" dirty="0">
                <a:solidFill>
                  <a:schemeClr val="tx1"/>
                </a:solidFill>
              </a:rPr>
              <a:t>Les usagers suivis par un MSP (groupe 1) ont de meilleurs scores de fonctionnement global à 6 mois et à 1 an que les usagers non suivis par un MSP (groupe 2).</a:t>
            </a:r>
          </a:p>
          <a:p>
            <a:pPr lvl="1" fontAlgn="base">
              <a:buFont typeface="Wingdings" charset="2"/>
              <a:buChar char="q"/>
              <a:defRPr/>
            </a:pPr>
            <a:r>
              <a:rPr lang="fr-FR" sz="2400" dirty="0">
                <a:ea typeface="ＭＳ Ｐゴシック" charset="-128"/>
              </a:rPr>
              <a:t>Le MSP n’a aucun impact sur l’évolution de la qualité de vie et de la stigmatisation des usagers à 6 mois et à 1 an.</a:t>
            </a:r>
          </a:p>
          <a:p>
            <a:pPr marL="866973" lvl="1" fontAlgn="base">
              <a:defRPr/>
            </a:pPr>
            <a:endParaRPr lang="fr-FR" sz="2400" dirty="0">
              <a:ea typeface="ＭＳ Ｐゴシック" charset="-128"/>
            </a:endParaRPr>
          </a:p>
          <a:p>
            <a:pPr marL="487672" lvl="1" indent="-487672" algn="just" fontAlgn="base">
              <a:spcBef>
                <a:spcPts val="853"/>
              </a:spcBef>
              <a:buBlip>
                <a:blip r:embed="rId3"/>
              </a:buBlip>
              <a:defRPr/>
            </a:pPr>
            <a:r>
              <a:rPr lang="fr-FR" sz="3200" dirty="0">
                <a:solidFill>
                  <a:srgbClr val="249EC8"/>
                </a:solidFill>
                <a:ea typeface="ＭＳ Ｐゴシック" charset="-128"/>
                <a:cs typeface="ＭＳ Ｐゴシック" charset="-128"/>
              </a:rPr>
              <a:t>Résultats à mettre en regard avec le contexte général et les difficultés rencontrées par les MSP </a:t>
            </a:r>
          </a:p>
          <a:p>
            <a:pPr lvl="1" fontAlgn="base">
              <a:buFont typeface="Wingdings" charset="2"/>
              <a:buChar char="q"/>
              <a:defRPr/>
            </a:pPr>
            <a:r>
              <a:rPr lang="fr-FR" sz="2400" dirty="0">
                <a:ea typeface="ＭＳ Ｐゴシック" charset="-128"/>
              </a:rPr>
              <a:t>Des résistances vives au niveau national</a:t>
            </a:r>
          </a:p>
          <a:p>
            <a:pPr lvl="1" fontAlgn="base">
              <a:buFont typeface="Wingdings" charset="2"/>
              <a:buChar char="q"/>
              <a:defRPr/>
            </a:pPr>
            <a:r>
              <a:rPr lang="fr-FR" sz="2400" dirty="0">
                <a:ea typeface="ＭＳ Ｐゴシック" charset="-128"/>
              </a:rPr>
              <a:t>Une intégration des MSP parfois difficile dans certaines équipes</a:t>
            </a:r>
          </a:p>
          <a:p>
            <a:pPr lvl="1" fontAlgn="base">
              <a:buFont typeface="Wingdings" charset="2"/>
              <a:buChar char="q"/>
              <a:defRPr/>
            </a:pPr>
            <a:r>
              <a:rPr lang="fr-FR" sz="2400" dirty="0">
                <a:ea typeface="ＭＳ Ｐゴシック" charset="-128"/>
              </a:rPr>
              <a:t>Des MSP travaillant dans de bonnes conditions affectés</a:t>
            </a:r>
          </a:p>
          <a:p>
            <a:pPr lvl="1" fontAlgn="base">
              <a:buFont typeface="Wingdings" charset="2"/>
              <a:buChar char="q"/>
              <a:defRPr/>
            </a:pPr>
            <a:endParaRPr lang="fr-FR" sz="2400" dirty="0">
              <a:ea typeface="ＭＳ Ｐゴシック" charset="-128"/>
            </a:endParaRPr>
          </a:p>
          <a:p>
            <a:pPr indent="-487672" algn="just" fontAlgn="base">
              <a:spcAft>
                <a:spcPts val="1707"/>
              </a:spcAft>
              <a:buBlip>
                <a:blip r:embed="rId3"/>
              </a:buBlip>
              <a:defRPr/>
            </a:pPr>
            <a:r>
              <a:rPr lang="fr-FR" sz="2400" kern="1200" dirty="0">
                <a:latin typeface="Calibri" panose="020F0502020204030204" pitchFamily="34" charset="0"/>
                <a:ea typeface="ＭＳ Ｐゴシック" charset="-128"/>
                <a:cs typeface="ＭＳ Ｐゴシック" charset="-128"/>
              </a:rPr>
              <a:t>Une étude sur le recours aux soins à venir</a:t>
            </a:r>
            <a:r>
              <a:rPr lang="fr-FR" sz="2400" kern="1200" dirty="0" smtClean="0">
                <a:latin typeface="Calibri" panose="020F0502020204030204" pitchFamily="34" charset="0"/>
                <a:ea typeface="ＭＳ Ｐゴシック" charset="-128"/>
                <a:cs typeface="ＭＳ Ｐゴシック" charset="-128"/>
              </a:rPr>
              <a:t>…</a:t>
            </a:r>
            <a:endParaRPr lang="fr-FR" sz="2400" kern="1200" dirty="0">
              <a:latin typeface="Calibri" panose="020F0502020204030204" pitchFamily="34" charset="0"/>
              <a:ea typeface="ＭＳ Ｐゴシック" charset="-128"/>
              <a:cs typeface="ＭＳ Ｐゴシック" charset="-128"/>
            </a:endParaRPr>
          </a:p>
        </p:txBody>
      </p:sp>
      <p:sp>
        <p:nvSpPr>
          <p:cNvPr id="7" name="Shape 1051"/>
          <p:cNvSpPr/>
          <p:nvPr/>
        </p:nvSpPr>
        <p:spPr>
          <a:xfrm>
            <a:off x="-1706512" y="539990"/>
            <a:ext cx="16113151" cy="808418"/>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Conclusion</a:t>
            </a:r>
            <a:endParaRPr sz="4400" dirty="0">
              <a:solidFill>
                <a:schemeClr val="bg1"/>
              </a:solidFill>
            </a:endParaRPr>
          </a:p>
        </p:txBody>
      </p:sp>
    </p:spTree>
    <p:extLst>
      <p:ext uri="{BB962C8B-B14F-4D97-AF65-F5344CB8AC3E}">
        <p14:creationId xmlns:p14="http://schemas.microsoft.com/office/powerpoint/2010/main" val="382902696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8" name="Shape 187"/>
          <p:cNvSpPr/>
          <p:nvPr/>
        </p:nvSpPr>
        <p:spPr>
          <a:xfrm>
            <a:off x="357717" y="2810696"/>
            <a:ext cx="12391777" cy="5378472"/>
          </a:xfrm>
          <a:prstGeom prst="rect">
            <a:avLst/>
          </a:prstGeom>
          <a:ln w="12700">
            <a:miter lim="400000"/>
          </a:ln>
          <a:extLst>
            <a:ext uri="{C572A759-6A51-4108-AA02-DFA0A04FC94B}">
              <ma14:wrappingTextBoxFlag xmlns:ma14="http://schemas.microsoft.com/office/mac/drawingml/2011/main" xmlns="" val="1"/>
            </a:ext>
          </a:extLst>
        </p:spPr>
        <p:txBody>
          <a:bodyPr wrap="square" lIns="102908" tIns="102908" rIns="102908" bIns="102908">
            <a:spAutoFit/>
          </a:bodyPr>
          <a:lstStyle/>
          <a:p>
            <a:pPr marL="457200" indent="-457200" algn="l">
              <a:buFontTx/>
              <a:buChar char="-"/>
              <a:defRPr sz="2800">
                <a:latin typeface="Calibri"/>
                <a:ea typeface="Calibri"/>
                <a:cs typeface="Calibri"/>
                <a:sym typeface="Calibri"/>
              </a:defRPr>
            </a:pPr>
            <a:r>
              <a:rPr lang="fr-FR" dirty="0" smtClean="0">
                <a:solidFill>
                  <a:schemeClr val="tx1"/>
                </a:solidFill>
              </a:rPr>
              <a:t>29 pairs dans 13 établissements hospitaliers</a:t>
            </a:r>
          </a:p>
          <a:p>
            <a:pPr marL="457200" indent="-457200" algn="l">
              <a:buFontTx/>
              <a:buChar char="-"/>
              <a:defRPr sz="2800">
                <a:latin typeface="Calibri"/>
                <a:ea typeface="Calibri"/>
                <a:cs typeface="Calibri"/>
                <a:sym typeface="Calibri"/>
              </a:defRPr>
            </a:pPr>
            <a:r>
              <a:rPr lang="fr-FR" dirty="0" smtClean="0">
                <a:solidFill>
                  <a:schemeClr val="tx1"/>
                </a:solidFill>
              </a:rPr>
              <a:t>Des </a:t>
            </a:r>
            <a:r>
              <a:rPr lang="fr-FR" dirty="0" err="1" smtClean="0">
                <a:solidFill>
                  <a:schemeClr val="tx1"/>
                </a:solidFill>
              </a:rPr>
              <a:t>copils</a:t>
            </a:r>
            <a:r>
              <a:rPr lang="fr-FR" dirty="0" smtClean="0">
                <a:solidFill>
                  <a:schemeClr val="tx1"/>
                </a:solidFill>
              </a:rPr>
              <a:t> réguliers (national/régional)</a:t>
            </a:r>
          </a:p>
          <a:p>
            <a:pPr marL="457200" indent="-457200" algn="l">
              <a:buFontTx/>
              <a:buChar char="-"/>
              <a:defRPr sz="2800">
                <a:latin typeface="Calibri"/>
                <a:ea typeface="Calibri"/>
                <a:cs typeface="Calibri"/>
                <a:sym typeface="Calibri"/>
              </a:defRPr>
            </a:pPr>
            <a:r>
              <a:rPr lang="fr-FR" dirty="0" smtClean="0">
                <a:solidFill>
                  <a:schemeClr val="tx1"/>
                </a:solidFill>
              </a:rPr>
              <a:t>Formation d’un an dispensée par Paris VIII et mise en situation (+ 3 ans de suivi CCOMS – DGS)</a:t>
            </a:r>
          </a:p>
          <a:p>
            <a:pPr marL="457200" indent="-457200" algn="l">
              <a:buFontTx/>
              <a:buChar char="-"/>
              <a:defRPr sz="2800">
                <a:latin typeface="Calibri"/>
                <a:ea typeface="Calibri"/>
                <a:cs typeface="Calibri"/>
                <a:sym typeface="Calibri"/>
              </a:defRPr>
            </a:pPr>
            <a:r>
              <a:rPr lang="fr-FR" dirty="0" smtClean="0">
                <a:solidFill>
                  <a:schemeClr val="tx1"/>
                </a:solidFill>
              </a:rPr>
              <a:t>Recherche-action : </a:t>
            </a:r>
          </a:p>
          <a:p>
            <a:pPr marL="1885950" lvl="7" indent="-457200" algn="l">
              <a:buFontTx/>
              <a:buChar char="-"/>
              <a:defRPr sz="2800">
                <a:latin typeface="Calibri"/>
                <a:ea typeface="Calibri"/>
                <a:cs typeface="Calibri"/>
                <a:sym typeface="Calibri"/>
              </a:defRPr>
            </a:pPr>
            <a:r>
              <a:rPr lang="fr-FR" dirty="0" smtClean="0">
                <a:solidFill>
                  <a:schemeClr val="tx1"/>
                </a:solidFill>
              </a:rPr>
              <a:t>Une recherche interne : CCOMS – MDSP</a:t>
            </a:r>
          </a:p>
          <a:p>
            <a:pPr marL="1885950" lvl="7" indent="-457200" algn="l">
              <a:buFontTx/>
              <a:buChar char="-"/>
              <a:defRPr sz="2800">
                <a:latin typeface="Calibri"/>
                <a:ea typeface="Calibri"/>
                <a:cs typeface="Calibri"/>
                <a:sym typeface="Calibri"/>
              </a:defRPr>
            </a:pPr>
            <a:r>
              <a:rPr lang="fr-FR" dirty="0" smtClean="0">
                <a:solidFill>
                  <a:schemeClr val="tx1"/>
                </a:solidFill>
              </a:rPr>
              <a:t>3 recherches externes :</a:t>
            </a:r>
          </a:p>
          <a:p>
            <a:pPr marL="2781300" lvl="7" indent="-628650" algn="l">
              <a:buFontTx/>
              <a:buChar char="-"/>
              <a:defRPr sz="2800">
                <a:latin typeface="Calibri"/>
                <a:ea typeface="Calibri"/>
                <a:cs typeface="Calibri"/>
                <a:sym typeface="Calibri"/>
              </a:defRPr>
            </a:pPr>
            <a:r>
              <a:rPr lang="fr-FR" dirty="0" smtClean="0">
                <a:solidFill>
                  <a:schemeClr val="tx1"/>
                </a:solidFill>
              </a:rPr>
              <a:t>1 qualitative : IFRESI CNRS</a:t>
            </a:r>
          </a:p>
          <a:p>
            <a:pPr marL="2781300" lvl="7" indent="-628650" algn="l">
              <a:buFontTx/>
              <a:buChar char="-"/>
              <a:defRPr sz="2800">
                <a:latin typeface="Calibri"/>
                <a:ea typeface="Calibri"/>
                <a:cs typeface="Calibri"/>
                <a:sym typeface="Calibri"/>
              </a:defRPr>
            </a:pPr>
            <a:r>
              <a:rPr lang="fr-FR" dirty="0" smtClean="0">
                <a:solidFill>
                  <a:schemeClr val="tx1"/>
                </a:solidFill>
              </a:rPr>
              <a:t>2 quantitatives : URC ECO Paris VIII</a:t>
            </a:r>
          </a:p>
          <a:p>
            <a:pPr marL="2781300" lvl="7" indent="95250" algn="l">
              <a:buFontTx/>
              <a:buChar char="-"/>
              <a:defRPr sz="2800">
                <a:latin typeface="Calibri"/>
                <a:ea typeface="Calibri"/>
                <a:cs typeface="Calibri"/>
                <a:sym typeface="Calibri"/>
              </a:defRPr>
            </a:pPr>
            <a:r>
              <a:rPr lang="fr-FR" dirty="0">
                <a:solidFill>
                  <a:schemeClr val="tx1"/>
                </a:solidFill>
              </a:rPr>
              <a:t> </a:t>
            </a:r>
            <a:r>
              <a:rPr lang="fr-FR" dirty="0" smtClean="0">
                <a:solidFill>
                  <a:schemeClr val="tx1"/>
                </a:solidFill>
              </a:rPr>
              <a:t>STIGMA</a:t>
            </a:r>
          </a:p>
          <a:p>
            <a:pPr marL="2781300" lvl="7" indent="95250" algn="l">
              <a:buFontTx/>
              <a:buChar char="-"/>
              <a:defRPr sz="2800">
                <a:latin typeface="Calibri"/>
                <a:ea typeface="Calibri"/>
                <a:cs typeface="Calibri"/>
                <a:sym typeface="Calibri"/>
              </a:defRPr>
            </a:pPr>
            <a:r>
              <a:rPr lang="fr-FR" dirty="0" smtClean="0">
                <a:solidFill>
                  <a:schemeClr val="tx1"/>
                </a:solidFill>
              </a:rPr>
              <a:t> Médico-économique - RECAUS</a:t>
            </a:r>
          </a:p>
          <a:p>
            <a:pPr algn="l">
              <a:defRPr sz="2800">
                <a:latin typeface="Calibri"/>
                <a:ea typeface="Calibri"/>
                <a:cs typeface="Calibri"/>
                <a:sym typeface="Calibri"/>
              </a:defRPr>
            </a:pPr>
            <a:endParaRPr b="1" dirty="0">
              <a:solidFill>
                <a:schemeClr val="tx1"/>
              </a:solidFill>
            </a:endParaRPr>
          </a:p>
        </p:txBody>
      </p:sp>
      <p:sp>
        <p:nvSpPr>
          <p:cNvPr id="13" name="Shape 195"/>
          <p:cNvSpPr/>
          <p:nvPr/>
        </p:nvSpPr>
        <p:spPr>
          <a:xfrm>
            <a:off x="357717" y="579196"/>
            <a:ext cx="13735939" cy="992656"/>
          </a:xfrm>
          <a:prstGeom prst="rect">
            <a:avLst/>
          </a:prstGeom>
          <a:ln w="12700">
            <a:miter lim="400000"/>
          </a:ln>
          <a:extLst>
            <a:ext uri="{C572A759-6A51-4108-AA02-DFA0A04FC94B}">
              <ma14:wrappingTextBoxFlag xmlns:ma14="http://schemas.microsoft.com/office/mac/drawingml/2011/main" xmlns="" val="1"/>
            </a:ext>
          </a:extLst>
        </p:spPr>
        <p:txBody>
          <a:bodyPr lIns="102908" tIns="102908" rIns="102908" bIns="102908">
            <a:spAutoFit/>
          </a:bodyPr>
          <a:lstStyle>
            <a:lvl1pPr>
              <a:defRPr sz="5100">
                <a:solidFill>
                  <a:srgbClr val="808080"/>
                </a:solidFill>
                <a:latin typeface="Calibri"/>
                <a:ea typeface="Calibri"/>
                <a:cs typeface="Calibri"/>
                <a:sym typeface="Calibri"/>
              </a:defRPr>
            </a:lvl1pPr>
          </a:lstStyle>
          <a:p>
            <a:r>
              <a:rPr lang="fr-FR" dirty="0" smtClean="0">
                <a:solidFill>
                  <a:schemeClr val="bg1"/>
                </a:solidFill>
              </a:rPr>
              <a:t>Une expérimentation française</a:t>
            </a:r>
            <a:endParaRPr dirty="0">
              <a:solidFill>
                <a:schemeClr val="bg1"/>
              </a:solidFill>
            </a:endParaRPr>
          </a:p>
        </p:txBody>
      </p:sp>
    </p:spTree>
    <p:extLst>
      <p:ext uri="{BB962C8B-B14F-4D97-AF65-F5344CB8AC3E}">
        <p14:creationId xmlns:p14="http://schemas.microsoft.com/office/powerpoint/2010/main" val="421145016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284512"/>
            <a:ext cx="12204554" cy="5784139"/>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algn="just">
              <a:buSzPct val="100000"/>
              <a:defRPr sz="2400">
                <a:latin typeface="Calibri"/>
                <a:ea typeface="Calibri"/>
                <a:cs typeface="Calibri"/>
                <a:sym typeface="Calibri"/>
              </a:defRPr>
            </a:pPr>
            <a:r>
              <a:rPr lang="fr-FR" sz="3200" dirty="0">
                <a:solidFill>
                  <a:schemeClr val="tx1"/>
                </a:solidFill>
              </a:rPr>
              <a:t>Selon </a:t>
            </a:r>
            <a:r>
              <a:rPr lang="fr-FR" sz="3200" dirty="0" err="1">
                <a:solidFill>
                  <a:schemeClr val="tx1"/>
                </a:solidFill>
              </a:rPr>
              <a:t>P.Maugiron</a:t>
            </a:r>
            <a:r>
              <a:rPr lang="fr-FR" sz="3200" dirty="0">
                <a:solidFill>
                  <a:schemeClr val="tx1"/>
                </a:solidFill>
              </a:rPr>
              <a:t>, le médiateur de santé-pair : </a:t>
            </a:r>
          </a:p>
          <a:p>
            <a:pPr algn="just">
              <a:buSzPct val="100000"/>
              <a:defRPr sz="2400">
                <a:latin typeface="Calibri"/>
                <a:ea typeface="Calibri"/>
                <a:cs typeface="Calibri"/>
                <a:sym typeface="Calibri"/>
              </a:defRPr>
            </a:pPr>
            <a:r>
              <a:rPr lang="fr-FR" sz="2400" dirty="0" smtClean="0">
                <a:solidFill>
                  <a:schemeClr val="tx1"/>
                </a:solidFill>
              </a:rPr>
              <a:t>1.	Partage </a:t>
            </a:r>
            <a:r>
              <a:rPr lang="fr-FR" sz="2400" dirty="0">
                <a:solidFill>
                  <a:schemeClr val="tx1"/>
                </a:solidFill>
              </a:rPr>
              <a:t>et utilise son savoir expérientiel lors de ses interventions auprès de ses pairs et de son équipe </a:t>
            </a:r>
            <a:r>
              <a:rPr lang="fr-FR" sz="2400" dirty="0" smtClean="0">
                <a:solidFill>
                  <a:schemeClr val="tx1"/>
                </a:solidFill>
              </a:rPr>
              <a:t>;</a:t>
            </a:r>
            <a:endParaRPr lang="fr-FR" sz="2400" dirty="0">
              <a:solidFill>
                <a:schemeClr val="tx1"/>
              </a:solidFill>
            </a:endParaRPr>
          </a:p>
          <a:p>
            <a:pPr algn="just">
              <a:buSzPct val="100000"/>
              <a:defRPr sz="2400">
                <a:latin typeface="Calibri"/>
                <a:ea typeface="Calibri"/>
                <a:cs typeface="Calibri"/>
                <a:sym typeface="Calibri"/>
              </a:defRPr>
            </a:pPr>
            <a:r>
              <a:rPr lang="fr-FR" sz="2400" dirty="0" smtClean="0">
                <a:solidFill>
                  <a:schemeClr val="tx1"/>
                </a:solidFill>
              </a:rPr>
              <a:t>2.	Utilise </a:t>
            </a:r>
            <a:r>
              <a:rPr lang="fr-FR" sz="2400" dirty="0">
                <a:solidFill>
                  <a:schemeClr val="tx1"/>
                </a:solidFill>
              </a:rPr>
              <a:t>l’auto-divulgation </a:t>
            </a:r>
            <a:r>
              <a:rPr lang="fr-FR" sz="2400" dirty="0" smtClean="0">
                <a:solidFill>
                  <a:schemeClr val="tx1"/>
                </a:solidFill>
              </a:rPr>
              <a:t>;</a:t>
            </a:r>
            <a:endParaRPr lang="fr-FR" sz="2400" dirty="0">
              <a:solidFill>
                <a:schemeClr val="tx1"/>
              </a:solidFill>
            </a:endParaRPr>
          </a:p>
          <a:p>
            <a:pPr algn="just">
              <a:buSzPct val="100000"/>
              <a:defRPr sz="2400">
                <a:latin typeface="Calibri"/>
                <a:ea typeface="Calibri"/>
                <a:cs typeface="Calibri"/>
                <a:sym typeface="Calibri"/>
              </a:defRPr>
            </a:pPr>
            <a:r>
              <a:rPr lang="fr-FR" sz="2400" dirty="0" smtClean="0">
                <a:solidFill>
                  <a:schemeClr val="tx1"/>
                </a:solidFill>
              </a:rPr>
              <a:t>3. </a:t>
            </a:r>
            <a:r>
              <a:rPr lang="fr-FR" sz="2400" dirty="0">
                <a:solidFill>
                  <a:schemeClr val="tx1"/>
                </a:solidFill>
              </a:rPr>
              <a:t>	</a:t>
            </a:r>
            <a:r>
              <a:rPr lang="fr-FR" sz="2400" dirty="0" smtClean="0">
                <a:solidFill>
                  <a:schemeClr val="tx1"/>
                </a:solidFill>
              </a:rPr>
              <a:t>Sert </a:t>
            </a:r>
            <a:r>
              <a:rPr lang="fr-FR" sz="2400" dirty="0">
                <a:solidFill>
                  <a:schemeClr val="tx1"/>
                </a:solidFill>
              </a:rPr>
              <a:t>de modèle d’identification </a:t>
            </a:r>
            <a:r>
              <a:rPr lang="fr-FR" sz="2400" dirty="0" smtClean="0">
                <a:solidFill>
                  <a:schemeClr val="tx1"/>
                </a:solidFill>
              </a:rPr>
              <a:t>;</a:t>
            </a:r>
            <a:endParaRPr lang="fr-FR" sz="2400" dirty="0">
              <a:solidFill>
                <a:schemeClr val="tx1"/>
              </a:solidFill>
            </a:endParaRPr>
          </a:p>
          <a:p>
            <a:pPr algn="just">
              <a:buSzPct val="100000"/>
              <a:defRPr sz="2400">
                <a:latin typeface="Calibri"/>
                <a:ea typeface="Calibri"/>
                <a:cs typeface="Calibri"/>
                <a:sym typeface="Calibri"/>
              </a:defRPr>
            </a:pPr>
            <a:r>
              <a:rPr lang="fr-FR" sz="2400" dirty="0" smtClean="0">
                <a:solidFill>
                  <a:schemeClr val="tx1"/>
                </a:solidFill>
              </a:rPr>
              <a:t>4.	Suscite </a:t>
            </a:r>
            <a:r>
              <a:rPr lang="fr-FR" sz="2400" dirty="0">
                <a:solidFill>
                  <a:schemeClr val="tx1"/>
                </a:solidFill>
              </a:rPr>
              <a:t>l’espoir à ses pairs et à leurs proches ainsi qu’aux intervenants </a:t>
            </a:r>
            <a:r>
              <a:rPr lang="fr-FR" sz="2400" dirty="0" smtClean="0">
                <a:solidFill>
                  <a:schemeClr val="tx1"/>
                </a:solidFill>
              </a:rPr>
              <a:t>;</a:t>
            </a:r>
          </a:p>
          <a:p>
            <a:pPr marL="650229" lvl="0" indent="-650229" algn="just" defTabSz="914400" hangingPunct="1">
              <a:spcBef>
                <a:spcPts val="700"/>
              </a:spcBef>
              <a:buSzPct val="100000"/>
              <a:buFontTx/>
              <a:buAutoNum type="arabicPeriod" startAt="5"/>
              <a:defRPr sz="3400">
                <a:solidFill>
                  <a:srgbClr val="095CC4"/>
                </a:solidFill>
                <a:latin typeface="Garamond"/>
                <a:ea typeface="Garamond"/>
                <a:cs typeface="Garamond"/>
                <a:sym typeface="Garamond"/>
              </a:defRPr>
            </a:pPr>
            <a:r>
              <a:rPr lang="fr-FR" sz="2400" dirty="0">
                <a:solidFill>
                  <a:schemeClr val="tx1"/>
                </a:solidFill>
                <a:latin typeface="Calibri" panose="020F0502020204030204" pitchFamily="34" charset="0"/>
                <a:sym typeface="Garamond"/>
              </a:rPr>
              <a:t>Transpose ses propres expériences au bénéfice de ses pairs et des membres de l’équipe ;</a:t>
            </a:r>
          </a:p>
          <a:p>
            <a:pPr marL="650229" lvl="0" indent="-650229" algn="just" defTabSz="914400" hangingPunct="1">
              <a:spcBef>
                <a:spcPts val="700"/>
              </a:spcBef>
              <a:buSzPct val="100000"/>
              <a:buFontTx/>
              <a:buAutoNum type="arabicPeriod" startAt="6"/>
              <a:defRPr sz="3400">
                <a:solidFill>
                  <a:srgbClr val="095CC4"/>
                </a:solidFill>
                <a:latin typeface="Garamond"/>
                <a:ea typeface="Garamond"/>
                <a:cs typeface="Garamond"/>
                <a:sym typeface="Garamond"/>
              </a:defRPr>
            </a:pPr>
            <a:r>
              <a:rPr lang="fr-FR" sz="2400" dirty="0">
                <a:solidFill>
                  <a:schemeClr val="tx1"/>
                </a:solidFill>
                <a:latin typeface="Calibri" panose="020F0502020204030204" pitchFamily="34" charset="0"/>
                <a:sym typeface="Garamond"/>
              </a:rPr>
              <a:t>Sert de modèle de motivation pour ses pairs et renforce chez eux la croyance que le rétablissement est possible ;</a:t>
            </a:r>
          </a:p>
          <a:p>
            <a:pPr marL="650229" lvl="0" indent="-650229" algn="just" defTabSz="914400" hangingPunct="1">
              <a:spcBef>
                <a:spcPts val="700"/>
              </a:spcBef>
              <a:buSzPct val="100000"/>
              <a:buFontTx/>
              <a:buAutoNum type="arabicPeriod" startAt="7"/>
              <a:defRPr sz="3400">
                <a:solidFill>
                  <a:srgbClr val="095CC4"/>
                </a:solidFill>
                <a:latin typeface="Garamond"/>
                <a:ea typeface="Garamond"/>
                <a:cs typeface="Garamond"/>
                <a:sym typeface="Garamond"/>
              </a:defRPr>
            </a:pPr>
            <a:r>
              <a:rPr lang="fr-FR" sz="2400" dirty="0">
                <a:solidFill>
                  <a:schemeClr val="tx1"/>
                </a:solidFill>
                <a:latin typeface="Calibri" panose="020F0502020204030204" pitchFamily="34" charset="0"/>
                <a:sym typeface="Garamond"/>
              </a:rPr>
              <a:t>Soutient et responsabilise ses pairs dans la reprise du pouvoir sur leur vie et dans un processus de rétablissement ;</a:t>
            </a:r>
          </a:p>
          <a:p>
            <a:pPr marL="650229" lvl="0" indent="-650229" algn="just" defTabSz="914400" hangingPunct="1">
              <a:spcBef>
                <a:spcPts val="700"/>
              </a:spcBef>
              <a:buSzPct val="100000"/>
              <a:buFontTx/>
              <a:buAutoNum type="arabicPeriod" startAt="8"/>
              <a:defRPr sz="3400">
                <a:solidFill>
                  <a:srgbClr val="095CC4"/>
                </a:solidFill>
                <a:latin typeface="Garamond"/>
                <a:ea typeface="Garamond"/>
                <a:cs typeface="Garamond"/>
                <a:sym typeface="Garamond"/>
              </a:defRPr>
            </a:pPr>
            <a:r>
              <a:rPr lang="fr-FR" sz="2400" dirty="0">
                <a:solidFill>
                  <a:schemeClr val="tx1"/>
                </a:solidFill>
                <a:latin typeface="Calibri" panose="020F0502020204030204" pitchFamily="34" charset="0"/>
                <a:sym typeface="Garamond"/>
              </a:rPr>
              <a:t>Apporte son expertise et maintient présentes dans l’équipe les préoccupations envers la diminution de la stigmatisation, la nécessité de redonner de l’espoir et d’assurer la pleine participation de la personne utilisatrice au choix des services</a:t>
            </a:r>
            <a:r>
              <a:rPr lang="fr-FR" sz="2400" dirty="0" smtClean="0">
                <a:solidFill>
                  <a:schemeClr val="tx1"/>
                </a:solidFill>
                <a:latin typeface="Calibri" panose="020F0502020204030204" pitchFamily="34" charset="0"/>
                <a:sym typeface="Garamond"/>
              </a:rPr>
              <a:t>.</a:t>
            </a:r>
            <a:endParaRPr lang="fr-FR" sz="3200" dirty="0" smtClean="0">
              <a:solidFill>
                <a:schemeClr val="tx1"/>
              </a:solidFill>
            </a:endParaRPr>
          </a:p>
        </p:txBody>
      </p:sp>
      <p:sp>
        <p:nvSpPr>
          <p:cNvPr id="7" name="Shape 1051"/>
          <p:cNvSpPr/>
          <p:nvPr/>
        </p:nvSpPr>
        <p:spPr>
          <a:xfrm>
            <a:off x="-1706512" y="268288"/>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smtClean="0">
                <a:solidFill>
                  <a:schemeClr val="bg1"/>
                </a:solidFill>
              </a:rPr>
              <a:t>Début de professionnalisation : </a:t>
            </a:r>
          </a:p>
          <a:p>
            <a:r>
              <a:rPr lang="fr-FR" sz="4400" dirty="0" smtClean="0">
                <a:solidFill>
                  <a:schemeClr val="bg1"/>
                </a:solidFill>
              </a:rPr>
              <a:t>vers un référentiel métier</a:t>
            </a:r>
            <a:endParaRPr sz="4400" dirty="0">
              <a:solidFill>
                <a:schemeClr val="bg1"/>
              </a:solidFill>
            </a:endParaRPr>
          </a:p>
        </p:txBody>
      </p:sp>
    </p:spTree>
    <p:extLst>
      <p:ext uri="{BB962C8B-B14F-4D97-AF65-F5344CB8AC3E}">
        <p14:creationId xmlns:p14="http://schemas.microsoft.com/office/powerpoint/2010/main" val="345509801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3004592"/>
            <a:ext cx="11982131" cy="4366572"/>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marL="471487" lvl="0" indent="-471487" algn="l" defTabSz="914400" hangingPunct="1">
              <a:lnSpc>
                <a:spcPct val="90000"/>
              </a:lnSpc>
              <a:spcBef>
                <a:spcPts val="700"/>
              </a:spcBef>
              <a:buSzPct val="100000"/>
              <a:buFontTx/>
              <a:buChar char="✓"/>
              <a:defRPr sz="3900" b="1">
                <a:solidFill>
                  <a:srgbClr val="095CC4"/>
                </a:solidFill>
                <a:latin typeface="Garamond"/>
                <a:ea typeface="Garamond"/>
                <a:cs typeface="Garamond"/>
                <a:sym typeface="Garamond"/>
              </a:defRPr>
            </a:pPr>
            <a:r>
              <a:rPr lang="fr-FR" sz="3900" b="1" dirty="0">
                <a:solidFill>
                  <a:schemeClr val="tx1"/>
                </a:solidFill>
                <a:latin typeface="Calibri" panose="020F0502020204030204" pitchFamily="34" charset="0"/>
                <a:sym typeface="Garamond"/>
              </a:rPr>
              <a:t>Espoir</a:t>
            </a:r>
            <a:r>
              <a:rPr lang="fr-FR" sz="3900" dirty="0">
                <a:solidFill>
                  <a:schemeClr val="tx1"/>
                </a:solidFill>
                <a:latin typeface="Calibri" panose="020F0502020204030204" pitchFamily="34" charset="0"/>
                <a:sym typeface="Garamond"/>
              </a:rPr>
              <a:t>;</a:t>
            </a:r>
            <a:endParaRPr lang="fr-FR" sz="4000" b="1" dirty="0">
              <a:solidFill>
                <a:schemeClr val="tx1"/>
              </a:solidFill>
              <a:latin typeface="Calibri" panose="020F0502020204030204" pitchFamily="34" charset="0"/>
              <a:sym typeface="Garamond"/>
            </a:endParaRPr>
          </a:p>
          <a:p>
            <a:pPr marL="471487" lvl="0" indent="-471487" algn="l" defTabSz="914400" hangingPunct="1">
              <a:lnSpc>
                <a:spcPct val="90000"/>
              </a:lnSpc>
              <a:spcBef>
                <a:spcPts val="700"/>
              </a:spcBef>
              <a:buSzPct val="100000"/>
              <a:buFontTx/>
              <a:buChar char="✓"/>
              <a:defRPr sz="3900" b="1">
                <a:solidFill>
                  <a:srgbClr val="095CC4"/>
                </a:solidFill>
                <a:latin typeface="Garamond"/>
                <a:ea typeface="Garamond"/>
                <a:cs typeface="Garamond"/>
                <a:sym typeface="Garamond"/>
              </a:defRPr>
            </a:pPr>
            <a:r>
              <a:rPr lang="fr-FR" sz="3900" b="1" dirty="0">
                <a:solidFill>
                  <a:schemeClr val="tx1"/>
                </a:solidFill>
                <a:latin typeface="Calibri" panose="020F0502020204030204" pitchFamily="34" charset="0"/>
                <a:sym typeface="Garamond"/>
              </a:rPr>
              <a:t>Présence </a:t>
            </a:r>
            <a:r>
              <a:rPr lang="fr-FR" sz="3900" dirty="0">
                <a:solidFill>
                  <a:schemeClr val="tx1"/>
                </a:solidFill>
                <a:latin typeface="Calibri" panose="020F0502020204030204" pitchFamily="34" charset="0"/>
                <a:sym typeface="Garamond"/>
              </a:rPr>
              <a:t>qui rassure ; </a:t>
            </a:r>
            <a:endParaRPr lang="fr-FR" sz="4000" b="1" dirty="0">
              <a:solidFill>
                <a:schemeClr val="tx1"/>
              </a:solidFill>
              <a:latin typeface="Calibri" panose="020F0502020204030204" pitchFamily="34" charset="0"/>
              <a:sym typeface="Garamond"/>
            </a:endParaRPr>
          </a:p>
          <a:p>
            <a:pPr marL="471487" lvl="0" indent="-471487" algn="l" defTabSz="914400" hangingPunct="1">
              <a:lnSpc>
                <a:spcPct val="90000"/>
              </a:lnSpc>
              <a:spcBef>
                <a:spcPts val="700"/>
              </a:spcBef>
              <a:buSzPct val="100000"/>
              <a:buFontTx/>
              <a:buChar char="✓"/>
              <a:defRPr sz="3900">
                <a:solidFill>
                  <a:srgbClr val="095CC4"/>
                </a:solidFill>
                <a:latin typeface="Garamond"/>
                <a:ea typeface="Garamond"/>
                <a:cs typeface="Garamond"/>
                <a:sym typeface="Garamond"/>
              </a:defRPr>
            </a:pPr>
            <a:r>
              <a:rPr lang="fr-FR" sz="3900" dirty="0">
                <a:solidFill>
                  <a:schemeClr val="tx1"/>
                </a:solidFill>
                <a:latin typeface="Calibri" panose="020F0502020204030204" pitchFamily="34" charset="0"/>
                <a:sym typeface="Garamond"/>
              </a:rPr>
              <a:t>Quelqu’un qui peut nous comprendre, </a:t>
            </a:r>
            <a:r>
              <a:rPr lang="fr-FR" sz="3900" b="1" dirty="0">
                <a:solidFill>
                  <a:schemeClr val="tx1"/>
                </a:solidFill>
                <a:latin typeface="Calibri" panose="020F0502020204030204" pitchFamily="34" charset="0"/>
                <a:sym typeface="Garamond"/>
              </a:rPr>
              <a:t>authenticité ;</a:t>
            </a:r>
            <a:endParaRPr lang="fr-FR" sz="4000" dirty="0">
              <a:solidFill>
                <a:schemeClr val="tx1"/>
              </a:solidFill>
              <a:latin typeface="Calibri" panose="020F0502020204030204" pitchFamily="34" charset="0"/>
              <a:sym typeface="Garamond"/>
            </a:endParaRPr>
          </a:p>
          <a:p>
            <a:pPr marL="471487" lvl="0" indent="-471487" algn="l" defTabSz="914400" hangingPunct="1">
              <a:lnSpc>
                <a:spcPct val="90000"/>
              </a:lnSpc>
              <a:spcBef>
                <a:spcPts val="700"/>
              </a:spcBef>
              <a:buSzPct val="100000"/>
              <a:buFontTx/>
              <a:buChar char="✓"/>
              <a:defRPr sz="3900">
                <a:solidFill>
                  <a:srgbClr val="095CC4"/>
                </a:solidFill>
                <a:latin typeface="Garamond"/>
                <a:ea typeface="Garamond"/>
                <a:cs typeface="Garamond"/>
                <a:sym typeface="Garamond"/>
              </a:defRPr>
            </a:pPr>
            <a:r>
              <a:rPr lang="fr-FR" sz="3900" dirty="0">
                <a:solidFill>
                  <a:schemeClr val="tx1"/>
                </a:solidFill>
                <a:latin typeface="Calibri" panose="020F0502020204030204" pitchFamily="34" charset="0"/>
                <a:sym typeface="Garamond"/>
              </a:rPr>
              <a:t>Quelqu’un qui explique avec d’</a:t>
            </a:r>
            <a:r>
              <a:rPr lang="fr-FR" sz="3900" b="1" dirty="0">
                <a:solidFill>
                  <a:schemeClr val="tx1"/>
                </a:solidFill>
                <a:latin typeface="Calibri" panose="020F0502020204030204" pitchFamily="34" charset="0"/>
                <a:sym typeface="Garamond"/>
              </a:rPr>
              <a:t>autres mots, </a:t>
            </a:r>
            <a:r>
              <a:rPr lang="fr-FR" sz="3900" dirty="0">
                <a:solidFill>
                  <a:schemeClr val="tx1"/>
                </a:solidFill>
                <a:latin typeface="Calibri" panose="020F0502020204030204" pitchFamily="34" charset="0"/>
                <a:sym typeface="Garamond"/>
              </a:rPr>
              <a:t>pas de jargon médical et qui </a:t>
            </a:r>
            <a:r>
              <a:rPr lang="fr-FR" sz="3900" b="1" dirty="0">
                <a:solidFill>
                  <a:schemeClr val="tx1"/>
                </a:solidFill>
                <a:latin typeface="Calibri" panose="020F0502020204030204" pitchFamily="34" charset="0"/>
                <a:sym typeface="Garamond"/>
              </a:rPr>
              <a:t>explique bien</a:t>
            </a:r>
            <a:r>
              <a:rPr lang="fr-FR" sz="3900" dirty="0">
                <a:solidFill>
                  <a:schemeClr val="tx1"/>
                </a:solidFill>
                <a:latin typeface="Calibri" panose="020F0502020204030204" pitchFamily="34" charset="0"/>
                <a:sym typeface="Garamond"/>
              </a:rPr>
              <a:t>;</a:t>
            </a:r>
            <a:endParaRPr lang="fr-FR" sz="4000" dirty="0">
              <a:solidFill>
                <a:schemeClr val="tx1"/>
              </a:solidFill>
              <a:latin typeface="Calibri" panose="020F0502020204030204" pitchFamily="34" charset="0"/>
              <a:sym typeface="Garamond"/>
            </a:endParaRPr>
          </a:p>
          <a:p>
            <a:pPr marL="471487" lvl="0" indent="-471487" algn="l" defTabSz="914400" hangingPunct="1">
              <a:lnSpc>
                <a:spcPct val="90000"/>
              </a:lnSpc>
              <a:spcBef>
                <a:spcPts val="700"/>
              </a:spcBef>
              <a:buSzPct val="100000"/>
              <a:buFontTx/>
              <a:buChar char="✓"/>
              <a:defRPr sz="3900">
                <a:solidFill>
                  <a:srgbClr val="095CC4"/>
                </a:solidFill>
                <a:latin typeface="Garamond"/>
                <a:ea typeface="Garamond"/>
                <a:cs typeface="Garamond"/>
                <a:sym typeface="Garamond"/>
              </a:defRPr>
            </a:pPr>
            <a:r>
              <a:rPr lang="fr-FR" sz="3900" dirty="0">
                <a:solidFill>
                  <a:schemeClr val="tx1"/>
                </a:solidFill>
                <a:latin typeface="Calibri" panose="020F0502020204030204" pitchFamily="34" charset="0"/>
                <a:sym typeface="Garamond"/>
              </a:rPr>
              <a:t>A l’</a:t>
            </a:r>
            <a:r>
              <a:rPr lang="fr-FR" sz="3900" b="1" dirty="0">
                <a:solidFill>
                  <a:schemeClr val="tx1"/>
                </a:solidFill>
                <a:latin typeface="Calibri" panose="020F0502020204030204" pitchFamily="34" charset="0"/>
                <a:sym typeface="Garamond"/>
              </a:rPr>
              <a:t>écoute</a:t>
            </a:r>
            <a:r>
              <a:rPr lang="fr-FR" sz="3900" dirty="0">
                <a:solidFill>
                  <a:schemeClr val="tx1"/>
                </a:solidFill>
                <a:latin typeface="Calibri" panose="020F0502020204030204" pitchFamily="34" charset="0"/>
                <a:sym typeface="Garamond"/>
              </a:rPr>
              <a:t>, disponible ;</a:t>
            </a:r>
            <a:endParaRPr lang="fr-FR" sz="4000" dirty="0">
              <a:solidFill>
                <a:schemeClr val="tx1"/>
              </a:solidFill>
              <a:latin typeface="Calibri" panose="020F0502020204030204" pitchFamily="34" charset="0"/>
              <a:sym typeface="Garamond"/>
            </a:endParaRPr>
          </a:p>
          <a:p>
            <a:pPr marL="471487" lvl="0" indent="-471487" algn="l" defTabSz="914400" hangingPunct="1">
              <a:lnSpc>
                <a:spcPct val="90000"/>
              </a:lnSpc>
              <a:spcBef>
                <a:spcPts val="700"/>
              </a:spcBef>
              <a:buSzPct val="100000"/>
              <a:buFontTx/>
              <a:buChar char="✓"/>
              <a:defRPr sz="3900">
                <a:solidFill>
                  <a:srgbClr val="095CC4"/>
                </a:solidFill>
                <a:latin typeface="Garamond"/>
                <a:ea typeface="Garamond"/>
                <a:cs typeface="Garamond"/>
                <a:sym typeface="Garamond"/>
              </a:defRPr>
            </a:pPr>
            <a:r>
              <a:rPr lang="fr-FR" sz="3900" dirty="0">
                <a:solidFill>
                  <a:schemeClr val="tx1"/>
                </a:solidFill>
                <a:latin typeface="Calibri" panose="020F0502020204030204" pitchFamily="34" charset="0"/>
                <a:sym typeface="Garamond"/>
              </a:rPr>
              <a:t>Qui est de </a:t>
            </a:r>
            <a:r>
              <a:rPr lang="fr-FR" sz="3900" b="1" dirty="0">
                <a:solidFill>
                  <a:schemeClr val="tx1"/>
                </a:solidFill>
                <a:latin typeface="Calibri" panose="020F0502020204030204" pitchFamily="34" charset="0"/>
                <a:sym typeface="Garamond"/>
              </a:rPr>
              <a:t>bon conseil.</a:t>
            </a:r>
          </a:p>
        </p:txBody>
      </p:sp>
      <p:sp>
        <p:nvSpPr>
          <p:cNvPr id="7" name="Shape 1051"/>
          <p:cNvSpPr/>
          <p:nvPr/>
        </p:nvSpPr>
        <p:spPr>
          <a:xfrm>
            <a:off x="-1706512" y="268288"/>
            <a:ext cx="16113151" cy="1485527"/>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a:solidFill>
                  <a:schemeClr val="bg1"/>
                </a:solidFill>
              </a:rPr>
              <a:t>Les bénéfices observés par les personnes utilisatrices </a:t>
            </a:r>
            <a:endParaRPr lang="fr-FR" sz="4400" dirty="0" smtClean="0">
              <a:solidFill>
                <a:schemeClr val="bg1"/>
              </a:solidFill>
            </a:endParaRPr>
          </a:p>
          <a:p>
            <a:r>
              <a:rPr lang="fr-FR" sz="4400" dirty="0" smtClean="0">
                <a:solidFill>
                  <a:schemeClr val="bg1"/>
                </a:solidFill>
              </a:rPr>
              <a:t>du service </a:t>
            </a:r>
            <a:r>
              <a:rPr lang="fr-FR" sz="4400" dirty="0">
                <a:solidFill>
                  <a:schemeClr val="bg1"/>
                </a:solidFill>
              </a:rPr>
              <a:t>( Présentation de Philippe </a:t>
            </a:r>
            <a:r>
              <a:rPr lang="fr-FR" sz="4400" dirty="0" err="1">
                <a:solidFill>
                  <a:schemeClr val="bg1"/>
                </a:solidFill>
              </a:rPr>
              <a:t>Maugiron</a:t>
            </a:r>
            <a:r>
              <a:rPr lang="fr-FR" sz="4400" dirty="0">
                <a:solidFill>
                  <a:schemeClr val="bg1"/>
                </a:solidFill>
              </a:rPr>
              <a:t>) </a:t>
            </a:r>
            <a:endParaRPr sz="4400" dirty="0">
              <a:solidFill>
                <a:schemeClr val="bg1"/>
              </a:solidFill>
            </a:endParaRPr>
          </a:p>
        </p:txBody>
      </p:sp>
    </p:spTree>
    <p:extLst>
      <p:ext uri="{BB962C8B-B14F-4D97-AF65-F5344CB8AC3E}">
        <p14:creationId xmlns:p14="http://schemas.microsoft.com/office/powerpoint/2010/main" val="274697672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453728" y="2203133"/>
            <a:ext cx="11982131" cy="6409952"/>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algn="l">
              <a:defRPr sz="2400"/>
            </a:pPr>
            <a:r>
              <a:rPr lang="fr-FR" sz="2000" dirty="0" smtClean="0">
                <a:solidFill>
                  <a:schemeClr val="tx1"/>
                </a:solidFill>
                <a:latin typeface="Calibri" panose="020F0502020204030204" pitchFamily="34" charset="0"/>
              </a:rPr>
              <a:t>Parution </a:t>
            </a:r>
            <a:r>
              <a:rPr lang="fr-FR" sz="2000" dirty="0">
                <a:solidFill>
                  <a:schemeClr val="tx1"/>
                </a:solidFill>
                <a:latin typeface="Calibri" panose="020F0502020204030204" pitchFamily="34" charset="0"/>
              </a:rPr>
              <a:t>en </a:t>
            </a:r>
            <a:r>
              <a:rPr lang="fr-FR" sz="2000" b="1" dirty="0">
                <a:solidFill>
                  <a:schemeClr val="tx1"/>
                </a:solidFill>
                <a:latin typeface="Calibri" panose="020F0502020204030204" pitchFamily="34" charset="0"/>
              </a:rPr>
              <a:t>juin 2016 </a:t>
            </a:r>
            <a:r>
              <a:rPr lang="fr-FR" sz="2000" dirty="0">
                <a:solidFill>
                  <a:schemeClr val="tx1"/>
                </a:solidFill>
                <a:latin typeface="Calibri" panose="020F0502020204030204" pitchFamily="34" charset="0"/>
              </a:rPr>
              <a:t>de l’ouvrage dans la collection </a:t>
            </a:r>
            <a:r>
              <a:rPr lang="fr-FR" sz="2000" b="1" i="1" dirty="0" smtClean="0">
                <a:solidFill>
                  <a:schemeClr val="tx1"/>
                </a:solidFill>
                <a:latin typeface="Calibri" panose="020F0502020204030204" pitchFamily="34" charset="0"/>
              </a:rPr>
              <a:t>Polémiques</a:t>
            </a:r>
            <a:r>
              <a:rPr lang="fr-FR" sz="2000" b="1" dirty="0" smtClean="0">
                <a:solidFill>
                  <a:schemeClr val="tx1"/>
                </a:solidFill>
                <a:latin typeface="Calibri" panose="020F0502020204030204" pitchFamily="34" charset="0"/>
              </a:rPr>
              <a:t> </a:t>
            </a:r>
            <a:r>
              <a:rPr lang="fr-FR" sz="2000" dirty="0">
                <a:solidFill>
                  <a:schemeClr val="tx1"/>
                </a:solidFill>
                <a:latin typeface="Calibri" panose="020F0502020204030204" pitchFamily="34" charset="0"/>
              </a:rPr>
              <a:t>consacrée </a:t>
            </a:r>
            <a:r>
              <a:rPr lang="fr-FR" sz="2000" dirty="0" smtClean="0">
                <a:solidFill>
                  <a:schemeClr val="tx1"/>
                </a:solidFill>
                <a:latin typeface="Calibri" panose="020F0502020204030204" pitchFamily="34" charset="0"/>
              </a:rPr>
              <a:t>au </a:t>
            </a:r>
            <a:r>
              <a:rPr lang="fr-FR" sz="2000" dirty="0">
                <a:solidFill>
                  <a:schemeClr val="tx1"/>
                </a:solidFill>
                <a:latin typeface="Calibri" panose="020F0502020204030204" pitchFamily="34" charset="0"/>
              </a:rPr>
              <a:t>premier </a:t>
            </a:r>
            <a:endParaRPr lang="fr-FR" sz="2000" dirty="0" smtClean="0">
              <a:solidFill>
                <a:schemeClr val="tx1"/>
              </a:solidFill>
              <a:latin typeface="Calibri" panose="020F0502020204030204" pitchFamily="34" charset="0"/>
            </a:endParaRPr>
          </a:p>
          <a:p>
            <a:pPr algn="l">
              <a:defRPr sz="2400"/>
            </a:pPr>
            <a:r>
              <a:rPr lang="fr-FR" sz="2000" dirty="0" smtClean="0">
                <a:solidFill>
                  <a:schemeClr val="tx1"/>
                </a:solidFill>
                <a:latin typeface="Calibri" panose="020F0502020204030204" pitchFamily="34" charset="0"/>
              </a:rPr>
              <a:t>programme</a:t>
            </a:r>
            <a:r>
              <a:rPr lang="fr-FR" sz="2000" dirty="0">
                <a:solidFill>
                  <a:schemeClr val="tx1"/>
                </a:solidFill>
                <a:latin typeface="Calibri" panose="020F0502020204030204" pitchFamily="34" charset="0"/>
              </a:rPr>
              <a:t>, soit 17 </a:t>
            </a:r>
            <a:r>
              <a:rPr lang="fr-FR" sz="2000" dirty="0" smtClean="0">
                <a:solidFill>
                  <a:schemeClr val="tx1"/>
                </a:solidFill>
                <a:latin typeface="Calibri" panose="020F0502020204030204" pitchFamily="34" charset="0"/>
              </a:rPr>
              <a:t> </a:t>
            </a:r>
            <a:r>
              <a:rPr lang="fr-FR" sz="2000" dirty="0">
                <a:solidFill>
                  <a:schemeClr val="tx1"/>
                </a:solidFill>
                <a:latin typeface="Calibri" panose="020F0502020204030204" pitchFamily="34" charset="0"/>
              </a:rPr>
              <a:t>textes présentant une variété de points </a:t>
            </a:r>
            <a:r>
              <a:rPr lang="fr-FR" sz="2000" dirty="0" smtClean="0">
                <a:solidFill>
                  <a:schemeClr val="tx1"/>
                </a:solidFill>
                <a:latin typeface="Calibri" panose="020F0502020204030204" pitchFamily="34" charset="0"/>
              </a:rPr>
              <a:t>de </a:t>
            </a:r>
            <a:r>
              <a:rPr lang="fr-FR" sz="2000" dirty="0">
                <a:solidFill>
                  <a:schemeClr val="tx1"/>
                </a:solidFill>
                <a:latin typeface="Calibri" panose="020F0502020204030204" pitchFamily="34" charset="0"/>
              </a:rPr>
              <a:t>vue, </a:t>
            </a:r>
            <a:r>
              <a:rPr lang="fr-FR" sz="2000" dirty="0" smtClean="0">
                <a:solidFill>
                  <a:schemeClr val="tx1"/>
                </a:solidFill>
                <a:latin typeface="Calibri" panose="020F0502020204030204" pitchFamily="34" charset="0"/>
              </a:rPr>
              <a:t>par </a:t>
            </a:r>
            <a:r>
              <a:rPr lang="fr-FR" sz="2000" dirty="0">
                <a:solidFill>
                  <a:schemeClr val="tx1"/>
                </a:solidFill>
                <a:latin typeface="Calibri" panose="020F0502020204030204" pitchFamily="34" charset="0"/>
              </a:rPr>
              <a:t>de nombreux </a:t>
            </a:r>
            <a:endParaRPr lang="fr-FR" sz="2000" dirty="0" smtClean="0">
              <a:solidFill>
                <a:schemeClr val="tx1"/>
              </a:solidFill>
              <a:latin typeface="Calibri" panose="020F0502020204030204" pitchFamily="34" charset="0"/>
            </a:endParaRPr>
          </a:p>
          <a:p>
            <a:pPr algn="l">
              <a:defRPr sz="2400"/>
            </a:pPr>
            <a:r>
              <a:rPr lang="fr-FR" sz="2000" dirty="0" smtClean="0">
                <a:solidFill>
                  <a:schemeClr val="tx1"/>
                </a:solidFill>
                <a:latin typeface="Calibri" panose="020F0502020204030204" pitchFamily="34" charset="0"/>
              </a:rPr>
              <a:t>acteurs </a:t>
            </a:r>
            <a:r>
              <a:rPr lang="fr-FR" sz="2000" dirty="0">
                <a:solidFill>
                  <a:schemeClr val="tx1"/>
                </a:solidFill>
                <a:latin typeface="Calibri" panose="020F0502020204030204" pitchFamily="34" charset="0"/>
              </a:rPr>
              <a:t>de l’expérimentation : </a:t>
            </a:r>
          </a:p>
          <a:p>
            <a:pPr algn="l">
              <a:defRPr sz="2400">
                <a:solidFill>
                  <a:schemeClr val="accent1"/>
                </a:solidFill>
              </a:defRPr>
            </a:pPr>
            <a:r>
              <a:rPr lang="fr-FR" sz="2000" dirty="0">
                <a:solidFill>
                  <a:schemeClr val="tx1"/>
                </a:solidFill>
                <a:latin typeface="Calibri" panose="020F0502020204030204" pitchFamily="34" charset="0"/>
              </a:rPr>
              <a:t>- historique du projet depuis </a:t>
            </a:r>
            <a:r>
              <a:rPr lang="fr-FR" sz="2000" dirty="0" smtClean="0">
                <a:solidFill>
                  <a:schemeClr val="tx1"/>
                </a:solidFill>
                <a:latin typeface="Calibri" panose="020F0502020204030204" pitchFamily="34" charset="0"/>
              </a:rPr>
              <a:t>2010</a:t>
            </a:r>
            <a:endParaRPr lang="fr-FR" sz="2000" dirty="0">
              <a:solidFill>
                <a:schemeClr val="tx1"/>
              </a:solidFill>
              <a:latin typeface="Calibri" panose="020F0502020204030204" pitchFamily="34" charset="0"/>
            </a:endParaRPr>
          </a:p>
          <a:p>
            <a:pPr algn="l">
              <a:defRPr sz="2400">
                <a:solidFill>
                  <a:schemeClr val="accent1"/>
                </a:solidFill>
              </a:defRPr>
            </a:pPr>
            <a:r>
              <a:rPr lang="fr-FR" sz="2000" dirty="0">
                <a:solidFill>
                  <a:schemeClr val="tx1"/>
                </a:solidFill>
                <a:latin typeface="Calibri" panose="020F0502020204030204" pitchFamily="34" charset="0"/>
              </a:rPr>
              <a:t>- visions actualisées, plus de 4 ans après le début du D.U </a:t>
            </a:r>
          </a:p>
          <a:p>
            <a:pPr algn="l">
              <a:defRPr sz="2400">
                <a:solidFill>
                  <a:schemeClr val="accent1"/>
                </a:solidFill>
              </a:defRPr>
            </a:pPr>
            <a:r>
              <a:rPr lang="fr-FR" sz="2000" dirty="0">
                <a:solidFill>
                  <a:schemeClr val="tx1"/>
                </a:solidFill>
                <a:latin typeface="Calibri" panose="020F0502020204030204" pitchFamily="34" charset="0"/>
              </a:rPr>
              <a:t>- textes écrits par différents porteurs du </a:t>
            </a:r>
            <a:r>
              <a:rPr lang="fr-FR" sz="2000" dirty="0" smtClean="0">
                <a:solidFill>
                  <a:schemeClr val="tx1"/>
                </a:solidFill>
                <a:latin typeface="Calibri" panose="020F0502020204030204" pitchFamily="34" charset="0"/>
              </a:rPr>
              <a:t>programme</a:t>
            </a:r>
            <a:endParaRPr lang="fr-FR" sz="2000" dirty="0">
              <a:solidFill>
                <a:schemeClr val="tx1"/>
              </a:solidFill>
              <a:latin typeface="Calibri" panose="020F0502020204030204" pitchFamily="34" charset="0"/>
            </a:endParaRPr>
          </a:p>
          <a:p>
            <a:pPr algn="l">
              <a:defRPr sz="2400">
                <a:solidFill>
                  <a:schemeClr val="accent1"/>
                </a:solidFill>
              </a:defRPr>
            </a:pPr>
            <a:r>
              <a:rPr lang="fr-FR" sz="2000" dirty="0" smtClean="0">
                <a:solidFill>
                  <a:schemeClr val="tx1"/>
                </a:solidFill>
                <a:latin typeface="Calibri" panose="020F0502020204030204" pitchFamily="34" charset="0"/>
              </a:rPr>
              <a:t>- regards </a:t>
            </a:r>
            <a:r>
              <a:rPr lang="fr-FR" sz="2000" dirty="0">
                <a:solidFill>
                  <a:schemeClr val="tx1"/>
                </a:solidFill>
                <a:latin typeface="Calibri" panose="020F0502020204030204" pitchFamily="34" charset="0"/>
              </a:rPr>
              <a:t>extérieurs à la France sur le </a:t>
            </a:r>
            <a:r>
              <a:rPr lang="fr-FR" sz="2000" dirty="0" smtClean="0">
                <a:solidFill>
                  <a:schemeClr val="tx1"/>
                </a:solidFill>
                <a:latin typeface="Calibri" panose="020F0502020204030204" pitchFamily="34" charset="0"/>
              </a:rPr>
              <a:t>développement de </a:t>
            </a:r>
            <a:r>
              <a:rPr lang="fr-FR" sz="2000" dirty="0">
                <a:solidFill>
                  <a:schemeClr val="tx1"/>
                </a:solidFill>
                <a:latin typeface="Calibri" panose="020F0502020204030204" pitchFamily="34" charset="0"/>
              </a:rPr>
              <a:t>la pair-</a:t>
            </a:r>
            <a:r>
              <a:rPr lang="fr-FR" sz="2000" dirty="0" err="1">
                <a:solidFill>
                  <a:schemeClr val="tx1"/>
                </a:solidFill>
                <a:latin typeface="Calibri" panose="020F0502020204030204" pitchFamily="34" charset="0"/>
              </a:rPr>
              <a:t>aidance</a:t>
            </a:r>
            <a:r>
              <a:rPr lang="fr-FR" sz="2000" dirty="0">
                <a:solidFill>
                  <a:schemeClr val="tx1"/>
                </a:solidFill>
                <a:latin typeface="Calibri" panose="020F0502020204030204" pitchFamily="34" charset="0"/>
              </a:rPr>
              <a:t> en santé mentale </a:t>
            </a:r>
            <a:r>
              <a:rPr lang="fr-FR" sz="2000" dirty="0" smtClean="0">
                <a:solidFill>
                  <a:schemeClr val="tx1"/>
                </a:solidFill>
                <a:latin typeface="Calibri" panose="020F0502020204030204" pitchFamily="34" charset="0"/>
              </a:rPr>
              <a:t/>
            </a:r>
            <a:br>
              <a:rPr lang="fr-FR" sz="2000" dirty="0" smtClean="0">
                <a:solidFill>
                  <a:schemeClr val="tx1"/>
                </a:solidFill>
                <a:latin typeface="Calibri" panose="020F0502020204030204" pitchFamily="34" charset="0"/>
              </a:rPr>
            </a:br>
            <a:r>
              <a:rPr lang="fr-FR" sz="2000" dirty="0" smtClean="0">
                <a:solidFill>
                  <a:schemeClr val="tx1"/>
                </a:solidFill>
                <a:latin typeface="Calibri" panose="020F0502020204030204" pitchFamily="34" charset="0"/>
              </a:rPr>
              <a:t>(Québec)</a:t>
            </a:r>
          </a:p>
          <a:p>
            <a:pPr algn="l">
              <a:defRPr sz="2400">
                <a:solidFill>
                  <a:schemeClr val="accent1"/>
                </a:solidFill>
              </a:defRPr>
            </a:pPr>
            <a:r>
              <a:rPr lang="fr-FR" sz="2000" dirty="0" smtClean="0">
                <a:solidFill>
                  <a:schemeClr val="tx1"/>
                </a:solidFill>
                <a:latin typeface="Calibri" panose="020F0502020204030204" pitchFamily="34" charset="0"/>
              </a:rPr>
              <a:t>-  </a:t>
            </a:r>
            <a:r>
              <a:rPr lang="fr-FR" sz="2000" dirty="0">
                <a:solidFill>
                  <a:schemeClr val="tx1"/>
                </a:solidFill>
                <a:latin typeface="Calibri" panose="020F0502020204030204" pitchFamily="34" charset="0"/>
              </a:rPr>
              <a:t>Les médiateurs eux-mêmes ont largement contribué </a:t>
            </a:r>
            <a:r>
              <a:rPr lang="fr-FR" sz="2000" dirty="0" smtClean="0">
                <a:solidFill>
                  <a:schemeClr val="tx1"/>
                </a:solidFill>
                <a:latin typeface="Calibri" panose="020F0502020204030204" pitchFamily="34" charset="0"/>
              </a:rPr>
              <a:t>à </a:t>
            </a:r>
            <a:r>
              <a:rPr lang="fr-FR" sz="2000" dirty="0">
                <a:solidFill>
                  <a:schemeClr val="tx1"/>
                </a:solidFill>
                <a:latin typeface="Calibri" panose="020F0502020204030204" pitchFamily="34" charset="0"/>
              </a:rPr>
              <a:t>cet ouvrage</a:t>
            </a:r>
            <a:r>
              <a:rPr lang="fr-FR" sz="2000" dirty="0" smtClean="0">
                <a:solidFill>
                  <a:schemeClr val="tx1"/>
                </a:solidFill>
                <a:latin typeface="Calibri" panose="020F0502020204030204" pitchFamily="34" charset="0"/>
              </a:rPr>
              <a:t>.</a:t>
            </a:r>
          </a:p>
          <a:p>
            <a:pPr algn="l">
              <a:defRPr sz="2400">
                <a:solidFill>
                  <a:schemeClr val="accent1"/>
                </a:solidFill>
              </a:defRPr>
            </a:pPr>
            <a:endParaRPr lang="fr-FR" sz="1400" dirty="0">
              <a:solidFill>
                <a:schemeClr val="tx1"/>
              </a:solidFill>
              <a:latin typeface="Calibri" panose="020F0502020204030204" pitchFamily="34" charset="0"/>
            </a:endParaRPr>
          </a:p>
          <a:p>
            <a:pPr algn="l"/>
            <a:r>
              <a:rPr lang="fr-FR" sz="2000" dirty="0">
                <a:latin typeface="Calibri" panose="020F0502020204030204" pitchFamily="34" charset="0"/>
              </a:rPr>
              <a:t>Lise </a:t>
            </a:r>
            <a:r>
              <a:rPr lang="fr-FR" sz="2000" dirty="0" err="1">
                <a:latin typeface="Calibri" panose="020F0502020204030204" pitchFamily="34" charset="0"/>
              </a:rPr>
              <a:t>Demailly</a:t>
            </a:r>
            <a:r>
              <a:rPr lang="fr-FR" sz="2000" dirty="0">
                <a:latin typeface="Calibri" panose="020F0502020204030204" pitchFamily="34" charset="0"/>
              </a:rPr>
              <a:t>, « Les médiateurs pairs en santé mentale », </a:t>
            </a:r>
            <a:r>
              <a:rPr lang="fr-FR" sz="2000" i="1" dirty="0">
                <a:latin typeface="Calibri" panose="020F0502020204030204" pitchFamily="34" charset="0"/>
              </a:rPr>
              <a:t>La nouvelle revue du travail</a:t>
            </a:r>
            <a:r>
              <a:rPr lang="fr-FR" sz="2000" dirty="0">
                <a:latin typeface="Calibri" panose="020F0502020204030204" pitchFamily="34" charset="0"/>
              </a:rPr>
              <a:t>[En ligne], 5 | 2014, .</a:t>
            </a:r>
          </a:p>
          <a:p>
            <a:pPr algn="l"/>
            <a:r>
              <a:rPr lang="fr-FR" sz="2000" dirty="0">
                <a:latin typeface="Calibri" panose="020F0502020204030204" pitchFamily="34" charset="0"/>
              </a:rPr>
              <a:t>URL : </a:t>
            </a:r>
            <a:r>
              <a:rPr lang="fr-FR" sz="2000" dirty="0">
                <a:latin typeface="Calibri" panose="020F0502020204030204" pitchFamily="34" charset="0"/>
                <a:hlinkClick r:id="rId3"/>
              </a:rPr>
              <a:t>http://nrt.revues.org/1952</a:t>
            </a:r>
            <a:r>
              <a:rPr lang="fr-FR" sz="2000" dirty="0">
                <a:latin typeface="Calibri" panose="020F0502020204030204" pitchFamily="34" charset="0"/>
              </a:rPr>
              <a:t> ; DOI : 10.4000/nrt.1952</a:t>
            </a:r>
          </a:p>
          <a:p>
            <a:pPr algn="l"/>
            <a:endParaRPr lang="fr-FR" sz="1200" dirty="0">
              <a:latin typeface="Calibri" panose="020F0502020204030204" pitchFamily="34" charset="0"/>
            </a:endParaRPr>
          </a:p>
          <a:p>
            <a:pPr algn="l"/>
            <a:r>
              <a:rPr lang="fr-FR" sz="2000" dirty="0">
                <a:latin typeface="Calibri" panose="020F0502020204030204" pitchFamily="34" charset="0"/>
              </a:rPr>
              <a:t>Un article de la revue </a:t>
            </a:r>
            <a:r>
              <a:rPr lang="fr-FR" sz="2000" dirty="0">
                <a:latin typeface="Calibri" panose="020F0502020204030204" pitchFamily="34" charset="0"/>
                <a:hlinkClick r:id="rId4"/>
              </a:rPr>
              <a:t>Santé mentale au Québec</a:t>
            </a:r>
            <a:r>
              <a:rPr lang="fr-FR" sz="2000" dirty="0">
                <a:latin typeface="Calibri" panose="020F0502020204030204" pitchFamily="34" charset="0"/>
              </a:rPr>
              <a:t> :  Partenariats patients en santé </a:t>
            </a:r>
            <a:r>
              <a:rPr lang="fr-FR" sz="2000" dirty="0" smtClean="0">
                <a:latin typeface="Calibri" panose="020F0502020204030204" pitchFamily="34" charset="0"/>
              </a:rPr>
              <a:t>mentale - Volume</a:t>
            </a:r>
            <a:r>
              <a:rPr lang="fr-FR" sz="2000" dirty="0">
                <a:latin typeface="Calibri" panose="020F0502020204030204" pitchFamily="34" charset="0"/>
              </a:rPr>
              <a:t> 40, Numéro 1, Printemps, 2015, Les rencontres entre médiateurs de santé pairs et usagers de la psychiatrie en France : caractéristiques générales et effets du dispositif sur les représentations des usagers. Partie 1  p. 171–187</a:t>
            </a:r>
            <a:r>
              <a:rPr lang="fr-FR" sz="2000" b="1" dirty="0">
                <a:latin typeface="Calibri" panose="020F0502020204030204" pitchFamily="34" charset="0"/>
              </a:rPr>
              <a:t/>
            </a:r>
            <a:br>
              <a:rPr lang="fr-FR" sz="2000" b="1" dirty="0">
                <a:latin typeface="Calibri" panose="020F0502020204030204" pitchFamily="34" charset="0"/>
              </a:rPr>
            </a:br>
            <a:r>
              <a:rPr lang="fr-FR" sz="1200" dirty="0">
                <a:latin typeface="Calibri" panose="020F0502020204030204" pitchFamily="34" charset="0"/>
              </a:rPr>
              <a:t/>
            </a:r>
            <a:br>
              <a:rPr lang="fr-FR" sz="1200" dirty="0">
                <a:latin typeface="Calibri" panose="020F0502020204030204" pitchFamily="34" charset="0"/>
              </a:rPr>
            </a:br>
            <a:r>
              <a:rPr lang="fr-FR" sz="2000" dirty="0" smtClean="0">
                <a:latin typeface="Calibri" panose="020F0502020204030204" pitchFamily="34" charset="0"/>
                <a:hlinkClick r:id="rId5"/>
              </a:rPr>
              <a:t>Lise</a:t>
            </a:r>
            <a:r>
              <a:rPr lang="fr-FR" sz="2000" dirty="0">
                <a:latin typeface="Calibri" panose="020F0502020204030204" pitchFamily="34" charset="0"/>
                <a:hlinkClick r:id="rId5"/>
              </a:rPr>
              <a:t> </a:t>
            </a:r>
            <a:r>
              <a:rPr lang="fr-FR" sz="2000" dirty="0" err="1">
                <a:latin typeface="Calibri" panose="020F0502020204030204" pitchFamily="34" charset="0"/>
                <a:hlinkClick r:id="rId5"/>
              </a:rPr>
              <a:t>Demailly</a:t>
            </a:r>
            <a:r>
              <a:rPr lang="fr-FR" sz="2000" dirty="0">
                <a:latin typeface="Calibri" panose="020F0502020204030204" pitchFamily="34" charset="0"/>
              </a:rPr>
              <a:t>, </a:t>
            </a:r>
            <a:r>
              <a:rPr lang="fr-FR" sz="2000" dirty="0">
                <a:latin typeface="Calibri" panose="020F0502020204030204" pitchFamily="34" charset="0"/>
                <a:hlinkClick r:id="rId6"/>
              </a:rPr>
              <a:t>Nadia </a:t>
            </a:r>
            <a:r>
              <a:rPr lang="fr-FR" sz="2000" dirty="0" err="1">
                <a:latin typeface="Calibri" panose="020F0502020204030204" pitchFamily="34" charset="0"/>
                <a:hlinkClick r:id="rId6"/>
              </a:rPr>
              <a:t>Garnoussi</a:t>
            </a:r>
            <a:r>
              <a:rPr lang="fr-FR" sz="2000" dirty="0">
                <a:latin typeface="Calibri" panose="020F0502020204030204" pitchFamily="34" charset="0"/>
              </a:rPr>
              <a:t> (</a:t>
            </a:r>
            <a:r>
              <a:rPr lang="fr-FR" sz="2000" dirty="0" err="1">
                <a:latin typeface="Calibri" panose="020F0502020204030204" pitchFamily="34" charset="0"/>
              </a:rPr>
              <a:t>dir</a:t>
            </a:r>
            <a:r>
              <a:rPr lang="fr-FR" sz="2000" dirty="0">
                <a:latin typeface="Calibri" panose="020F0502020204030204" pitchFamily="34" charset="0"/>
              </a:rPr>
              <a:t>.), </a:t>
            </a:r>
            <a:r>
              <a:rPr lang="fr-FR" sz="2000" i="1" dirty="0">
                <a:latin typeface="Calibri" panose="020F0502020204030204" pitchFamily="34" charset="0"/>
              </a:rPr>
              <a:t>Aller mieux. Approches sociologiques</a:t>
            </a:r>
            <a:r>
              <a:rPr lang="fr-FR" sz="2000" dirty="0">
                <a:latin typeface="Calibri" panose="020F0502020204030204" pitchFamily="34" charset="0"/>
              </a:rPr>
              <a:t>, Lille, PU du Septentrion, coll. « Le regard sociologique », 2016, 420 p., ISBN : 978-2-7574-1370-8.</a:t>
            </a:r>
          </a:p>
          <a:p>
            <a:pPr algn="l"/>
            <a:endParaRPr lang="fr-FR" sz="1000" dirty="0">
              <a:latin typeface="Calibri" panose="020F0502020204030204" pitchFamily="34" charset="0"/>
            </a:endParaRPr>
          </a:p>
          <a:p>
            <a:pPr algn="l"/>
            <a:r>
              <a:rPr lang="fr-FR" sz="2000" dirty="0">
                <a:latin typeface="Calibri" panose="020F0502020204030204" pitchFamily="34" charset="0"/>
              </a:rPr>
              <a:t>Lise </a:t>
            </a:r>
            <a:r>
              <a:rPr lang="fr-FR" sz="2000" dirty="0" err="1">
                <a:latin typeface="Calibri" panose="020F0502020204030204" pitchFamily="34" charset="0"/>
              </a:rPr>
              <a:t>Demailly</a:t>
            </a:r>
            <a:r>
              <a:rPr lang="fr-FR" sz="2000" dirty="0">
                <a:latin typeface="Calibri" panose="020F0502020204030204" pitchFamily="34" charset="0"/>
              </a:rPr>
              <a:t> &amp; Nadia </a:t>
            </a:r>
            <a:r>
              <a:rPr lang="fr-FR" sz="2000" dirty="0" err="1">
                <a:latin typeface="Calibri" panose="020F0502020204030204" pitchFamily="34" charset="0"/>
              </a:rPr>
              <a:t>Garnoussi</a:t>
            </a:r>
            <a:r>
              <a:rPr lang="fr-FR" sz="2000" dirty="0">
                <a:latin typeface="Calibri" panose="020F0502020204030204" pitchFamily="34" charset="0"/>
              </a:rPr>
              <a:t>, "Le savoir-faire des médiateurs de santé pairs en santé mentale, entre </a:t>
            </a:r>
            <a:r>
              <a:rPr lang="fr-FR" sz="2000" dirty="0" smtClean="0">
                <a:latin typeface="Calibri" panose="020F0502020204030204" pitchFamily="34" charset="0"/>
              </a:rPr>
              <a:t>						expérience</a:t>
            </a:r>
            <a:r>
              <a:rPr lang="fr-FR" sz="2000" dirty="0">
                <a:latin typeface="Calibri" panose="020F0502020204030204" pitchFamily="34" charset="0"/>
              </a:rPr>
              <a:t>, technique et style", Sciences et actions sociales [en ligne], N°1 | 2015, </a:t>
            </a:r>
          </a:p>
        </p:txBody>
      </p:sp>
      <p:sp>
        <p:nvSpPr>
          <p:cNvPr id="7" name="Shape 1051"/>
          <p:cNvSpPr/>
          <p:nvPr/>
        </p:nvSpPr>
        <p:spPr>
          <a:xfrm>
            <a:off x="-1706512" y="539990"/>
            <a:ext cx="16113151" cy="808418"/>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smtClean="0">
                <a:solidFill>
                  <a:schemeClr val="bg1"/>
                </a:solidFill>
              </a:rPr>
              <a:t>Publications - Ouvrage</a:t>
            </a:r>
            <a:endParaRPr sz="4400" dirty="0">
              <a:solidFill>
                <a:schemeClr val="bg1"/>
              </a:solidFill>
            </a:endParaRPr>
          </a:p>
        </p:txBody>
      </p:sp>
      <p:pic>
        <p:nvPicPr>
          <p:cNvPr id="8" name="Image 3" descr="Image 3"/>
          <p:cNvPicPr>
            <a:picLocks noChangeAspect="1"/>
          </p:cNvPicPr>
          <p:nvPr/>
        </p:nvPicPr>
        <p:blipFill>
          <a:blip r:embed="rId7">
            <a:extLst/>
          </a:blip>
          <a:stretch>
            <a:fillRect/>
          </a:stretch>
        </p:blipFill>
        <p:spPr>
          <a:xfrm>
            <a:off x="10592422" y="2140496"/>
            <a:ext cx="2154684" cy="2855174"/>
          </a:xfrm>
          <a:prstGeom prst="rect">
            <a:avLst/>
          </a:prstGeom>
          <a:ln w="12700">
            <a:miter lim="400000"/>
          </a:ln>
        </p:spPr>
      </p:pic>
    </p:spTree>
    <p:extLst>
      <p:ext uri="{BB962C8B-B14F-4D97-AF65-F5344CB8AC3E}">
        <p14:creationId xmlns:p14="http://schemas.microsoft.com/office/powerpoint/2010/main" val="16353778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1050"/>
          <p:cNvSpPr/>
          <p:nvPr/>
        </p:nvSpPr>
        <p:spPr>
          <a:xfrm>
            <a:off x="562542" y="2572544"/>
            <a:ext cx="11982131" cy="6779284"/>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algn="l"/>
            <a:r>
              <a:rPr lang="fr-FR" dirty="0">
                <a:latin typeface="Calibri" panose="020F0502020204030204" pitchFamily="34" charset="0"/>
              </a:rPr>
              <a:t>- Mars-septembre : réunions avec université Paris 13, travail commun CCOMS/Paris 13 pour la création d’une licence MSP</a:t>
            </a:r>
          </a:p>
          <a:p>
            <a:pPr algn="l"/>
            <a:r>
              <a:rPr lang="fr-FR" dirty="0">
                <a:latin typeface="Calibri" panose="020F0502020204030204" pitchFamily="34" charset="0"/>
              </a:rPr>
              <a:t>Sept-novembre : 33 recrutements sur 30 établissements, dans 7 grandes régions.</a:t>
            </a:r>
          </a:p>
          <a:p>
            <a:pPr algn="l"/>
            <a:r>
              <a:rPr lang="fr-FR" dirty="0" smtClean="0">
                <a:latin typeface="Calibri" panose="020F0502020204030204" pitchFamily="34" charset="0"/>
              </a:rPr>
              <a:t>- 11 </a:t>
            </a:r>
            <a:r>
              <a:rPr lang="fr-FR" dirty="0">
                <a:latin typeface="Calibri" panose="020F0502020204030204" pitchFamily="34" charset="0"/>
              </a:rPr>
              <a:t>décembre : prises de postes des 33 médiateurs </a:t>
            </a:r>
          </a:p>
          <a:p>
            <a:pPr algn="l"/>
            <a:r>
              <a:rPr lang="fr-FR" dirty="0">
                <a:latin typeface="Calibri" panose="020F0502020204030204" pitchFamily="34" charset="0"/>
              </a:rPr>
              <a:t>- 8 janvier 2018 : début de la licence science sanitaire et sociale, mention médiateurs de santé-pairs.</a:t>
            </a:r>
          </a:p>
          <a:p>
            <a:pPr algn="l"/>
            <a:r>
              <a:rPr lang="fr-FR" dirty="0" smtClean="0">
                <a:latin typeface="Calibri" panose="020F0502020204030204" pitchFamily="34" charset="0"/>
              </a:rPr>
              <a:t>- Juin </a:t>
            </a:r>
            <a:r>
              <a:rPr lang="fr-FR" dirty="0">
                <a:latin typeface="Calibri" panose="020F0502020204030204" pitchFamily="34" charset="0"/>
              </a:rPr>
              <a:t>2019 : délivrance du diplôme de </a:t>
            </a:r>
            <a:r>
              <a:rPr lang="fr-FR" dirty="0" smtClean="0">
                <a:latin typeface="Calibri" panose="020F0502020204030204" pitchFamily="34" charset="0"/>
              </a:rPr>
              <a:t>licence</a:t>
            </a:r>
          </a:p>
          <a:p>
            <a:pPr algn="l"/>
            <a:r>
              <a:rPr lang="fr-FR" dirty="0" smtClean="0">
                <a:latin typeface="Calibri" panose="020F0502020204030204" pitchFamily="34" charset="0"/>
              </a:rPr>
              <a:t>- Recherche sur les effets de la nouvelle formation (Paris XIII) 					sur les usagers (anthropologue CNRS), sur les 						données médico-économiques 5 ans après (ECEVE –				INSERM)</a:t>
            </a:r>
            <a:endParaRPr lang="fr-FR" dirty="0">
              <a:latin typeface="Calibri" panose="020F0502020204030204" pitchFamily="34" charset="0"/>
            </a:endParaRPr>
          </a:p>
        </p:txBody>
      </p:sp>
      <p:sp>
        <p:nvSpPr>
          <p:cNvPr id="7" name="Shape 1051"/>
          <p:cNvSpPr/>
          <p:nvPr/>
        </p:nvSpPr>
        <p:spPr>
          <a:xfrm>
            <a:off x="-1706512" y="539990"/>
            <a:ext cx="16113151" cy="808418"/>
          </a:xfrm>
          <a:prstGeom prst="rect">
            <a:avLst/>
          </a:prstGeom>
          <a:ln w="12700">
            <a:miter lim="400000"/>
          </a:ln>
          <a:extLst>
            <a:ext uri="{C572A759-6A51-4108-AA02-DFA0A04FC94B}">
              <ma14:wrappingTextBoxFlag xmlns:ma14="http://schemas.microsoft.com/office/mac/drawingml/2011/main" xmlns="" val="1"/>
            </a:ext>
          </a:extLst>
        </p:spPr>
        <p:txBody>
          <a:bodyPr lIns="65020" tIns="65020" rIns="65020" bIns="65020">
            <a:spAutoFit/>
          </a:bodyPr>
          <a:lstStyle>
            <a:lvl1pPr>
              <a:defRPr sz="2800" b="1">
                <a:solidFill>
                  <a:srgbClr val="808080"/>
                </a:solidFill>
                <a:latin typeface="Calibri"/>
                <a:ea typeface="Calibri"/>
                <a:cs typeface="Calibri"/>
                <a:sym typeface="Calibri"/>
              </a:defRPr>
            </a:lvl1pPr>
          </a:lstStyle>
          <a:p>
            <a:r>
              <a:rPr lang="fr-FR" sz="4400" dirty="0" smtClean="0">
                <a:solidFill>
                  <a:schemeClr val="bg1"/>
                </a:solidFill>
              </a:rPr>
              <a:t>Et l’avenir Mars </a:t>
            </a:r>
            <a:r>
              <a:rPr lang="fr-FR" sz="4400" dirty="0">
                <a:solidFill>
                  <a:schemeClr val="bg1"/>
                </a:solidFill>
              </a:rPr>
              <a:t>2017-janvier 2018</a:t>
            </a:r>
            <a:endParaRPr sz="4400" dirty="0">
              <a:solidFill>
                <a:schemeClr val="bg1"/>
              </a:solidFill>
            </a:endParaRPr>
          </a:p>
        </p:txBody>
      </p:sp>
    </p:spTree>
    <p:extLst>
      <p:ext uri="{BB962C8B-B14F-4D97-AF65-F5344CB8AC3E}">
        <p14:creationId xmlns:p14="http://schemas.microsoft.com/office/powerpoint/2010/main" val="266179869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3" name="Titre 2"/>
          <p:cNvSpPr>
            <a:spLocks noGrp="1"/>
          </p:cNvSpPr>
          <p:nvPr>
            <p:ph type="title"/>
          </p:nvPr>
        </p:nvSpPr>
        <p:spPr/>
        <p:txBody>
          <a:bodyPr/>
          <a:lstStyle/>
          <a:p>
            <a:r>
              <a:rPr lang="fr-FR" dirty="0" smtClean="0">
                <a:solidFill>
                  <a:schemeClr val="bg1"/>
                </a:solidFill>
              </a:rPr>
              <a:t>MERCI POUR VOTRE ATTENTION</a:t>
            </a:r>
            <a:endParaRPr lang="fr-FR" dirty="0">
              <a:solidFill>
                <a:schemeClr val="bg1"/>
              </a:solidFill>
            </a:endParaRPr>
          </a:p>
        </p:txBody>
      </p:sp>
      <p:pic>
        <p:nvPicPr>
          <p:cNvPr id="7" name="image11.jpeg"/>
          <p:cNvPicPr>
            <a:picLocks noChangeAspect="1"/>
          </p:cNvPicPr>
          <p:nvPr/>
        </p:nvPicPr>
        <p:blipFill>
          <a:blip r:embed="rId3">
            <a:extLst/>
          </a:blip>
          <a:stretch>
            <a:fillRect/>
          </a:stretch>
        </p:blipFill>
        <p:spPr>
          <a:xfrm>
            <a:off x="10282320" y="6590521"/>
            <a:ext cx="1645921" cy="1625401"/>
          </a:xfrm>
          <a:prstGeom prst="rect">
            <a:avLst/>
          </a:prstGeom>
          <a:ln w="12700">
            <a:miter lim="400000"/>
          </a:ln>
        </p:spPr>
      </p:pic>
      <p:pic>
        <p:nvPicPr>
          <p:cNvPr id="8" name="image7.jpeg"/>
          <p:cNvPicPr>
            <a:picLocks noChangeAspect="1"/>
          </p:cNvPicPr>
          <p:nvPr/>
        </p:nvPicPr>
        <p:blipFill>
          <a:blip r:embed="rId4">
            <a:extLst/>
          </a:blip>
          <a:stretch>
            <a:fillRect/>
          </a:stretch>
        </p:blipFill>
        <p:spPr>
          <a:xfrm>
            <a:off x="928192" y="6307560"/>
            <a:ext cx="2498401" cy="1395001"/>
          </a:xfrm>
          <a:prstGeom prst="rect">
            <a:avLst/>
          </a:prstGeom>
          <a:ln w="12700">
            <a:miter lim="400000"/>
          </a:ln>
        </p:spPr>
      </p:pic>
      <p:pic>
        <p:nvPicPr>
          <p:cNvPr id="9" name="image8.jpeg"/>
          <p:cNvPicPr>
            <a:picLocks noChangeAspect="1"/>
          </p:cNvPicPr>
          <p:nvPr/>
        </p:nvPicPr>
        <p:blipFill>
          <a:blip r:embed="rId5">
            <a:extLst/>
          </a:blip>
          <a:stretch>
            <a:fillRect/>
          </a:stretch>
        </p:blipFill>
        <p:spPr>
          <a:xfrm>
            <a:off x="5184112" y="6590522"/>
            <a:ext cx="1410842" cy="1407600"/>
          </a:xfrm>
          <a:prstGeom prst="rect">
            <a:avLst/>
          </a:prstGeom>
          <a:ln w="12700">
            <a:miter lim="400000"/>
          </a:ln>
        </p:spPr>
      </p:pic>
      <p:pic>
        <p:nvPicPr>
          <p:cNvPr id="10" name="image9.jpeg"/>
          <p:cNvPicPr>
            <a:picLocks noChangeAspect="1"/>
          </p:cNvPicPr>
          <p:nvPr/>
        </p:nvPicPr>
        <p:blipFill>
          <a:blip r:embed="rId6">
            <a:extLst/>
          </a:blip>
          <a:stretch>
            <a:fillRect/>
          </a:stretch>
        </p:blipFill>
        <p:spPr>
          <a:xfrm>
            <a:off x="8429873" y="6590522"/>
            <a:ext cx="1558441" cy="1558441"/>
          </a:xfrm>
          <a:prstGeom prst="rect">
            <a:avLst/>
          </a:prstGeom>
          <a:ln w="12700">
            <a:miter lim="400000"/>
          </a:ln>
        </p:spPr>
      </p:pic>
      <p:pic>
        <p:nvPicPr>
          <p:cNvPr id="11" name="image10.jpeg"/>
          <p:cNvPicPr>
            <a:picLocks noChangeAspect="1"/>
          </p:cNvPicPr>
          <p:nvPr/>
        </p:nvPicPr>
        <p:blipFill>
          <a:blip r:embed="rId7">
            <a:extLst/>
          </a:blip>
          <a:stretch>
            <a:fillRect/>
          </a:stretch>
        </p:blipFill>
        <p:spPr>
          <a:xfrm>
            <a:off x="3500033" y="6529321"/>
            <a:ext cx="1703161" cy="1461601"/>
          </a:xfrm>
          <a:prstGeom prst="rect">
            <a:avLst/>
          </a:prstGeom>
          <a:ln w="12700">
            <a:miter lim="400000"/>
          </a:ln>
        </p:spPr>
      </p:pic>
      <p:pic>
        <p:nvPicPr>
          <p:cNvPr id="12" name="image12.jpeg"/>
          <p:cNvPicPr>
            <a:picLocks noChangeAspect="1"/>
          </p:cNvPicPr>
          <p:nvPr/>
        </p:nvPicPr>
        <p:blipFill>
          <a:blip r:embed="rId8">
            <a:extLst/>
          </a:blip>
          <a:stretch>
            <a:fillRect/>
          </a:stretch>
        </p:blipFill>
        <p:spPr>
          <a:xfrm>
            <a:off x="3500032" y="5111640"/>
            <a:ext cx="1757161" cy="1196641"/>
          </a:xfrm>
          <a:prstGeom prst="rect">
            <a:avLst/>
          </a:prstGeom>
          <a:ln w="12700">
            <a:miter lim="400000"/>
          </a:ln>
        </p:spPr>
      </p:pic>
      <p:pic>
        <p:nvPicPr>
          <p:cNvPr id="13" name="image13.jpeg"/>
          <p:cNvPicPr>
            <a:picLocks noChangeAspect="1"/>
          </p:cNvPicPr>
          <p:nvPr/>
        </p:nvPicPr>
        <p:blipFill>
          <a:blip r:embed="rId9">
            <a:extLst/>
          </a:blip>
          <a:stretch>
            <a:fillRect/>
          </a:stretch>
        </p:blipFill>
        <p:spPr>
          <a:xfrm>
            <a:off x="5762274" y="5076000"/>
            <a:ext cx="1852201" cy="1304641"/>
          </a:xfrm>
          <a:prstGeom prst="rect">
            <a:avLst/>
          </a:prstGeom>
          <a:ln w="12700">
            <a:miter lim="400000"/>
          </a:ln>
        </p:spPr>
      </p:pic>
      <p:pic>
        <p:nvPicPr>
          <p:cNvPr id="14" name="image14.jpeg"/>
          <p:cNvPicPr>
            <a:picLocks noChangeAspect="1"/>
          </p:cNvPicPr>
          <p:nvPr/>
        </p:nvPicPr>
        <p:blipFill>
          <a:blip r:embed="rId10">
            <a:extLst/>
          </a:blip>
          <a:stretch>
            <a:fillRect/>
          </a:stretch>
        </p:blipFill>
        <p:spPr>
          <a:xfrm>
            <a:off x="7871872" y="5226121"/>
            <a:ext cx="1750682" cy="1004400"/>
          </a:xfrm>
          <a:prstGeom prst="rect">
            <a:avLst/>
          </a:prstGeom>
          <a:ln w="12700">
            <a:miter lim="400000"/>
          </a:ln>
        </p:spPr>
      </p:pic>
      <p:pic>
        <p:nvPicPr>
          <p:cNvPr id="15" name="image15.png"/>
          <p:cNvPicPr>
            <a:picLocks noChangeAspect="1"/>
          </p:cNvPicPr>
          <p:nvPr/>
        </p:nvPicPr>
        <p:blipFill>
          <a:blip r:embed="rId11">
            <a:extLst/>
          </a:blip>
          <a:stretch>
            <a:fillRect/>
          </a:stretch>
        </p:blipFill>
        <p:spPr>
          <a:xfrm>
            <a:off x="2902000" y="8200806"/>
            <a:ext cx="1435681" cy="968402"/>
          </a:xfrm>
          <a:prstGeom prst="rect">
            <a:avLst/>
          </a:prstGeom>
          <a:ln w="12700">
            <a:miter lim="400000"/>
          </a:ln>
        </p:spPr>
      </p:pic>
      <p:pic>
        <p:nvPicPr>
          <p:cNvPr id="16" name="image16.png"/>
          <p:cNvPicPr>
            <a:picLocks noChangeAspect="1"/>
          </p:cNvPicPr>
          <p:nvPr/>
        </p:nvPicPr>
        <p:blipFill>
          <a:blip r:embed="rId12">
            <a:extLst/>
          </a:blip>
          <a:stretch>
            <a:fillRect/>
          </a:stretch>
        </p:blipFill>
        <p:spPr>
          <a:xfrm>
            <a:off x="4452520" y="8474408"/>
            <a:ext cx="1804681" cy="588241"/>
          </a:xfrm>
          <a:prstGeom prst="rect">
            <a:avLst/>
          </a:prstGeom>
          <a:ln w="12700">
            <a:miter lim="400000"/>
          </a:ln>
        </p:spPr>
      </p:pic>
      <p:pic>
        <p:nvPicPr>
          <p:cNvPr id="17" name="image17.gif"/>
          <p:cNvPicPr>
            <a:picLocks noChangeAspect="1"/>
          </p:cNvPicPr>
          <p:nvPr/>
        </p:nvPicPr>
        <p:blipFill>
          <a:blip r:embed="rId13">
            <a:extLst/>
          </a:blip>
          <a:stretch>
            <a:fillRect/>
          </a:stretch>
        </p:blipFill>
        <p:spPr>
          <a:xfrm>
            <a:off x="6370960" y="8267768"/>
            <a:ext cx="1538281" cy="1001520"/>
          </a:xfrm>
          <a:prstGeom prst="rect">
            <a:avLst/>
          </a:prstGeom>
          <a:ln w="12700">
            <a:miter lim="400000"/>
          </a:ln>
        </p:spPr>
      </p:pic>
      <p:pic>
        <p:nvPicPr>
          <p:cNvPr id="18" name="image6.jpeg"/>
          <p:cNvPicPr>
            <a:picLocks noChangeAspect="1"/>
          </p:cNvPicPr>
          <p:nvPr/>
        </p:nvPicPr>
        <p:blipFill>
          <a:blip r:embed="rId14">
            <a:extLst/>
          </a:blip>
          <a:stretch>
            <a:fillRect/>
          </a:stretch>
        </p:blipFill>
        <p:spPr>
          <a:xfrm>
            <a:off x="6868552" y="6543720"/>
            <a:ext cx="1296721" cy="1501561"/>
          </a:xfrm>
          <a:prstGeom prst="rect">
            <a:avLst/>
          </a:prstGeom>
          <a:ln w="12700">
            <a:miter lim="400000"/>
          </a:ln>
        </p:spPr>
      </p:pic>
      <p:sp>
        <p:nvSpPr>
          <p:cNvPr id="19" name="Espace réservé du contenu 2"/>
          <p:cNvSpPr>
            <a:spLocks noGrp="1"/>
          </p:cNvSpPr>
          <p:nvPr>
            <p:ph sz="quarter" idx="1"/>
          </p:nvPr>
        </p:nvSpPr>
        <p:spPr>
          <a:xfrm>
            <a:off x="1567804" y="2294246"/>
            <a:ext cx="10241138" cy="1945816"/>
          </a:xfrm>
        </p:spPr>
        <p:txBody>
          <a:bodyPr>
            <a:noAutofit/>
          </a:bodyPr>
          <a:lstStyle/>
          <a:p>
            <a:pPr marL="0" indent="0" algn="ctr">
              <a:buNone/>
              <a:defRPr/>
            </a:pPr>
            <a:r>
              <a:rPr lang="fr-FR" sz="4000" b="1" dirty="0">
                <a:solidFill>
                  <a:srgbClr val="0177C9"/>
                </a:solidFill>
                <a:latin typeface="Century Gothic" panose="020B0502020202020204" pitchFamily="34" charset="0"/>
              </a:rPr>
              <a:t>Centre collaborateur de l’OMS (CCOMS)</a:t>
            </a:r>
            <a:endParaRPr lang="fr-FR" sz="1400" dirty="0">
              <a:solidFill>
                <a:srgbClr val="0177C9"/>
              </a:solidFill>
              <a:latin typeface="Century Gothic" panose="020B0502020202020204" pitchFamily="34" charset="0"/>
            </a:endParaRPr>
          </a:p>
          <a:p>
            <a:pPr marL="0" indent="0" algn="ctr">
              <a:buNone/>
              <a:defRPr/>
            </a:pPr>
            <a:endParaRPr lang="fr-FR" sz="1400" dirty="0">
              <a:latin typeface="Century Gothic" panose="020B0502020202020204" pitchFamily="34" charset="0"/>
            </a:endParaRPr>
          </a:p>
          <a:p>
            <a:pPr marL="0" indent="0" algn="ctr">
              <a:buNone/>
              <a:defRPr/>
            </a:pPr>
            <a:r>
              <a:rPr lang="fr-FR" sz="4000" dirty="0">
                <a:latin typeface="Century Gothic" panose="020B0502020202020204" pitchFamily="34" charset="0"/>
              </a:rPr>
              <a:t>www.ccomssantementalelillefrance.org</a:t>
            </a:r>
          </a:p>
          <a:p>
            <a:pPr marL="0" indent="0" algn="ctr">
              <a:buNone/>
              <a:defRPr/>
            </a:pPr>
            <a:endParaRPr lang="fr-FR" sz="1400" dirty="0">
              <a:latin typeface="Century Gothic" panose="020B0502020202020204" pitchFamily="34" charset="0"/>
            </a:endParaRPr>
          </a:p>
          <a:p>
            <a:pPr marL="0" indent="0">
              <a:buNone/>
              <a:defRPr/>
            </a:pPr>
            <a:endParaRPr lang="fr-FR" sz="4000" dirty="0">
              <a:latin typeface="Century Gothic" panose="020B0502020202020204" pitchFamily="34" charset="0"/>
            </a:endParaRPr>
          </a:p>
        </p:txBody>
      </p:sp>
      <p:pic>
        <p:nvPicPr>
          <p:cNvPr id="20" name="Imag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6751" y="4262332"/>
            <a:ext cx="677429" cy="650331"/>
          </a:xfrm>
          <a:prstGeom prst="rect">
            <a:avLst/>
          </a:prstGeom>
        </p:spPr>
      </p:pic>
      <p:sp>
        <p:nvSpPr>
          <p:cNvPr id="21" name="Rectangle 20"/>
          <p:cNvSpPr/>
          <p:nvPr/>
        </p:nvSpPr>
        <p:spPr>
          <a:xfrm>
            <a:off x="1369945" y="4228728"/>
            <a:ext cx="3260247" cy="685314"/>
          </a:xfrm>
          <a:prstGeom prst="rect">
            <a:avLst/>
          </a:prstGeom>
        </p:spPr>
        <p:txBody>
          <a:bodyPr wrap="none" lIns="130046" tIns="65023" rIns="130046" bIns="65023">
            <a:spAutoFit/>
          </a:bodyPr>
          <a:lstStyle/>
          <a:p>
            <a:pPr algn="ctr">
              <a:defRPr/>
            </a:pPr>
            <a:r>
              <a:rPr lang="fr-FR" dirty="0" smtClean="0">
                <a:latin typeface="Century Gothic" panose="020B0502020202020204" pitchFamily="34" charset="0"/>
              </a:rPr>
              <a:t>@</a:t>
            </a:r>
            <a:r>
              <a:rPr lang="fr-FR" dirty="0" err="1" smtClean="0">
                <a:latin typeface="Century Gothic" panose="020B0502020202020204" pitchFamily="34" charset="0"/>
              </a:rPr>
              <a:t>CCOMSLille</a:t>
            </a:r>
            <a:endParaRPr lang="fr-FR" dirty="0">
              <a:latin typeface="Century Gothic" panose="020B0502020202020204" pitchFamily="34" charset="0"/>
            </a:endParaRPr>
          </a:p>
        </p:txBody>
      </p:sp>
      <p:pic>
        <p:nvPicPr>
          <p:cNvPr id="22" name="Imag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76883" y="4261181"/>
            <a:ext cx="823105" cy="777692"/>
          </a:xfrm>
          <a:prstGeom prst="rect">
            <a:avLst/>
          </a:prstGeom>
        </p:spPr>
      </p:pic>
      <p:sp>
        <p:nvSpPr>
          <p:cNvPr id="23" name="Rectangle 22"/>
          <p:cNvSpPr/>
          <p:nvPr/>
        </p:nvSpPr>
        <p:spPr>
          <a:xfrm>
            <a:off x="6341574" y="4394792"/>
            <a:ext cx="5735037" cy="500648"/>
          </a:xfrm>
          <a:prstGeom prst="rect">
            <a:avLst/>
          </a:prstGeom>
        </p:spPr>
        <p:txBody>
          <a:bodyPr wrap="square" lIns="130046" tIns="65023" rIns="130046" bIns="65023">
            <a:spAutoFit/>
          </a:bodyPr>
          <a:lstStyle/>
          <a:p>
            <a:r>
              <a:rPr lang="fr-FR" sz="2400" dirty="0" smtClean="0">
                <a:latin typeface="Century Gothic" panose="020B0502020202020204" pitchFamily="34" charset="0"/>
              </a:rPr>
              <a:t>www.facebook.com/CCOMSLille </a:t>
            </a:r>
            <a:endParaRPr lang="fr-FR" sz="2400" dirty="0">
              <a:latin typeface="Century Gothic" panose="020B0502020202020204" pitchFamily="34" charset="0"/>
            </a:endParaRPr>
          </a:p>
        </p:txBody>
      </p:sp>
      <p:pic>
        <p:nvPicPr>
          <p:cNvPr id="24"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10313" t="27408" r="63291" b="56852"/>
          <a:stretch/>
        </p:blipFill>
        <p:spPr bwMode="auto">
          <a:xfrm>
            <a:off x="8302600" y="8245192"/>
            <a:ext cx="3482389" cy="116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Image 12" descr="Image 12"/>
          <p:cNvPicPr>
            <a:picLocks noChangeAspect="1"/>
          </p:cNvPicPr>
          <p:nvPr/>
        </p:nvPicPr>
        <p:blipFill>
          <a:blip r:embed="rId18">
            <a:extLst/>
          </a:blip>
          <a:stretch>
            <a:fillRect/>
          </a:stretch>
        </p:blipFill>
        <p:spPr>
          <a:xfrm>
            <a:off x="10678864" y="5305052"/>
            <a:ext cx="1619628" cy="809815"/>
          </a:xfrm>
          <a:prstGeom prst="rect">
            <a:avLst/>
          </a:prstGeom>
          <a:ln w="12700">
            <a:miter lim="400000"/>
          </a:ln>
        </p:spPr>
      </p:pic>
    </p:spTree>
    <p:extLst>
      <p:ext uri="{BB962C8B-B14F-4D97-AF65-F5344CB8AC3E}">
        <p14:creationId xmlns:p14="http://schemas.microsoft.com/office/powerpoint/2010/main" val="236003505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8" name="Shape 187"/>
          <p:cNvSpPr/>
          <p:nvPr/>
        </p:nvSpPr>
        <p:spPr>
          <a:xfrm>
            <a:off x="357717" y="2111693"/>
            <a:ext cx="12391777" cy="1931375"/>
          </a:xfrm>
          <a:prstGeom prst="rect">
            <a:avLst/>
          </a:prstGeom>
          <a:ln w="12700">
            <a:miter lim="400000"/>
          </a:ln>
          <a:extLst>
            <a:ext uri="{C572A759-6A51-4108-AA02-DFA0A04FC94B}">
              <ma14:wrappingTextBoxFlag xmlns:ma14="http://schemas.microsoft.com/office/mac/drawingml/2011/main" xmlns="" val="1"/>
            </a:ext>
          </a:extLst>
        </p:spPr>
        <p:txBody>
          <a:bodyPr wrap="square" lIns="102908" tIns="102908" rIns="102908" bIns="102908">
            <a:spAutoFit/>
          </a:bodyPr>
          <a:lstStyle/>
          <a:p>
            <a:pPr algn="l">
              <a:defRPr sz="2800">
                <a:latin typeface="Calibri"/>
                <a:ea typeface="Calibri"/>
                <a:cs typeface="Calibri"/>
                <a:sym typeface="Calibri"/>
              </a:defRPr>
            </a:pPr>
            <a:r>
              <a:rPr dirty="0">
                <a:solidFill>
                  <a:schemeClr val="tx1"/>
                </a:solidFill>
              </a:rPr>
              <a:t>Le </a:t>
            </a:r>
            <a:r>
              <a:rPr dirty="0" err="1">
                <a:solidFill>
                  <a:schemeClr val="tx1"/>
                </a:solidFill>
              </a:rPr>
              <a:t>terme</a:t>
            </a:r>
            <a:r>
              <a:rPr dirty="0">
                <a:solidFill>
                  <a:schemeClr val="tx1"/>
                </a:solidFill>
              </a:rPr>
              <a:t> de « </a:t>
            </a:r>
            <a:r>
              <a:rPr dirty="0" err="1">
                <a:solidFill>
                  <a:schemeClr val="tx1"/>
                </a:solidFill>
              </a:rPr>
              <a:t>médiateurs</a:t>
            </a:r>
            <a:r>
              <a:rPr dirty="0">
                <a:solidFill>
                  <a:schemeClr val="tx1"/>
                </a:solidFill>
              </a:rPr>
              <a:t> de santé/pairs » a </a:t>
            </a:r>
            <a:r>
              <a:rPr dirty="0" err="1">
                <a:solidFill>
                  <a:schemeClr val="tx1"/>
                </a:solidFill>
              </a:rPr>
              <a:t>été</a:t>
            </a:r>
            <a:r>
              <a:rPr dirty="0">
                <a:solidFill>
                  <a:schemeClr val="tx1"/>
                </a:solidFill>
              </a:rPr>
              <a:t> </a:t>
            </a:r>
            <a:r>
              <a:rPr dirty="0" err="1">
                <a:solidFill>
                  <a:schemeClr val="tx1"/>
                </a:solidFill>
              </a:rPr>
              <a:t>créé</a:t>
            </a:r>
            <a:r>
              <a:rPr dirty="0">
                <a:solidFill>
                  <a:schemeClr val="tx1"/>
                </a:solidFill>
              </a:rPr>
              <a:t> </a:t>
            </a:r>
            <a:r>
              <a:rPr dirty="0" err="1">
                <a:solidFill>
                  <a:schemeClr val="tx1"/>
                </a:solidFill>
              </a:rPr>
              <a:t>dans</a:t>
            </a:r>
            <a:r>
              <a:rPr dirty="0">
                <a:solidFill>
                  <a:schemeClr val="tx1"/>
                </a:solidFill>
              </a:rPr>
              <a:t> </a:t>
            </a:r>
            <a:r>
              <a:rPr dirty="0" err="1">
                <a:solidFill>
                  <a:schemeClr val="tx1"/>
                </a:solidFill>
              </a:rPr>
              <a:t>cette</a:t>
            </a:r>
            <a:r>
              <a:rPr dirty="0">
                <a:solidFill>
                  <a:schemeClr val="tx1"/>
                </a:solidFill>
              </a:rPr>
              <a:t> </a:t>
            </a:r>
            <a:r>
              <a:rPr dirty="0" err="1">
                <a:solidFill>
                  <a:schemeClr val="tx1"/>
                </a:solidFill>
              </a:rPr>
              <a:t>recherche</a:t>
            </a:r>
            <a:r>
              <a:rPr dirty="0">
                <a:solidFill>
                  <a:schemeClr val="tx1"/>
                </a:solidFill>
              </a:rPr>
              <a:t> </a:t>
            </a:r>
          </a:p>
          <a:p>
            <a:pPr algn="l">
              <a:defRPr sz="2800">
                <a:latin typeface="Calibri"/>
                <a:ea typeface="Calibri"/>
                <a:cs typeface="Calibri"/>
                <a:sym typeface="Calibri"/>
              </a:defRPr>
            </a:pPr>
            <a:endParaRPr dirty="0">
              <a:solidFill>
                <a:schemeClr val="tx1"/>
              </a:solidFill>
            </a:endParaRPr>
          </a:p>
          <a:p>
            <a:pPr algn="l">
              <a:defRPr sz="2800">
                <a:latin typeface="Calibri"/>
                <a:ea typeface="Calibri"/>
                <a:cs typeface="Calibri"/>
                <a:sym typeface="Calibri"/>
              </a:defRPr>
            </a:pPr>
            <a:r>
              <a:rPr dirty="0" err="1">
                <a:solidFill>
                  <a:schemeClr val="tx1"/>
                </a:solidFill>
              </a:rPr>
              <a:t>Définit</a:t>
            </a:r>
            <a:r>
              <a:rPr dirty="0">
                <a:solidFill>
                  <a:schemeClr val="tx1"/>
                </a:solidFill>
              </a:rPr>
              <a:t> les </a:t>
            </a:r>
            <a:r>
              <a:rPr dirty="0" err="1">
                <a:solidFill>
                  <a:schemeClr val="tx1"/>
                </a:solidFill>
              </a:rPr>
              <a:t>personnes</a:t>
            </a:r>
            <a:r>
              <a:rPr dirty="0">
                <a:solidFill>
                  <a:schemeClr val="tx1"/>
                </a:solidFill>
              </a:rPr>
              <a:t> </a:t>
            </a:r>
            <a:r>
              <a:rPr dirty="0" err="1">
                <a:solidFill>
                  <a:schemeClr val="tx1"/>
                </a:solidFill>
              </a:rPr>
              <a:t>intervenant</a:t>
            </a:r>
            <a:r>
              <a:rPr dirty="0">
                <a:solidFill>
                  <a:schemeClr val="tx1"/>
                </a:solidFill>
              </a:rPr>
              <a:t> </a:t>
            </a:r>
            <a:r>
              <a:rPr dirty="0" err="1">
                <a:solidFill>
                  <a:schemeClr val="tx1"/>
                </a:solidFill>
              </a:rPr>
              <a:t>dans</a:t>
            </a:r>
            <a:r>
              <a:rPr dirty="0">
                <a:solidFill>
                  <a:schemeClr val="tx1"/>
                </a:solidFill>
              </a:rPr>
              <a:t> les services de santé </a:t>
            </a:r>
            <a:r>
              <a:rPr dirty="0" err="1">
                <a:solidFill>
                  <a:schemeClr val="tx1"/>
                </a:solidFill>
              </a:rPr>
              <a:t>mentale</a:t>
            </a:r>
            <a:r>
              <a:rPr dirty="0">
                <a:solidFill>
                  <a:schemeClr val="tx1"/>
                </a:solidFill>
              </a:rPr>
              <a:t> </a:t>
            </a:r>
            <a:r>
              <a:rPr dirty="0" err="1">
                <a:solidFill>
                  <a:schemeClr val="tx1"/>
                </a:solidFill>
              </a:rPr>
              <a:t>ayant</a:t>
            </a:r>
            <a:r>
              <a:rPr dirty="0">
                <a:solidFill>
                  <a:schemeClr val="tx1"/>
                </a:solidFill>
              </a:rPr>
              <a:t> pour mission la </a:t>
            </a:r>
            <a:r>
              <a:rPr b="1" dirty="0" err="1">
                <a:solidFill>
                  <a:schemeClr val="tx1"/>
                </a:solidFill>
              </a:rPr>
              <a:t>médiation</a:t>
            </a:r>
            <a:r>
              <a:rPr b="1" dirty="0">
                <a:solidFill>
                  <a:schemeClr val="tx1"/>
                </a:solidFill>
              </a:rPr>
              <a:t> en santé </a:t>
            </a:r>
            <a:r>
              <a:rPr dirty="0">
                <a:solidFill>
                  <a:schemeClr val="tx1"/>
                </a:solidFill>
              </a:rPr>
              <a:t>et en </a:t>
            </a:r>
            <a:r>
              <a:rPr b="1" dirty="0">
                <a:solidFill>
                  <a:schemeClr val="tx1"/>
                </a:solidFill>
              </a:rPr>
              <a:t>santé </a:t>
            </a:r>
            <a:r>
              <a:rPr b="1" dirty="0" err="1">
                <a:solidFill>
                  <a:schemeClr val="tx1"/>
                </a:solidFill>
              </a:rPr>
              <a:t>mentale</a:t>
            </a:r>
            <a:r>
              <a:rPr b="1" dirty="0">
                <a:solidFill>
                  <a:schemeClr val="tx1"/>
                </a:solidFill>
              </a:rPr>
              <a:t> </a:t>
            </a:r>
          </a:p>
        </p:txBody>
      </p:sp>
      <p:sp>
        <p:nvSpPr>
          <p:cNvPr id="9" name="Shape 188"/>
          <p:cNvSpPr/>
          <p:nvPr/>
        </p:nvSpPr>
        <p:spPr>
          <a:xfrm>
            <a:off x="1267925" y="4495922"/>
            <a:ext cx="11174336" cy="884934"/>
          </a:xfrm>
          <a:prstGeom prst="rect">
            <a:avLst/>
          </a:prstGeom>
          <a:ln w="12700">
            <a:miter lim="400000"/>
          </a:ln>
          <a:extLst>
            <a:ext uri="{C572A759-6A51-4108-AA02-DFA0A04FC94B}">
              <ma14:wrappingTextBoxFlag xmlns:ma14="http://schemas.microsoft.com/office/mac/drawingml/2011/main" xmlns="" val="1"/>
            </a:ext>
          </a:extLst>
        </p:spPr>
        <p:txBody>
          <a:bodyPr wrap="square" lIns="102908" tIns="102908" rIns="102908" bIns="102908">
            <a:spAutoFit/>
          </a:bodyPr>
          <a:lstStyle>
            <a:lvl1pPr>
              <a:defRPr sz="2200" i="1">
                <a:latin typeface="+mn-lt"/>
                <a:ea typeface="+mn-ea"/>
                <a:cs typeface="+mn-cs"/>
                <a:sym typeface="Arial"/>
              </a:defRPr>
            </a:lvl1pPr>
          </a:lstStyle>
          <a:p>
            <a:r>
              <a:rPr dirty="0">
                <a:solidFill>
                  <a:schemeClr val="tx1"/>
                </a:solidFill>
              </a:rPr>
              <a:t>Des </a:t>
            </a:r>
            <a:r>
              <a:rPr dirty="0" err="1">
                <a:solidFill>
                  <a:schemeClr val="tx1"/>
                </a:solidFill>
              </a:rPr>
              <a:t>médiateurs</a:t>
            </a:r>
            <a:r>
              <a:rPr dirty="0">
                <a:solidFill>
                  <a:schemeClr val="tx1"/>
                </a:solidFill>
              </a:rPr>
              <a:t> de santé </a:t>
            </a:r>
            <a:r>
              <a:rPr dirty="0" err="1">
                <a:solidFill>
                  <a:schemeClr val="tx1"/>
                </a:solidFill>
              </a:rPr>
              <a:t>sont</a:t>
            </a:r>
            <a:r>
              <a:rPr dirty="0">
                <a:solidFill>
                  <a:schemeClr val="tx1"/>
                </a:solidFill>
              </a:rPr>
              <a:t> déjà </a:t>
            </a:r>
            <a:r>
              <a:rPr dirty="0" err="1">
                <a:solidFill>
                  <a:schemeClr val="tx1"/>
                </a:solidFill>
              </a:rPr>
              <a:t>formés</a:t>
            </a:r>
            <a:r>
              <a:rPr dirty="0">
                <a:solidFill>
                  <a:schemeClr val="tx1"/>
                </a:solidFill>
              </a:rPr>
              <a:t> en France </a:t>
            </a:r>
            <a:r>
              <a:rPr dirty="0" err="1">
                <a:solidFill>
                  <a:schemeClr val="tx1"/>
                </a:solidFill>
              </a:rPr>
              <a:t>depuis</a:t>
            </a:r>
            <a:r>
              <a:rPr dirty="0">
                <a:solidFill>
                  <a:schemeClr val="tx1"/>
                </a:solidFill>
              </a:rPr>
              <a:t> de </a:t>
            </a:r>
            <a:r>
              <a:rPr dirty="0" err="1">
                <a:solidFill>
                  <a:schemeClr val="tx1"/>
                </a:solidFill>
              </a:rPr>
              <a:t>nombreuses</a:t>
            </a:r>
            <a:r>
              <a:rPr dirty="0">
                <a:solidFill>
                  <a:schemeClr val="tx1"/>
                </a:solidFill>
              </a:rPr>
              <a:t> </a:t>
            </a:r>
            <a:r>
              <a:rPr dirty="0" err="1">
                <a:solidFill>
                  <a:schemeClr val="tx1"/>
                </a:solidFill>
              </a:rPr>
              <a:t>années</a:t>
            </a:r>
            <a:r>
              <a:rPr dirty="0">
                <a:solidFill>
                  <a:schemeClr val="tx1"/>
                </a:solidFill>
              </a:rPr>
              <a:t> par </a:t>
            </a:r>
            <a:r>
              <a:rPr dirty="0" err="1">
                <a:solidFill>
                  <a:schemeClr val="tx1"/>
                </a:solidFill>
              </a:rPr>
              <a:t>l’Université</a:t>
            </a:r>
            <a:r>
              <a:rPr dirty="0">
                <a:solidFill>
                  <a:schemeClr val="tx1"/>
                </a:solidFill>
              </a:rPr>
              <a:t> Paris 8</a:t>
            </a:r>
          </a:p>
        </p:txBody>
      </p:sp>
      <p:sp>
        <p:nvSpPr>
          <p:cNvPr id="10" name="Shape 189"/>
          <p:cNvSpPr/>
          <p:nvPr/>
        </p:nvSpPr>
        <p:spPr>
          <a:xfrm>
            <a:off x="2297181" y="6499400"/>
            <a:ext cx="627173" cy="43723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70" y="5400"/>
                </a:lnTo>
                <a:lnTo>
                  <a:pt x="470" y="16199"/>
                </a:lnTo>
                <a:lnTo>
                  <a:pt x="0" y="16199"/>
                </a:lnTo>
                <a:lnTo>
                  <a:pt x="0" y="5400"/>
                </a:lnTo>
                <a:lnTo>
                  <a:pt x="1883" y="5400"/>
                </a:lnTo>
                <a:lnTo>
                  <a:pt x="1883" y="16199"/>
                </a:lnTo>
                <a:lnTo>
                  <a:pt x="941" y="16199"/>
                </a:lnTo>
                <a:lnTo>
                  <a:pt x="941" y="5400"/>
                </a:lnTo>
                <a:lnTo>
                  <a:pt x="14067" y="5400"/>
                </a:lnTo>
                <a:lnTo>
                  <a:pt x="14067" y="0"/>
                </a:lnTo>
                <a:lnTo>
                  <a:pt x="21600" y="10800"/>
                </a:lnTo>
                <a:lnTo>
                  <a:pt x="14067" y="21600"/>
                </a:lnTo>
                <a:lnTo>
                  <a:pt x="14067" y="16199"/>
                </a:lnTo>
                <a:lnTo>
                  <a:pt x="2353" y="16199"/>
                </a:lnTo>
                <a:lnTo>
                  <a:pt x="2353" y="5400"/>
                </a:lnTo>
              </a:path>
            </a:pathLst>
          </a:custGeom>
          <a:solidFill>
            <a:srgbClr val="2F5897"/>
          </a:solidFill>
          <a:ln w="22680">
            <a:solidFill>
              <a:srgbClr val="445583"/>
            </a:solidFill>
          </a:ln>
        </p:spPr>
        <p:txBody>
          <a:bodyPr lIns="65020" tIns="65020" rIns="65020" bIns="65020"/>
          <a:lstStyle/>
          <a:p>
            <a:pPr>
              <a:defRPr>
                <a:latin typeface="+mn-lt"/>
                <a:ea typeface="+mn-ea"/>
                <a:cs typeface="+mn-cs"/>
                <a:sym typeface="Arial"/>
              </a:defRPr>
            </a:pPr>
            <a:endParaRPr/>
          </a:p>
        </p:txBody>
      </p:sp>
      <p:sp>
        <p:nvSpPr>
          <p:cNvPr id="12" name="Shape 192"/>
          <p:cNvSpPr/>
          <p:nvPr/>
        </p:nvSpPr>
        <p:spPr>
          <a:xfrm>
            <a:off x="2610768" y="7949142"/>
            <a:ext cx="10432633" cy="1258372"/>
          </a:xfrm>
          <a:prstGeom prst="rect">
            <a:avLst/>
          </a:prstGeom>
          <a:ln w="12700">
            <a:miter lim="400000"/>
          </a:ln>
          <a:extLst>
            <a:ext uri="{C572A759-6A51-4108-AA02-DFA0A04FC94B}">
              <ma14:wrappingTextBoxFlag xmlns:ma14="http://schemas.microsoft.com/office/mac/drawingml/2011/main" xmlns="" val="1"/>
            </a:ext>
          </a:extLst>
        </p:spPr>
        <p:txBody>
          <a:bodyPr wrap="square" lIns="102908" tIns="102908" rIns="102908" bIns="102908">
            <a:spAutoFit/>
          </a:bodyPr>
          <a:lstStyle/>
          <a:p>
            <a:pPr>
              <a:defRPr sz="2500" b="1">
                <a:latin typeface="Calibri"/>
                <a:ea typeface="Calibri"/>
                <a:cs typeface="Calibri"/>
                <a:sym typeface="Calibri"/>
              </a:defRPr>
            </a:pPr>
            <a:r>
              <a:rPr sz="2300" dirty="0"/>
              <a:t>La pair-</a:t>
            </a:r>
            <a:r>
              <a:rPr sz="2300" dirty="0" err="1"/>
              <a:t>aidance</a:t>
            </a:r>
            <a:r>
              <a:rPr sz="2300" dirty="0"/>
              <a:t> fait </a:t>
            </a:r>
            <a:r>
              <a:rPr sz="2300" dirty="0" err="1"/>
              <a:t>référence</a:t>
            </a:r>
            <a:r>
              <a:rPr sz="2300" dirty="0"/>
              <a:t> aux </a:t>
            </a:r>
            <a:r>
              <a:rPr sz="2300" dirty="0" err="1"/>
              <a:t>expériences</a:t>
            </a:r>
            <a:r>
              <a:rPr sz="2300" dirty="0"/>
              <a:t> </a:t>
            </a:r>
            <a:r>
              <a:rPr sz="2300" dirty="0" err="1"/>
              <a:t>québecoises</a:t>
            </a:r>
            <a:r>
              <a:rPr sz="2300" dirty="0"/>
              <a:t>, aux </a:t>
            </a:r>
            <a:r>
              <a:rPr sz="2300" dirty="0">
                <a:solidFill>
                  <a:srgbClr val="2F5897"/>
                </a:solidFill>
              </a:rPr>
              <a:t>peer support workers (</a:t>
            </a:r>
            <a:r>
              <a:rPr sz="2300" dirty="0" err="1">
                <a:solidFill>
                  <a:srgbClr val="2F5897"/>
                </a:solidFill>
              </a:rPr>
              <a:t>Royaume-Uni</a:t>
            </a:r>
            <a:r>
              <a:rPr sz="2300" dirty="0">
                <a:solidFill>
                  <a:srgbClr val="2F5897"/>
                </a:solidFill>
              </a:rPr>
              <a:t>, </a:t>
            </a:r>
            <a:r>
              <a:rPr sz="2300" dirty="0" err="1">
                <a:solidFill>
                  <a:srgbClr val="2F5897"/>
                </a:solidFill>
              </a:rPr>
              <a:t>États-Unis</a:t>
            </a:r>
            <a:r>
              <a:rPr sz="2300" dirty="0">
                <a:solidFill>
                  <a:srgbClr val="2F5897"/>
                </a:solidFill>
              </a:rPr>
              <a:t>, Canada, </a:t>
            </a:r>
            <a:r>
              <a:rPr sz="2300" dirty="0" err="1">
                <a:solidFill>
                  <a:srgbClr val="2F5897"/>
                </a:solidFill>
              </a:rPr>
              <a:t>Australie</a:t>
            </a:r>
            <a:r>
              <a:rPr sz="2300" dirty="0">
                <a:solidFill>
                  <a:srgbClr val="2F5897"/>
                </a:solidFill>
              </a:rPr>
              <a:t>, Nouvelle </a:t>
            </a:r>
            <a:r>
              <a:rPr sz="2300" dirty="0" err="1">
                <a:solidFill>
                  <a:srgbClr val="2F5897"/>
                </a:solidFill>
              </a:rPr>
              <a:t>Zélande</a:t>
            </a:r>
            <a:r>
              <a:rPr sz="2300" dirty="0">
                <a:solidFill>
                  <a:srgbClr val="2F5897"/>
                </a:solidFill>
              </a:rPr>
              <a:t>) </a:t>
            </a:r>
            <a:r>
              <a:rPr sz="2300" dirty="0" err="1">
                <a:solidFill>
                  <a:srgbClr val="2F5897"/>
                </a:solidFill>
              </a:rPr>
              <a:t>ou</a:t>
            </a:r>
            <a:r>
              <a:rPr sz="2300" dirty="0">
                <a:solidFill>
                  <a:srgbClr val="2F5897"/>
                </a:solidFill>
              </a:rPr>
              <a:t> </a:t>
            </a:r>
            <a:r>
              <a:rPr sz="2300" dirty="0" err="1">
                <a:solidFill>
                  <a:srgbClr val="2F5897"/>
                </a:solidFill>
              </a:rPr>
              <a:t>indirectement</a:t>
            </a:r>
            <a:r>
              <a:rPr sz="2300" dirty="0">
                <a:solidFill>
                  <a:srgbClr val="2F5897"/>
                </a:solidFill>
              </a:rPr>
              <a:t> aux </a:t>
            </a:r>
            <a:r>
              <a:rPr sz="2300" dirty="0" err="1">
                <a:solidFill>
                  <a:srgbClr val="2F5897"/>
                </a:solidFill>
              </a:rPr>
              <a:t>usagers</a:t>
            </a:r>
            <a:r>
              <a:rPr sz="2300" dirty="0">
                <a:solidFill>
                  <a:srgbClr val="2F5897"/>
                </a:solidFill>
              </a:rPr>
              <a:t> et </a:t>
            </a:r>
            <a:r>
              <a:rPr sz="2300" dirty="0" err="1">
                <a:solidFill>
                  <a:srgbClr val="2F5897"/>
                </a:solidFill>
              </a:rPr>
              <a:t>familles</a:t>
            </a:r>
            <a:r>
              <a:rPr sz="2300" dirty="0">
                <a:solidFill>
                  <a:srgbClr val="2F5897"/>
                </a:solidFill>
              </a:rPr>
              <a:t> experts (UFE) en </a:t>
            </a:r>
            <a:r>
              <a:rPr sz="2300" dirty="0" err="1">
                <a:solidFill>
                  <a:srgbClr val="2F5897"/>
                </a:solidFill>
              </a:rPr>
              <a:t>Italie</a:t>
            </a:r>
            <a:r>
              <a:rPr sz="2300" dirty="0">
                <a:solidFill>
                  <a:srgbClr val="2F5897"/>
                </a:solidFill>
              </a:rPr>
              <a:t> </a:t>
            </a:r>
          </a:p>
        </p:txBody>
      </p:sp>
      <p:sp>
        <p:nvSpPr>
          <p:cNvPr id="13" name="Shape 195"/>
          <p:cNvSpPr/>
          <p:nvPr/>
        </p:nvSpPr>
        <p:spPr>
          <a:xfrm>
            <a:off x="357717" y="579196"/>
            <a:ext cx="13735939" cy="992656"/>
          </a:xfrm>
          <a:prstGeom prst="rect">
            <a:avLst/>
          </a:prstGeom>
          <a:ln w="12700">
            <a:miter lim="400000"/>
          </a:ln>
          <a:extLst>
            <a:ext uri="{C572A759-6A51-4108-AA02-DFA0A04FC94B}">
              <ma14:wrappingTextBoxFlag xmlns:ma14="http://schemas.microsoft.com/office/mac/drawingml/2011/main" xmlns="" val="1"/>
            </a:ext>
          </a:extLst>
        </p:spPr>
        <p:txBody>
          <a:bodyPr lIns="102908" tIns="102908" rIns="102908" bIns="102908">
            <a:spAutoFit/>
          </a:bodyPr>
          <a:lstStyle>
            <a:lvl1pPr>
              <a:defRPr sz="5100">
                <a:solidFill>
                  <a:srgbClr val="808080"/>
                </a:solidFill>
                <a:latin typeface="Calibri"/>
                <a:ea typeface="Calibri"/>
                <a:cs typeface="Calibri"/>
                <a:sym typeface="Calibri"/>
              </a:defRPr>
            </a:lvl1pPr>
          </a:lstStyle>
          <a:p>
            <a:r>
              <a:rPr dirty="0">
                <a:solidFill>
                  <a:schemeClr val="bg1"/>
                </a:solidFill>
              </a:rPr>
              <a:t>Les </a:t>
            </a:r>
            <a:r>
              <a:rPr dirty="0" err="1">
                <a:solidFill>
                  <a:schemeClr val="bg1"/>
                </a:solidFill>
              </a:rPr>
              <a:t>médiateurs</a:t>
            </a:r>
            <a:r>
              <a:rPr dirty="0">
                <a:solidFill>
                  <a:schemeClr val="bg1"/>
                </a:solidFill>
              </a:rPr>
              <a:t> de santé/pairs…</a:t>
            </a:r>
          </a:p>
        </p:txBody>
      </p:sp>
      <p:sp>
        <p:nvSpPr>
          <p:cNvPr id="14" name="Shape 196"/>
          <p:cNvSpPr/>
          <p:nvPr/>
        </p:nvSpPr>
        <p:spPr>
          <a:xfrm>
            <a:off x="323046" y="4759793"/>
            <a:ext cx="624613" cy="43518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70" y="5400"/>
                </a:lnTo>
                <a:lnTo>
                  <a:pt x="470" y="16199"/>
                </a:lnTo>
                <a:lnTo>
                  <a:pt x="0" y="16199"/>
                </a:lnTo>
                <a:lnTo>
                  <a:pt x="0" y="5400"/>
                </a:lnTo>
                <a:lnTo>
                  <a:pt x="1883" y="5400"/>
                </a:lnTo>
                <a:lnTo>
                  <a:pt x="1883" y="16199"/>
                </a:lnTo>
                <a:lnTo>
                  <a:pt x="941" y="16199"/>
                </a:lnTo>
                <a:lnTo>
                  <a:pt x="941" y="5400"/>
                </a:lnTo>
                <a:lnTo>
                  <a:pt x="14067" y="5400"/>
                </a:lnTo>
                <a:lnTo>
                  <a:pt x="14067" y="0"/>
                </a:lnTo>
                <a:lnTo>
                  <a:pt x="21600" y="10800"/>
                </a:lnTo>
                <a:lnTo>
                  <a:pt x="14067" y="21600"/>
                </a:lnTo>
                <a:lnTo>
                  <a:pt x="14067" y="16199"/>
                </a:lnTo>
                <a:lnTo>
                  <a:pt x="2353" y="16199"/>
                </a:lnTo>
                <a:lnTo>
                  <a:pt x="2353" y="5400"/>
                </a:lnTo>
              </a:path>
            </a:pathLst>
          </a:custGeom>
          <a:solidFill>
            <a:srgbClr val="2F5897"/>
          </a:solidFill>
          <a:ln w="22680">
            <a:solidFill>
              <a:srgbClr val="445583"/>
            </a:solidFill>
          </a:ln>
        </p:spPr>
        <p:txBody>
          <a:bodyPr lIns="65020" tIns="65020" rIns="65020" bIns="65020"/>
          <a:lstStyle/>
          <a:p>
            <a:pPr>
              <a:defRPr>
                <a:latin typeface="+mn-lt"/>
                <a:ea typeface="+mn-ea"/>
                <a:cs typeface="+mn-cs"/>
                <a:sym typeface="Arial"/>
              </a:defRPr>
            </a:pPr>
            <a:endParaRPr/>
          </a:p>
        </p:txBody>
      </p:sp>
      <p:sp>
        <p:nvSpPr>
          <p:cNvPr id="15" name="Shape 172"/>
          <p:cNvSpPr txBox="1"/>
          <p:nvPr/>
        </p:nvSpPr>
        <p:spPr>
          <a:xfrm>
            <a:off x="3817444" y="6100936"/>
            <a:ext cx="8399467" cy="1234159"/>
          </a:xfrm>
          <a:prstGeom prst="rect">
            <a:avLst/>
          </a:prstGeom>
          <a:solidFill>
            <a:schemeClr val="accent1">
              <a:lumMod val="40000"/>
              <a:lumOff val="60000"/>
            </a:schemeClr>
          </a:solidFill>
          <a:ln w="12700" cap="flat">
            <a:noFill/>
            <a:miter lim="400000"/>
          </a:ln>
          <a:effectLst/>
          <a:extLst>
            <a:ext uri="{C572A759-6A51-4108-AA02-DFA0A04FC94B}">
              <ma14:wrappingTextBoxFlag xmlns:ma14="http://schemas.microsoft.com/office/mac/drawingml/2011/main" xmlns="" val="1"/>
            </a:ext>
          </a:extLst>
        </p:spPr>
        <p:txBody>
          <a:bodyPr wrap="square" lIns="72248" tIns="72248" rIns="72248" bIns="72248" numCol="1" anchor="t">
            <a:spAutoFit/>
          </a:bodyPr>
          <a:lstStyle>
            <a:lvl1pPr algn="l" defTabSz="638175">
              <a:lnSpc>
                <a:spcPct val="93000"/>
              </a:lnSpc>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2500">
                <a:solidFill>
                  <a:schemeClr val="accent3">
                    <a:lumOff val="44000"/>
                  </a:schemeClr>
                </a:solidFill>
              </a:defRPr>
            </a:lvl1pPr>
          </a:lstStyle>
          <a:p>
            <a:r>
              <a:rPr dirty="0" err="1"/>
              <a:t>Ces</a:t>
            </a:r>
            <a:r>
              <a:rPr dirty="0"/>
              <a:t> </a:t>
            </a:r>
            <a:r>
              <a:rPr dirty="0" err="1"/>
              <a:t>expériences</a:t>
            </a:r>
            <a:r>
              <a:rPr dirty="0"/>
              <a:t> </a:t>
            </a:r>
            <a:r>
              <a:rPr dirty="0" err="1"/>
              <a:t>ont</a:t>
            </a:r>
            <a:r>
              <a:rPr dirty="0"/>
              <a:t> </a:t>
            </a:r>
            <a:r>
              <a:rPr dirty="0" err="1"/>
              <a:t>toutes</a:t>
            </a:r>
            <a:r>
              <a:rPr dirty="0"/>
              <a:t> </a:t>
            </a:r>
            <a:r>
              <a:rPr dirty="0" err="1"/>
              <a:t>comme</a:t>
            </a:r>
            <a:r>
              <a:rPr dirty="0"/>
              <a:t> </a:t>
            </a:r>
            <a:r>
              <a:rPr dirty="0" err="1"/>
              <a:t>principe</a:t>
            </a:r>
            <a:r>
              <a:rPr dirty="0"/>
              <a:t> </a:t>
            </a:r>
            <a:r>
              <a:rPr dirty="0" err="1"/>
              <a:t>l’apport</a:t>
            </a:r>
            <a:r>
              <a:rPr dirty="0"/>
              <a:t> </a:t>
            </a:r>
            <a:r>
              <a:rPr dirty="0" err="1"/>
              <a:t>d’«ex</a:t>
            </a:r>
            <a:r>
              <a:rPr dirty="0"/>
              <a:t> patients » et/</a:t>
            </a:r>
            <a:r>
              <a:rPr dirty="0" err="1"/>
              <a:t>ou</a:t>
            </a:r>
            <a:r>
              <a:rPr dirty="0"/>
              <a:t> de </a:t>
            </a:r>
            <a:r>
              <a:rPr dirty="0" err="1"/>
              <a:t>membres</a:t>
            </a:r>
            <a:r>
              <a:rPr dirty="0"/>
              <a:t> de </a:t>
            </a:r>
            <a:r>
              <a:rPr dirty="0" err="1"/>
              <a:t>famille</a:t>
            </a:r>
            <a:r>
              <a:rPr dirty="0"/>
              <a:t> </a:t>
            </a:r>
            <a:r>
              <a:rPr dirty="0" err="1"/>
              <a:t>dans</a:t>
            </a:r>
            <a:r>
              <a:rPr dirty="0"/>
              <a:t> les </a:t>
            </a:r>
            <a:r>
              <a:rPr dirty="0" err="1"/>
              <a:t>équipes</a:t>
            </a:r>
            <a:r>
              <a:rPr dirty="0"/>
              <a:t> de </a:t>
            </a:r>
            <a:r>
              <a:rPr dirty="0" err="1"/>
              <a:t>soin</a:t>
            </a:r>
            <a:r>
              <a:rPr dirty="0"/>
              <a:t> </a:t>
            </a:r>
            <a:r>
              <a:rPr dirty="0" err="1"/>
              <a:t>en</a:t>
            </a:r>
            <a:r>
              <a:rPr dirty="0"/>
              <a:t> santé </a:t>
            </a:r>
            <a:r>
              <a:rPr dirty="0" err="1"/>
              <a:t>mentale</a:t>
            </a:r>
            <a:endParaRPr dirty="0"/>
          </a:p>
        </p:txBody>
      </p:sp>
    </p:spTree>
    <p:extLst>
      <p:ext uri="{BB962C8B-B14F-4D97-AF65-F5344CB8AC3E}">
        <p14:creationId xmlns:p14="http://schemas.microsoft.com/office/powerpoint/2010/main" val="62098414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326"/>
          <p:cNvSpPr/>
          <p:nvPr/>
        </p:nvSpPr>
        <p:spPr>
          <a:xfrm>
            <a:off x="460129" y="3015080"/>
            <a:ext cx="12084543" cy="3648360"/>
          </a:xfrm>
          <a:prstGeom prst="rect">
            <a:avLst/>
          </a:prstGeom>
          <a:ln w="12700">
            <a:miter lim="400000"/>
          </a:ln>
          <a:extLst>
            <a:ext uri="{C572A759-6A51-4108-AA02-DFA0A04FC94B}">
              <ma14:wrappingTextBoxFlag xmlns:ma14="http://schemas.microsoft.com/office/mac/drawingml/2011/main" xmlns="" val="1"/>
            </a:ext>
          </a:extLst>
        </p:spPr>
        <p:txBody>
          <a:bodyPr wrap="square" lIns="102908" tIns="102908" rIns="102908" bIns="102908">
            <a:spAutoFit/>
          </a:bodyPr>
          <a:lstStyle/>
          <a:p>
            <a:pPr algn="l">
              <a:lnSpc>
                <a:spcPct val="93000"/>
              </a:lnSpc>
              <a:defRPr sz="2800">
                <a:solidFill>
                  <a:srgbClr val="2F5897"/>
                </a:solidFill>
                <a:latin typeface="Calibri"/>
                <a:ea typeface="Calibri"/>
                <a:cs typeface="Calibri"/>
                <a:sym typeface="Calibri"/>
              </a:defRPr>
            </a:pPr>
            <a:r>
              <a:rPr sz="2800" dirty="0">
                <a:solidFill>
                  <a:schemeClr val="tx1"/>
                </a:solidFill>
              </a:rPr>
              <a:t>Les MSP </a:t>
            </a:r>
            <a:r>
              <a:rPr sz="2800" dirty="0" err="1">
                <a:solidFill>
                  <a:schemeClr val="tx1"/>
                </a:solidFill>
              </a:rPr>
              <a:t>sont</a:t>
            </a:r>
            <a:r>
              <a:rPr sz="2800" dirty="0">
                <a:solidFill>
                  <a:schemeClr val="tx1"/>
                </a:solidFill>
              </a:rPr>
              <a:t> :</a:t>
            </a:r>
            <a:endParaRPr lang="fr-FR" sz="2800" dirty="0">
              <a:solidFill>
                <a:schemeClr val="tx1"/>
              </a:solidFill>
            </a:endParaRPr>
          </a:p>
          <a:p>
            <a:pPr algn="l">
              <a:lnSpc>
                <a:spcPct val="93000"/>
              </a:lnSpc>
              <a:defRPr sz="2800">
                <a:solidFill>
                  <a:srgbClr val="2F5897"/>
                </a:solidFill>
                <a:latin typeface="Calibri"/>
                <a:ea typeface="Calibri"/>
                <a:cs typeface="Calibri"/>
                <a:sym typeface="Calibri"/>
              </a:defRPr>
            </a:pPr>
            <a:endParaRPr sz="2800" dirty="0">
              <a:solidFill>
                <a:schemeClr val="tx1"/>
              </a:solidFill>
            </a:endParaRPr>
          </a:p>
          <a:p>
            <a:pPr marL="487672" indent="-487672" algn="l">
              <a:buFont typeface="Arial" panose="020B0604020202020204" pitchFamily="34" charset="0"/>
              <a:buChar char="•"/>
              <a:defRPr sz="2800">
                <a:solidFill>
                  <a:srgbClr val="2F5897"/>
                </a:solidFill>
                <a:latin typeface="Calibri"/>
                <a:ea typeface="Calibri"/>
                <a:cs typeface="Calibri"/>
                <a:sym typeface="Calibri"/>
              </a:defRPr>
            </a:pPr>
            <a:r>
              <a:rPr sz="2800" dirty="0">
                <a:solidFill>
                  <a:schemeClr val="tx1"/>
                </a:solidFill>
              </a:rPr>
              <a:t>Des </a:t>
            </a:r>
            <a:r>
              <a:rPr sz="2800" dirty="0" err="1">
                <a:solidFill>
                  <a:schemeClr val="tx1"/>
                </a:solidFill>
              </a:rPr>
              <a:t>personnes</a:t>
            </a:r>
            <a:r>
              <a:rPr sz="2800" dirty="0">
                <a:solidFill>
                  <a:schemeClr val="tx1"/>
                </a:solidFill>
              </a:rPr>
              <a:t> en </a:t>
            </a:r>
            <a:r>
              <a:rPr sz="2800" dirty="0" err="1">
                <a:solidFill>
                  <a:schemeClr val="tx1"/>
                </a:solidFill>
              </a:rPr>
              <a:t>capacité</a:t>
            </a:r>
            <a:r>
              <a:rPr sz="2800" dirty="0">
                <a:solidFill>
                  <a:schemeClr val="tx1"/>
                </a:solidFill>
              </a:rPr>
              <a:t> de </a:t>
            </a:r>
            <a:r>
              <a:rPr sz="2800" dirty="0" err="1">
                <a:solidFill>
                  <a:schemeClr val="tx1"/>
                </a:solidFill>
              </a:rPr>
              <a:t>travailler</a:t>
            </a:r>
            <a:r>
              <a:rPr sz="2800" dirty="0">
                <a:solidFill>
                  <a:schemeClr val="tx1"/>
                </a:solidFill>
              </a:rPr>
              <a:t> </a:t>
            </a:r>
            <a:endParaRPr lang="fr-FR" sz="2800" dirty="0">
              <a:solidFill>
                <a:schemeClr val="tx1"/>
              </a:solidFill>
            </a:endParaRPr>
          </a:p>
          <a:p>
            <a:pPr marL="487672" indent="-487672" algn="l">
              <a:buFont typeface="Arial" panose="020B0604020202020204" pitchFamily="34" charset="0"/>
              <a:buChar char="•"/>
              <a:defRPr sz="2800">
                <a:solidFill>
                  <a:srgbClr val="2F5897"/>
                </a:solidFill>
                <a:latin typeface="Calibri"/>
                <a:ea typeface="Calibri"/>
                <a:cs typeface="Calibri"/>
                <a:sym typeface="Calibri"/>
              </a:defRPr>
            </a:pPr>
            <a:r>
              <a:rPr sz="2800" dirty="0" err="1">
                <a:solidFill>
                  <a:schemeClr val="tx1"/>
                </a:solidFill>
              </a:rPr>
              <a:t>Ayant</a:t>
            </a:r>
            <a:r>
              <a:rPr sz="2800" dirty="0">
                <a:solidFill>
                  <a:schemeClr val="tx1"/>
                </a:solidFill>
              </a:rPr>
              <a:t> </a:t>
            </a:r>
            <a:r>
              <a:rPr sz="2800" dirty="0" err="1">
                <a:solidFill>
                  <a:schemeClr val="tx1"/>
                </a:solidFill>
              </a:rPr>
              <a:t>une</a:t>
            </a:r>
            <a:r>
              <a:rPr sz="2800" dirty="0">
                <a:solidFill>
                  <a:schemeClr val="tx1"/>
                </a:solidFill>
              </a:rPr>
              <a:t> </a:t>
            </a:r>
            <a:r>
              <a:rPr sz="2800" dirty="0" err="1">
                <a:solidFill>
                  <a:schemeClr val="tx1"/>
                </a:solidFill>
              </a:rPr>
              <a:t>expérience</a:t>
            </a:r>
            <a:r>
              <a:rPr sz="2800" dirty="0">
                <a:solidFill>
                  <a:schemeClr val="tx1"/>
                </a:solidFill>
              </a:rPr>
              <a:t> en </a:t>
            </a:r>
            <a:r>
              <a:rPr sz="2800" dirty="0" err="1">
                <a:solidFill>
                  <a:schemeClr val="tx1"/>
                </a:solidFill>
              </a:rPr>
              <a:t>tant</a:t>
            </a:r>
            <a:r>
              <a:rPr sz="2800" dirty="0">
                <a:solidFill>
                  <a:schemeClr val="tx1"/>
                </a:solidFill>
              </a:rPr>
              <a:t> </a:t>
            </a:r>
            <a:r>
              <a:rPr sz="2800" dirty="0" err="1">
                <a:solidFill>
                  <a:schemeClr val="tx1"/>
                </a:solidFill>
              </a:rPr>
              <a:t>qu’utilisateurs</a:t>
            </a:r>
            <a:r>
              <a:rPr sz="2800" dirty="0">
                <a:solidFill>
                  <a:schemeClr val="tx1"/>
                </a:solidFill>
              </a:rPr>
              <a:t> des services de santé </a:t>
            </a:r>
            <a:r>
              <a:rPr sz="2800" dirty="0" err="1">
                <a:solidFill>
                  <a:schemeClr val="tx1"/>
                </a:solidFill>
              </a:rPr>
              <a:t>mentale</a:t>
            </a:r>
            <a:endParaRPr lang="fr-FR" sz="2800" dirty="0">
              <a:solidFill>
                <a:schemeClr val="tx1"/>
              </a:solidFill>
            </a:endParaRPr>
          </a:p>
          <a:p>
            <a:pPr marL="487672" indent="-487672" algn="l">
              <a:buFont typeface="Arial" panose="020B0604020202020204" pitchFamily="34" charset="0"/>
              <a:buChar char="•"/>
              <a:defRPr sz="2800">
                <a:solidFill>
                  <a:srgbClr val="2F5897"/>
                </a:solidFill>
                <a:latin typeface="Calibri"/>
                <a:ea typeface="Calibri"/>
                <a:cs typeface="Calibri"/>
                <a:sym typeface="Calibri"/>
              </a:defRPr>
            </a:pPr>
            <a:r>
              <a:rPr sz="2800" dirty="0">
                <a:solidFill>
                  <a:schemeClr val="tx1"/>
                </a:solidFill>
              </a:rPr>
              <a:t>Qui </a:t>
            </a:r>
            <a:r>
              <a:rPr sz="2800" dirty="0" err="1">
                <a:solidFill>
                  <a:schemeClr val="tx1"/>
                </a:solidFill>
              </a:rPr>
              <a:t>ont</a:t>
            </a:r>
            <a:r>
              <a:rPr sz="2800" dirty="0">
                <a:solidFill>
                  <a:schemeClr val="tx1"/>
                </a:solidFill>
              </a:rPr>
              <a:t> </a:t>
            </a:r>
            <a:r>
              <a:rPr sz="2800" dirty="0" err="1">
                <a:solidFill>
                  <a:schemeClr val="tx1"/>
                </a:solidFill>
              </a:rPr>
              <a:t>envie</a:t>
            </a:r>
            <a:r>
              <a:rPr sz="2800" dirty="0">
                <a:solidFill>
                  <a:schemeClr val="tx1"/>
                </a:solidFill>
              </a:rPr>
              <a:t> </a:t>
            </a:r>
            <a:r>
              <a:rPr sz="2800" dirty="0" err="1">
                <a:solidFill>
                  <a:schemeClr val="tx1"/>
                </a:solidFill>
              </a:rPr>
              <a:t>d’entreprendre</a:t>
            </a:r>
            <a:r>
              <a:rPr sz="2800" dirty="0">
                <a:solidFill>
                  <a:schemeClr val="tx1"/>
                </a:solidFill>
              </a:rPr>
              <a:t> </a:t>
            </a:r>
            <a:r>
              <a:rPr sz="2800" dirty="0" err="1">
                <a:solidFill>
                  <a:schemeClr val="tx1"/>
                </a:solidFill>
              </a:rPr>
              <a:t>une</a:t>
            </a:r>
            <a:r>
              <a:rPr sz="2800" dirty="0">
                <a:solidFill>
                  <a:schemeClr val="tx1"/>
                </a:solidFill>
              </a:rPr>
              <a:t> profession de </a:t>
            </a:r>
            <a:r>
              <a:rPr sz="2800" dirty="0" err="1">
                <a:solidFill>
                  <a:schemeClr val="tx1"/>
                </a:solidFill>
              </a:rPr>
              <a:t>médiation</a:t>
            </a:r>
            <a:r>
              <a:rPr sz="2800" dirty="0">
                <a:solidFill>
                  <a:schemeClr val="tx1"/>
                </a:solidFill>
              </a:rPr>
              <a:t> </a:t>
            </a:r>
            <a:r>
              <a:rPr sz="2800" dirty="0" err="1">
                <a:solidFill>
                  <a:schemeClr val="tx1"/>
                </a:solidFill>
              </a:rPr>
              <a:t>dans</a:t>
            </a:r>
            <a:r>
              <a:rPr sz="2800" dirty="0">
                <a:solidFill>
                  <a:schemeClr val="tx1"/>
                </a:solidFill>
              </a:rPr>
              <a:t> le champ de la santé </a:t>
            </a:r>
            <a:r>
              <a:rPr sz="2800" dirty="0" err="1">
                <a:solidFill>
                  <a:schemeClr val="tx1"/>
                </a:solidFill>
              </a:rPr>
              <a:t>mentale</a:t>
            </a:r>
            <a:endParaRPr lang="fr-FR" sz="2800" dirty="0">
              <a:solidFill>
                <a:schemeClr val="tx1"/>
              </a:solidFill>
            </a:endParaRPr>
          </a:p>
          <a:p>
            <a:pPr marL="487672" indent="-487672" algn="l">
              <a:buFont typeface="Arial" panose="020B0604020202020204" pitchFamily="34" charset="0"/>
              <a:buChar char="•"/>
              <a:defRPr sz="2800">
                <a:solidFill>
                  <a:srgbClr val="2F5897"/>
                </a:solidFill>
                <a:latin typeface="Calibri"/>
                <a:ea typeface="Calibri"/>
                <a:cs typeface="Calibri"/>
                <a:sym typeface="Calibri"/>
              </a:defRPr>
            </a:pPr>
            <a:r>
              <a:rPr sz="2800" dirty="0">
                <a:solidFill>
                  <a:schemeClr val="tx1"/>
                </a:solidFill>
              </a:rPr>
              <a:t>Qui </a:t>
            </a:r>
            <a:r>
              <a:rPr sz="2800" dirty="0" err="1">
                <a:solidFill>
                  <a:schemeClr val="tx1"/>
                </a:solidFill>
              </a:rPr>
              <a:t>tiendront</a:t>
            </a:r>
            <a:r>
              <a:rPr sz="2800" dirty="0">
                <a:solidFill>
                  <a:schemeClr val="tx1"/>
                </a:solidFill>
              </a:rPr>
              <a:t> un </a:t>
            </a:r>
            <a:r>
              <a:rPr sz="2800" dirty="0" err="1">
                <a:solidFill>
                  <a:schemeClr val="tx1"/>
                </a:solidFill>
              </a:rPr>
              <a:t>rôle</a:t>
            </a:r>
            <a:r>
              <a:rPr sz="2800" dirty="0">
                <a:solidFill>
                  <a:schemeClr val="tx1"/>
                </a:solidFill>
              </a:rPr>
              <a:t> de </a:t>
            </a:r>
            <a:r>
              <a:rPr sz="2800" dirty="0" err="1">
                <a:solidFill>
                  <a:schemeClr val="tx1"/>
                </a:solidFill>
              </a:rPr>
              <a:t>facilitateur</a:t>
            </a:r>
            <a:r>
              <a:rPr sz="2800" dirty="0">
                <a:solidFill>
                  <a:schemeClr val="tx1"/>
                </a:solidFill>
              </a:rPr>
              <a:t> de santé pour les </a:t>
            </a:r>
            <a:r>
              <a:rPr sz="2800" dirty="0" err="1">
                <a:solidFill>
                  <a:schemeClr val="tx1"/>
                </a:solidFill>
              </a:rPr>
              <a:t>usagers</a:t>
            </a:r>
            <a:r>
              <a:rPr sz="2800" dirty="0">
                <a:solidFill>
                  <a:schemeClr val="tx1"/>
                </a:solidFill>
              </a:rPr>
              <a:t> du service de santé </a:t>
            </a:r>
            <a:r>
              <a:rPr sz="2800" dirty="0" err="1">
                <a:solidFill>
                  <a:schemeClr val="tx1"/>
                </a:solidFill>
              </a:rPr>
              <a:t>mentale</a:t>
            </a:r>
            <a:endParaRPr sz="2800" dirty="0">
              <a:solidFill>
                <a:schemeClr val="tx1"/>
              </a:solidFill>
            </a:endParaRPr>
          </a:p>
        </p:txBody>
      </p:sp>
      <p:sp>
        <p:nvSpPr>
          <p:cNvPr id="7" name="Shape 327"/>
          <p:cNvSpPr/>
          <p:nvPr/>
        </p:nvSpPr>
        <p:spPr>
          <a:xfrm>
            <a:off x="-1994544" y="1945817"/>
            <a:ext cx="8156676" cy="823379"/>
          </a:xfrm>
          <a:prstGeom prst="rect">
            <a:avLst/>
          </a:prstGeom>
          <a:ln w="12700">
            <a:miter lim="400000"/>
          </a:ln>
          <a:extLst>
            <a:ext uri="{C572A759-6A51-4108-AA02-DFA0A04FC94B}">
              <ma14:wrappingTextBoxFlag xmlns:ma14="http://schemas.microsoft.com/office/mac/drawingml/2011/main" xmlns="" val="1"/>
            </a:ext>
          </a:extLst>
        </p:spPr>
        <p:txBody>
          <a:bodyPr lIns="102908" tIns="102908" rIns="102908" bIns="102908">
            <a:spAutoFit/>
          </a:bodyPr>
          <a:lstStyle>
            <a:lvl1pPr>
              <a:defRPr sz="4000" i="1">
                <a:solidFill>
                  <a:srgbClr val="095CC4"/>
                </a:solidFill>
                <a:latin typeface="Calibri"/>
                <a:ea typeface="Calibri"/>
                <a:cs typeface="Calibri"/>
                <a:sym typeface="Calibri"/>
              </a:defRPr>
            </a:lvl1pPr>
          </a:lstStyle>
          <a:p>
            <a:r>
              <a:rPr dirty="0" err="1"/>
              <a:t>Quels</a:t>
            </a:r>
            <a:r>
              <a:rPr dirty="0"/>
              <a:t> </a:t>
            </a:r>
            <a:r>
              <a:rPr dirty="0" err="1"/>
              <a:t>critères</a:t>
            </a:r>
            <a:r>
              <a:rPr dirty="0"/>
              <a:t> ? </a:t>
            </a:r>
          </a:p>
        </p:txBody>
      </p:sp>
      <p:sp>
        <p:nvSpPr>
          <p:cNvPr id="8" name="Shape 330"/>
          <p:cNvSpPr/>
          <p:nvPr/>
        </p:nvSpPr>
        <p:spPr>
          <a:xfrm>
            <a:off x="152896" y="575522"/>
            <a:ext cx="12699011" cy="884934"/>
          </a:xfrm>
          <a:prstGeom prst="rect">
            <a:avLst/>
          </a:prstGeom>
          <a:ln w="12700">
            <a:miter lim="400000"/>
          </a:ln>
          <a:extLst>
            <a:ext uri="{C572A759-6A51-4108-AA02-DFA0A04FC94B}">
              <ma14:wrappingTextBoxFlag xmlns:ma14="http://schemas.microsoft.com/office/mac/drawingml/2011/main" xmlns="" val="1"/>
            </a:ext>
          </a:extLst>
        </p:spPr>
        <p:txBody>
          <a:bodyPr wrap="square" lIns="102908" tIns="102908" rIns="102908" bIns="102908">
            <a:spAutoFit/>
          </a:bodyPr>
          <a:lstStyle>
            <a:lvl1pPr>
              <a:defRPr sz="4400">
                <a:solidFill>
                  <a:srgbClr val="808080"/>
                </a:solidFill>
                <a:latin typeface="Calibri"/>
                <a:ea typeface="Calibri"/>
                <a:cs typeface="Calibri"/>
                <a:sym typeface="Calibri"/>
              </a:defRPr>
            </a:lvl1pPr>
          </a:lstStyle>
          <a:p>
            <a:r>
              <a:rPr dirty="0">
                <a:solidFill>
                  <a:schemeClr val="bg1"/>
                </a:solidFill>
              </a:rPr>
              <a:t>RECRUTEMENT DES CANDIDATS MSP</a:t>
            </a:r>
          </a:p>
        </p:txBody>
      </p:sp>
    </p:spTree>
    <p:extLst>
      <p:ext uri="{BB962C8B-B14F-4D97-AF65-F5344CB8AC3E}">
        <p14:creationId xmlns:p14="http://schemas.microsoft.com/office/powerpoint/2010/main" val="140739487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450"/>
          <p:cNvSpPr/>
          <p:nvPr/>
        </p:nvSpPr>
        <p:spPr>
          <a:xfrm>
            <a:off x="421560" y="2773393"/>
            <a:ext cx="12186953" cy="5055735"/>
          </a:xfrm>
          <a:prstGeom prst="rect">
            <a:avLst/>
          </a:prstGeom>
          <a:ln w="12700">
            <a:miter lim="400000"/>
          </a:ln>
          <a:extLst>
            <a:ext uri="{C572A759-6A51-4108-AA02-DFA0A04FC94B}">
              <ma14:wrappingTextBoxFlag xmlns:ma14="http://schemas.microsoft.com/office/mac/drawingml/2011/main" xmlns="" val="1"/>
            </a:ext>
          </a:extLst>
        </p:spPr>
        <p:txBody>
          <a:bodyPr wrap="square" lIns="65020" tIns="65020" rIns="65020" bIns="65020">
            <a:spAutoFit/>
          </a:bodyPr>
          <a:lstStyle/>
          <a:p>
            <a:pPr marL="650230" indent="-650230" algn="l">
              <a:buSzPct val="100000"/>
              <a:buFont typeface="Arial" panose="020B0604020202020204" pitchFamily="34" charset="0"/>
              <a:buChar char="•"/>
              <a:defRPr sz="3200">
                <a:solidFill>
                  <a:srgbClr val="37498D"/>
                </a:solidFill>
                <a:latin typeface="Calibri"/>
                <a:ea typeface="Calibri"/>
                <a:cs typeface="Calibri"/>
                <a:sym typeface="Calibri"/>
              </a:defRPr>
            </a:pPr>
            <a:r>
              <a:rPr dirty="0">
                <a:solidFill>
                  <a:schemeClr val="tx1"/>
                </a:solidFill>
              </a:rPr>
              <a:t>14 MSP -  </a:t>
            </a:r>
            <a:r>
              <a:rPr i="1" dirty="0" err="1">
                <a:solidFill>
                  <a:schemeClr val="tx1"/>
                </a:solidFill>
              </a:rPr>
              <a:t>en</a:t>
            </a:r>
            <a:r>
              <a:rPr i="1" dirty="0">
                <a:solidFill>
                  <a:schemeClr val="tx1"/>
                </a:solidFill>
              </a:rPr>
              <a:t> </a:t>
            </a:r>
            <a:r>
              <a:rPr i="1" dirty="0" err="1" smtClean="0">
                <a:solidFill>
                  <a:schemeClr val="tx1"/>
                </a:solidFill>
              </a:rPr>
              <a:t>activité</a:t>
            </a:r>
            <a:endParaRPr lang="fr-FR" i="1" dirty="0">
              <a:solidFill>
                <a:schemeClr val="tx1"/>
              </a:solidFill>
            </a:endParaRPr>
          </a:p>
          <a:p>
            <a:pPr algn="l">
              <a:buSzPct val="100000"/>
              <a:defRPr sz="3200">
                <a:solidFill>
                  <a:srgbClr val="37498D"/>
                </a:solidFill>
                <a:latin typeface="Calibri"/>
                <a:ea typeface="Calibri"/>
                <a:cs typeface="Calibri"/>
                <a:sym typeface="Calibri"/>
              </a:defRPr>
            </a:pPr>
            <a:endParaRPr lang="fr-FR" i="1" dirty="0">
              <a:solidFill>
                <a:schemeClr val="tx1"/>
              </a:solidFill>
            </a:endParaRPr>
          </a:p>
          <a:p>
            <a:pPr marL="650230" indent="-650230" algn="l">
              <a:buSzPct val="100000"/>
              <a:buFont typeface="Arial" panose="020B0604020202020204" pitchFamily="34" charset="0"/>
              <a:buChar char="•"/>
              <a:defRPr sz="3200">
                <a:solidFill>
                  <a:srgbClr val="37498D"/>
                </a:solidFill>
                <a:latin typeface="Calibri"/>
                <a:ea typeface="Calibri"/>
                <a:cs typeface="Calibri"/>
                <a:sym typeface="Calibri"/>
              </a:defRPr>
            </a:pPr>
            <a:r>
              <a:rPr lang="fr-FR" dirty="0" smtClean="0">
                <a:solidFill>
                  <a:schemeClr val="tx1"/>
                </a:solidFill>
              </a:rPr>
              <a:t>9</a:t>
            </a:r>
            <a:r>
              <a:rPr dirty="0" smtClean="0">
                <a:solidFill>
                  <a:schemeClr val="tx1"/>
                </a:solidFill>
              </a:rPr>
              <a:t> </a:t>
            </a:r>
            <a:r>
              <a:rPr dirty="0">
                <a:solidFill>
                  <a:schemeClr val="tx1"/>
                </a:solidFill>
              </a:rPr>
              <a:t>MSP -   </a:t>
            </a:r>
            <a:r>
              <a:rPr i="1" dirty="0">
                <a:solidFill>
                  <a:schemeClr val="tx1"/>
                </a:solidFill>
              </a:rPr>
              <a:t>retour à </a:t>
            </a:r>
            <a:r>
              <a:rPr i="1" dirty="0" err="1">
                <a:solidFill>
                  <a:schemeClr val="tx1"/>
                </a:solidFill>
              </a:rPr>
              <a:t>l’emploi</a:t>
            </a:r>
            <a:r>
              <a:rPr i="1" dirty="0">
                <a:solidFill>
                  <a:schemeClr val="tx1"/>
                </a:solidFill>
              </a:rPr>
              <a:t>, reprise </a:t>
            </a:r>
            <a:r>
              <a:rPr i="1" dirty="0" err="1">
                <a:solidFill>
                  <a:schemeClr val="tx1"/>
                </a:solidFill>
              </a:rPr>
              <a:t>d’étude</a:t>
            </a:r>
            <a:r>
              <a:rPr i="1" dirty="0">
                <a:solidFill>
                  <a:schemeClr val="tx1"/>
                </a:solidFill>
              </a:rPr>
              <a:t>, </a:t>
            </a:r>
            <a:r>
              <a:rPr i="1" dirty="0" err="1">
                <a:solidFill>
                  <a:schemeClr val="tx1"/>
                </a:solidFill>
              </a:rPr>
              <a:t>autre</a:t>
            </a:r>
            <a:r>
              <a:rPr i="1" dirty="0">
                <a:solidFill>
                  <a:schemeClr val="tx1"/>
                </a:solidFill>
              </a:rPr>
              <a:t> orientation,  </a:t>
            </a:r>
            <a:r>
              <a:rPr i="1" dirty="0" err="1">
                <a:solidFill>
                  <a:schemeClr val="tx1"/>
                </a:solidFill>
              </a:rPr>
              <a:t>retraite</a:t>
            </a:r>
            <a:endParaRPr lang="fr-FR" i="1" dirty="0">
              <a:solidFill>
                <a:schemeClr val="tx1"/>
              </a:solidFill>
            </a:endParaRPr>
          </a:p>
          <a:p>
            <a:pPr marL="650230" indent="-650230" algn="l">
              <a:buSzPct val="100000"/>
              <a:buFont typeface="Arial" panose="020B0604020202020204" pitchFamily="34" charset="0"/>
              <a:buChar char="•"/>
              <a:defRPr sz="3200">
                <a:solidFill>
                  <a:srgbClr val="37498D"/>
                </a:solidFill>
                <a:latin typeface="Calibri"/>
                <a:ea typeface="Calibri"/>
                <a:cs typeface="Calibri"/>
                <a:sym typeface="Calibri"/>
              </a:defRPr>
            </a:pPr>
            <a:endParaRPr lang="fr-FR" i="1" dirty="0">
              <a:solidFill>
                <a:schemeClr val="tx1"/>
              </a:solidFill>
            </a:endParaRPr>
          </a:p>
          <a:p>
            <a:pPr marL="650230" indent="-650230" algn="l">
              <a:buSzPct val="100000"/>
              <a:buFont typeface="Arial" panose="020B0604020202020204" pitchFamily="34" charset="0"/>
              <a:buChar char="•"/>
              <a:defRPr sz="3200">
                <a:solidFill>
                  <a:srgbClr val="37498D"/>
                </a:solidFill>
                <a:latin typeface="Calibri"/>
                <a:ea typeface="Calibri"/>
                <a:cs typeface="Calibri"/>
                <a:sym typeface="Calibri"/>
              </a:defRPr>
            </a:pPr>
            <a:r>
              <a:rPr lang="fr-FR" dirty="0" smtClean="0">
                <a:solidFill>
                  <a:schemeClr val="tx1"/>
                </a:solidFill>
              </a:rPr>
              <a:t>2</a:t>
            </a:r>
            <a:r>
              <a:rPr dirty="0" smtClean="0">
                <a:solidFill>
                  <a:schemeClr val="tx1"/>
                </a:solidFill>
              </a:rPr>
              <a:t> </a:t>
            </a:r>
            <a:r>
              <a:rPr dirty="0">
                <a:solidFill>
                  <a:schemeClr val="tx1"/>
                </a:solidFill>
              </a:rPr>
              <a:t>MSP Ni </a:t>
            </a:r>
            <a:r>
              <a:rPr dirty="0" err="1">
                <a:solidFill>
                  <a:schemeClr val="tx1"/>
                </a:solidFill>
              </a:rPr>
              <a:t>emploi</a:t>
            </a:r>
            <a:r>
              <a:rPr dirty="0">
                <a:solidFill>
                  <a:schemeClr val="tx1"/>
                </a:solidFill>
              </a:rPr>
              <a:t> </a:t>
            </a:r>
            <a:r>
              <a:rPr dirty="0" err="1">
                <a:solidFill>
                  <a:schemeClr val="tx1"/>
                </a:solidFill>
              </a:rPr>
              <a:t>ni</a:t>
            </a:r>
            <a:r>
              <a:rPr dirty="0">
                <a:solidFill>
                  <a:schemeClr val="tx1"/>
                </a:solidFill>
              </a:rPr>
              <a:t> </a:t>
            </a:r>
            <a:r>
              <a:rPr dirty="0" err="1">
                <a:solidFill>
                  <a:schemeClr val="tx1"/>
                </a:solidFill>
              </a:rPr>
              <a:t>études</a:t>
            </a:r>
            <a:r>
              <a:rPr dirty="0">
                <a:solidFill>
                  <a:schemeClr val="tx1"/>
                </a:solidFill>
              </a:rPr>
              <a:t>, </a:t>
            </a:r>
            <a:r>
              <a:rPr dirty="0" err="1">
                <a:solidFill>
                  <a:schemeClr val="tx1"/>
                </a:solidFill>
              </a:rPr>
              <a:t>mais</a:t>
            </a:r>
            <a:r>
              <a:rPr dirty="0">
                <a:solidFill>
                  <a:schemeClr val="tx1"/>
                </a:solidFill>
              </a:rPr>
              <a:t> sans </a:t>
            </a:r>
            <a:r>
              <a:rPr dirty="0" err="1">
                <a:solidFill>
                  <a:schemeClr val="tx1"/>
                </a:solidFill>
              </a:rPr>
              <a:t>conséquences</a:t>
            </a:r>
            <a:r>
              <a:rPr dirty="0">
                <a:solidFill>
                  <a:schemeClr val="tx1"/>
                </a:solidFill>
              </a:rPr>
              <a:t> sur le </a:t>
            </a:r>
            <a:r>
              <a:rPr dirty="0" err="1">
                <a:solidFill>
                  <a:schemeClr val="tx1"/>
                </a:solidFill>
              </a:rPr>
              <a:t>rétablissement</a:t>
            </a:r>
            <a:endParaRPr lang="fr-FR" dirty="0">
              <a:solidFill>
                <a:schemeClr val="tx1"/>
              </a:solidFill>
            </a:endParaRPr>
          </a:p>
          <a:p>
            <a:pPr marL="650230" indent="-650230" algn="l">
              <a:buSzPct val="100000"/>
              <a:buFont typeface="Arial" panose="020B0604020202020204" pitchFamily="34" charset="0"/>
              <a:buChar char="•"/>
              <a:defRPr sz="3200">
                <a:solidFill>
                  <a:srgbClr val="37498D"/>
                </a:solidFill>
                <a:latin typeface="Calibri"/>
                <a:ea typeface="Calibri"/>
                <a:cs typeface="Calibri"/>
                <a:sym typeface="Calibri"/>
              </a:defRPr>
            </a:pPr>
            <a:endParaRPr lang="fr-FR" dirty="0">
              <a:solidFill>
                <a:schemeClr val="tx1"/>
              </a:solidFill>
            </a:endParaRPr>
          </a:p>
          <a:p>
            <a:pPr marL="650230" indent="-650230" algn="l">
              <a:buSzPct val="100000"/>
              <a:buFont typeface="Arial" panose="020B0604020202020204" pitchFamily="34" charset="0"/>
              <a:buChar char="•"/>
              <a:defRPr sz="3200">
                <a:solidFill>
                  <a:srgbClr val="37498D"/>
                </a:solidFill>
                <a:latin typeface="Calibri"/>
                <a:ea typeface="Calibri"/>
                <a:cs typeface="Calibri"/>
                <a:sym typeface="Calibri"/>
              </a:defRPr>
            </a:pPr>
            <a:r>
              <a:rPr dirty="0">
                <a:solidFill>
                  <a:schemeClr val="tx1"/>
                </a:solidFill>
              </a:rPr>
              <a:t>4 MSP </a:t>
            </a:r>
            <a:r>
              <a:rPr i="1" dirty="0">
                <a:solidFill>
                  <a:schemeClr val="tx1"/>
                </a:solidFill>
              </a:rPr>
              <a:t>(</a:t>
            </a:r>
            <a:r>
              <a:rPr i="1" dirty="0" err="1">
                <a:solidFill>
                  <a:schemeClr val="tx1"/>
                </a:solidFill>
              </a:rPr>
              <a:t>dont</a:t>
            </a:r>
            <a:r>
              <a:rPr i="1" dirty="0">
                <a:solidFill>
                  <a:schemeClr val="tx1"/>
                </a:solidFill>
              </a:rPr>
              <a:t> 1 </a:t>
            </a:r>
            <a:r>
              <a:rPr i="1" dirty="0" err="1">
                <a:solidFill>
                  <a:schemeClr val="tx1"/>
                </a:solidFill>
              </a:rPr>
              <a:t>diplômé</a:t>
            </a:r>
            <a:r>
              <a:rPr i="1" dirty="0">
                <a:solidFill>
                  <a:schemeClr val="tx1"/>
                </a:solidFill>
              </a:rPr>
              <a:t>) – </a:t>
            </a:r>
            <a:r>
              <a:rPr dirty="0">
                <a:solidFill>
                  <a:schemeClr val="tx1"/>
                </a:solidFill>
              </a:rPr>
              <a:t> </a:t>
            </a:r>
            <a:r>
              <a:rPr i="1" dirty="0" err="1">
                <a:solidFill>
                  <a:schemeClr val="tx1"/>
                </a:solidFill>
              </a:rPr>
              <a:t>Arrêt</a:t>
            </a:r>
            <a:r>
              <a:rPr i="1" dirty="0">
                <a:solidFill>
                  <a:schemeClr val="tx1"/>
                </a:solidFill>
              </a:rPr>
              <a:t> du </a:t>
            </a:r>
            <a:r>
              <a:rPr i="1" dirty="0" err="1">
                <a:solidFill>
                  <a:schemeClr val="tx1"/>
                </a:solidFill>
              </a:rPr>
              <a:t>programme</a:t>
            </a:r>
            <a:r>
              <a:rPr i="1" dirty="0">
                <a:solidFill>
                  <a:schemeClr val="tx1"/>
                </a:solidFill>
              </a:rPr>
              <a:t> du fait de </a:t>
            </a:r>
            <a:r>
              <a:rPr i="1" dirty="0" err="1">
                <a:solidFill>
                  <a:schemeClr val="tx1"/>
                </a:solidFill>
              </a:rPr>
              <a:t>leur</a:t>
            </a:r>
            <a:r>
              <a:rPr i="1" dirty="0">
                <a:solidFill>
                  <a:schemeClr val="tx1"/>
                </a:solidFill>
              </a:rPr>
              <a:t> </a:t>
            </a:r>
            <a:r>
              <a:rPr i="1" dirty="0" err="1">
                <a:solidFill>
                  <a:schemeClr val="tx1"/>
                </a:solidFill>
              </a:rPr>
              <a:t>mauvais</a:t>
            </a:r>
            <a:r>
              <a:rPr i="1" dirty="0">
                <a:solidFill>
                  <a:schemeClr val="tx1"/>
                </a:solidFill>
              </a:rPr>
              <a:t> </a:t>
            </a:r>
            <a:r>
              <a:rPr i="1" dirty="0" err="1">
                <a:solidFill>
                  <a:schemeClr val="tx1"/>
                </a:solidFill>
              </a:rPr>
              <a:t>rétablissement</a:t>
            </a:r>
            <a:endParaRPr i="1" dirty="0">
              <a:solidFill>
                <a:schemeClr val="tx1"/>
              </a:solidFill>
            </a:endParaRPr>
          </a:p>
        </p:txBody>
      </p:sp>
      <p:sp>
        <p:nvSpPr>
          <p:cNvPr id="7" name="Shape 451"/>
          <p:cNvSpPr/>
          <p:nvPr/>
        </p:nvSpPr>
        <p:spPr>
          <a:xfrm>
            <a:off x="-13328" y="370700"/>
            <a:ext cx="14135299" cy="811520"/>
          </a:xfrm>
          <a:prstGeom prst="rect">
            <a:avLst/>
          </a:prstGeom>
          <a:ln w="12700">
            <a:miter lim="400000"/>
          </a:ln>
          <a:extLst>
            <a:ext uri="{C572A759-6A51-4108-AA02-DFA0A04FC94B}">
              <ma14:wrappingTextBoxFlag xmlns:ma14="http://schemas.microsoft.com/office/mac/drawingml/2011/main" xmlns="" val="1"/>
            </a:ext>
          </a:extLst>
        </p:spPr>
        <p:txBody>
          <a:bodyPr lIns="66556" tIns="66556" rIns="66556" bIns="66556">
            <a:spAutoFit/>
          </a:bodyPr>
          <a:lstStyle>
            <a:lvl1pPr>
              <a:defRPr sz="4400" b="1">
                <a:solidFill>
                  <a:srgbClr val="656A72"/>
                </a:solidFill>
                <a:latin typeface="Calibri"/>
                <a:ea typeface="Calibri"/>
                <a:cs typeface="Calibri"/>
                <a:sym typeface="Calibri"/>
              </a:defRPr>
            </a:lvl1pPr>
          </a:lstStyle>
          <a:p>
            <a:pPr algn="ctr"/>
            <a:r>
              <a:rPr b="0" dirty="0">
                <a:solidFill>
                  <a:schemeClr val="bg1"/>
                </a:solidFill>
              </a:rPr>
              <a:t>ETAT DES LIEUX : </a:t>
            </a:r>
            <a:r>
              <a:rPr lang="fr-FR" b="0" dirty="0" smtClean="0">
                <a:solidFill>
                  <a:schemeClr val="bg1"/>
                </a:solidFill>
              </a:rPr>
              <a:t>OCTOBRE</a:t>
            </a:r>
            <a:r>
              <a:rPr b="0" dirty="0" smtClean="0">
                <a:solidFill>
                  <a:schemeClr val="bg1"/>
                </a:solidFill>
              </a:rPr>
              <a:t> 201</a:t>
            </a:r>
            <a:r>
              <a:rPr lang="fr-FR" b="0" dirty="0" smtClean="0">
                <a:solidFill>
                  <a:schemeClr val="bg1"/>
                </a:solidFill>
              </a:rPr>
              <a:t>7</a:t>
            </a:r>
            <a:r>
              <a:rPr b="0" dirty="0" smtClean="0">
                <a:solidFill>
                  <a:schemeClr val="bg1"/>
                </a:solidFill>
              </a:rPr>
              <a:t> </a:t>
            </a:r>
            <a:endParaRPr b="0" dirty="0">
              <a:solidFill>
                <a:schemeClr val="bg1"/>
              </a:solidFill>
            </a:endParaRPr>
          </a:p>
        </p:txBody>
      </p:sp>
    </p:spTree>
    <p:extLst>
      <p:ext uri="{BB962C8B-B14F-4D97-AF65-F5344CB8AC3E}">
        <p14:creationId xmlns:p14="http://schemas.microsoft.com/office/powerpoint/2010/main" val="387435804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570"/>
          <p:cNvSpPr/>
          <p:nvPr/>
        </p:nvSpPr>
        <p:spPr>
          <a:xfrm>
            <a:off x="255306" y="229015"/>
            <a:ext cx="12208128" cy="1365518"/>
          </a:xfrm>
          <a:prstGeom prst="rect">
            <a:avLst/>
          </a:prstGeom>
          <a:ln w="12700">
            <a:miter lim="400000"/>
          </a:ln>
          <a:extLst>
            <a:ext uri="{C572A759-6A51-4108-AA02-DFA0A04FC94B}">
              <ma14:wrappingTextBoxFlag xmlns:ma14="http://schemas.microsoft.com/office/mac/drawingml/2011/main" xmlns="" val="1"/>
            </a:ext>
          </a:extLst>
        </p:spPr>
        <p:txBody>
          <a:bodyPr lIns="66556" tIns="66556" rIns="66556" bIns="66556">
            <a:spAutoFit/>
          </a:bodyPr>
          <a:lstStyle/>
          <a:p>
            <a:pPr>
              <a:defRPr sz="2400" b="1">
                <a:solidFill>
                  <a:srgbClr val="1B8518"/>
                </a:solidFill>
                <a:latin typeface="Calibri"/>
                <a:ea typeface="Calibri"/>
                <a:cs typeface="Calibri"/>
                <a:sym typeface="Calibri"/>
              </a:defRPr>
            </a:pPr>
            <a:r>
              <a:rPr lang="fr-FR" sz="4000" dirty="0" smtClean="0">
                <a:solidFill>
                  <a:schemeClr val="bg1"/>
                </a:solidFill>
              </a:rPr>
              <a:t>1 - Recherche interne : Focus-Group dans les 3 régions :</a:t>
            </a:r>
            <a:endParaRPr sz="4000" dirty="0" smtClean="0">
              <a:solidFill>
                <a:schemeClr val="bg1"/>
              </a:solidFill>
            </a:endParaRPr>
          </a:p>
          <a:p>
            <a:pPr>
              <a:defRPr sz="4000" b="1">
                <a:solidFill>
                  <a:srgbClr val="656A72"/>
                </a:solidFill>
                <a:latin typeface="Calibri"/>
                <a:ea typeface="Calibri"/>
                <a:cs typeface="Calibri"/>
                <a:sym typeface="Calibri"/>
              </a:defRPr>
            </a:pPr>
            <a:r>
              <a:rPr sz="4000" dirty="0" smtClean="0">
                <a:solidFill>
                  <a:schemeClr val="bg1"/>
                </a:solidFill>
              </a:rPr>
              <a:t>LE SAVOIR EXPERIENTIEL</a:t>
            </a:r>
            <a:endParaRPr sz="4000" dirty="0">
              <a:solidFill>
                <a:schemeClr val="bg1"/>
              </a:solidFill>
            </a:endParaRPr>
          </a:p>
        </p:txBody>
      </p:sp>
      <p:sp>
        <p:nvSpPr>
          <p:cNvPr id="7" name="Shape 571"/>
          <p:cNvSpPr/>
          <p:nvPr/>
        </p:nvSpPr>
        <p:spPr>
          <a:xfrm>
            <a:off x="255306" y="1966124"/>
            <a:ext cx="12289365" cy="6262588"/>
          </a:xfrm>
          <a:prstGeom prst="rect">
            <a:avLst/>
          </a:prstGeom>
          <a:ln w="12700">
            <a:miter lim="400000"/>
          </a:ln>
          <a:extLst>
            <a:ext uri="{C572A759-6A51-4108-AA02-DFA0A04FC94B}">
              <ma14:wrappingTextBoxFlag xmlns:ma14="http://schemas.microsoft.com/office/mac/drawingml/2011/main" xmlns="" val="1"/>
            </a:ext>
          </a:extLst>
        </p:spPr>
        <p:txBody>
          <a:bodyPr wrap="square" lIns="66556" tIns="66556" rIns="66556" bIns="66556">
            <a:spAutoFit/>
          </a:bodyPr>
          <a:lstStyle/>
          <a:p>
            <a:pPr algn="l">
              <a:defRPr sz="2800">
                <a:latin typeface="Calibri"/>
                <a:ea typeface="Calibri"/>
                <a:cs typeface="Calibri"/>
                <a:sym typeface="Calibri"/>
              </a:defRPr>
            </a:pPr>
            <a:r>
              <a:rPr sz="2800" dirty="0">
                <a:solidFill>
                  <a:schemeClr val="tx1"/>
                </a:solidFill>
              </a:rPr>
              <a:t>Les MSP </a:t>
            </a:r>
            <a:r>
              <a:rPr sz="2800" dirty="0" err="1">
                <a:solidFill>
                  <a:schemeClr val="tx1"/>
                </a:solidFill>
              </a:rPr>
              <a:t>apportent</a:t>
            </a:r>
            <a:r>
              <a:rPr sz="2800" dirty="0">
                <a:solidFill>
                  <a:schemeClr val="tx1"/>
                </a:solidFill>
              </a:rPr>
              <a:t> un savoir </a:t>
            </a:r>
            <a:r>
              <a:rPr sz="2800" dirty="0" err="1">
                <a:solidFill>
                  <a:schemeClr val="tx1"/>
                </a:solidFill>
              </a:rPr>
              <a:t>pratique</a:t>
            </a:r>
            <a:r>
              <a:rPr sz="2800" dirty="0">
                <a:solidFill>
                  <a:schemeClr val="tx1"/>
                </a:solidFill>
              </a:rPr>
              <a:t> (know how) </a:t>
            </a:r>
            <a:r>
              <a:rPr sz="2800" dirty="0" err="1">
                <a:solidFill>
                  <a:schemeClr val="tx1"/>
                </a:solidFill>
              </a:rPr>
              <a:t>spécifique</a:t>
            </a:r>
            <a:r>
              <a:rPr sz="2800" dirty="0">
                <a:solidFill>
                  <a:schemeClr val="tx1"/>
                </a:solidFill>
              </a:rPr>
              <a:t> et </a:t>
            </a:r>
            <a:r>
              <a:rPr sz="2800" dirty="0" err="1">
                <a:solidFill>
                  <a:schemeClr val="tx1"/>
                </a:solidFill>
              </a:rPr>
              <a:t>complémentaire</a:t>
            </a:r>
            <a:r>
              <a:rPr sz="2800" dirty="0">
                <a:solidFill>
                  <a:schemeClr val="tx1"/>
                </a:solidFill>
              </a:rPr>
              <a:t> à </a:t>
            </a:r>
            <a:r>
              <a:rPr sz="2800" dirty="0" err="1">
                <a:solidFill>
                  <a:schemeClr val="tx1"/>
                </a:solidFill>
              </a:rPr>
              <a:t>celui</a:t>
            </a:r>
            <a:r>
              <a:rPr sz="2800" dirty="0">
                <a:solidFill>
                  <a:schemeClr val="tx1"/>
                </a:solidFill>
              </a:rPr>
              <a:t> des </a:t>
            </a:r>
            <a:r>
              <a:rPr sz="2800" dirty="0" err="1">
                <a:solidFill>
                  <a:schemeClr val="tx1"/>
                </a:solidFill>
              </a:rPr>
              <a:t>professionnels</a:t>
            </a:r>
            <a:r>
              <a:rPr sz="2800" dirty="0">
                <a:solidFill>
                  <a:schemeClr val="tx1"/>
                </a:solidFill>
              </a:rPr>
              <a:t> de santé:</a:t>
            </a:r>
          </a:p>
          <a:p>
            <a:pPr algn="l">
              <a:defRPr>
                <a:latin typeface="Calibri"/>
                <a:ea typeface="Calibri"/>
                <a:cs typeface="Calibri"/>
                <a:sym typeface="Calibri"/>
              </a:defRPr>
            </a:pPr>
            <a:endParaRPr sz="2800" dirty="0">
              <a:solidFill>
                <a:schemeClr val="tx1"/>
              </a:solidFill>
            </a:endParaRPr>
          </a:p>
          <a:p>
            <a:pPr marL="487672" indent="-487672" algn="l">
              <a:buSzPct val="100000"/>
              <a:buFont typeface="Arial" panose="020B0604020202020204" pitchFamily="34" charset="0"/>
              <a:buChar char="•"/>
              <a:defRPr sz="2800" b="1">
                <a:solidFill>
                  <a:srgbClr val="095CC4"/>
                </a:solidFill>
                <a:latin typeface="Calibri"/>
                <a:ea typeface="Calibri"/>
                <a:cs typeface="Calibri"/>
                <a:sym typeface="Calibri"/>
              </a:defRPr>
            </a:pPr>
            <a:r>
              <a:rPr sz="2800" dirty="0">
                <a:solidFill>
                  <a:schemeClr val="tx1"/>
                </a:solidFill>
              </a:rPr>
              <a:t>BILINGUISME </a:t>
            </a:r>
            <a:r>
              <a:rPr sz="2800" i="1" dirty="0">
                <a:solidFill>
                  <a:schemeClr val="tx1"/>
                </a:solidFill>
              </a:rPr>
              <a:t>(</a:t>
            </a:r>
            <a:r>
              <a:rPr sz="2800" i="1" dirty="0" err="1">
                <a:solidFill>
                  <a:schemeClr val="tx1"/>
                </a:solidFill>
              </a:rPr>
              <a:t>Capacité</a:t>
            </a:r>
            <a:r>
              <a:rPr sz="2800" i="1" dirty="0">
                <a:solidFill>
                  <a:schemeClr val="tx1"/>
                </a:solidFill>
              </a:rPr>
              <a:t> </a:t>
            </a:r>
            <a:r>
              <a:rPr sz="2800" i="1" dirty="0" err="1">
                <a:solidFill>
                  <a:schemeClr val="tx1"/>
                </a:solidFill>
              </a:rPr>
              <a:t>d’utiliser</a:t>
            </a:r>
            <a:r>
              <a:rPr sz="2800" i="1" dirty="0">
                <a:solidFill>
                  <a:schemeClr val="tx1"/>
                </a:solidFill>
              </a:rPr>
              <a:t> les </a:t>
            </a:r>
            <a:r>
              <a:rPr sz="2800" i="1" dirty="0" err="1">
                <a:solidFill>
                  <a:schemeClr val="tx1"/>
                </a:solidFill>
              </a:rPr>
              <a:t>deux</a:t>
            </a:r>
            <a:r>
              <a:rPr sz="2800" i="1" dirty="0">
                <a:solidFill>
                  <a:schemeClr val="tx1"/>
                </a:solidFill>
              </a:rPr>
              <a:t> </a:t>
            </a:r>
            <a:r>
              <a:rPr sz="2800" i="1" dirty="0" err="1">
                <a:solidFill>
                  <a:schemeClr val="tx1"/>
                </a:solidFill>
              </a:rPr>
              <a:t>langues</a:t>
            </a:r>
            <a:r>
              <a:rPr sz="2800" i="1" dirty="0">
                <a:solidFill>
                  <a:schemeClr val="tx1"/>
                </a:solidFill>
              </a:rPr>
              <a:t>, </a:t>
            </a:r>
            <a:r>
              <a:rPr sz="2800" i="1" dirty="0" err="1">
                <a:solidFill>
                  <a:schemeClr val="tx1"/>
                </a:solidFill>
              </a:rPr>
              <a:t>celle</a:t>
            </a:r>
            <a:r>
              <a:rPr sz="2800" i="1" dirty="0">
                <a:solidFill>
                  <a:schemeClr val="tx1"/>
                </a:solidFill>
              </a:rPr>
              <a:t> des </a:t>
            </a:r>
            <a:r>
              <a:rPr sz="2800" i="1" dirty="0" err="1">
                <a:solidFill>
                  <a:schemeClr val="tx1"/>
                </a:solidFill>
              </a:rPr>
              <a:t>usagers</a:t>
            </a:r>
            <a:r>
              <a:rPr sz="2800" i="1" dirty="0">
                <a:solidFill>
                  <a:schemeClr val="tx1"/>
                </a:solidFill>
              </a:rPr>
              <a:t> et </a:t>
            </a:r>
            <a:r>
              <a:rPr sz="2800" i="1" dirty="0" err="1">
                <a:solidFill>
                  <a:schemeClr val="tx1"/>
                </a:solidFill>
              </a:rPr>
              <a:t>celle</a:t>
            </a:r>
            <a:r>
              <a:rPr sz="2800" i="1" dirty="0">
                <a:solidFill>
                  <a:schemeClr val="tx1"/>
                </a:solidFill>
              </a:rPr>
              <a:t> des </a:t>
            </a:r>
            <a:r>
              <a:rPr sz="2800" i="1" dirty="0" err="1">
                <a:solidFill>
                  <a:schemeClr val="tx1"/>
                </a:solidFill>
              </a:rPr>
              <a:t>professionnels</a:t>
            </a:r>
            <a:r>
              <a:rPr sz="2800" i="1" dirty="0">
                <a:solidFill>
                  <a:schemeClr val="tx1"/>
                </a:solidFill>
              </a:rPr>
              <a:t> de la santé)</a:t>
            </a:r>
            <a:endParaRPr lang="fr-FR" sz="2800" i="1" dirty="0">
              <a:solidFill>
                <a:schemeClr val="tx1"/>
              </a:solidFill>
            </a:endParaRPr>
          </a:p>
          <a:p>
            <a:pPr algn="l">
              <a:buSzPct val="100000"/>
              <a:defRPr sz="2800" b="1">
                <a:solidFill>
                  <a:srgbClr val="095CC4"/>
                </a:solidFill>
                <a:latin typeface="Calibri"/>
                <a:ea typeface="Calibri"/>
                <a:cs typeface="Calibri"/>
                <a:sym typeface="Calibri"/>
              </a:defRPr>
            </a:pPr>
            <a:endParaRPr lang="fr-FR" sz="2800" i="1" dirty="0">
              <a:solidFill>
                <a:schemeClr val="tx1"/>
              </a:solidFill>
            </a:endParaRPr>
          </a:p>
          <a:p>
            <a:pPr marL="487672" indent="-487672" algn="l">
              <a:buSzPct val="100000"/>
              <a:buFont typeface="Arial" panose="020B0604020202020204" pitchFamily="34" charset="0"/>
              <a:buChar char="•"/>
              <a:defRPr sz="2800" b="1">
                <a:solidFill>
                  <a:srgbClr val="095CC4"/>
                </a:solidFill>
                <a:latin typeface="Calibri"/>
                <a:ea typeface="Calibri"/>
                <a:cs typeface="Calibri"/>
                <a:sym typeface="Calibri"/>
              </a:defRPr>
            </a:pPr>
            <a:r>
              <a:rPr sz="2800" dirty="0">
                <a:solidFill>
                  <a:schemeClr val="tx1"/>
                </a:solidFill>
              </a:rPr>
              <a:t>DISTANCE DIFFERENTE </a:t>
            </a:r>
            <a:r>
              <a:rPr sz="2800" i="1" dirty="0">
                <a:solidFill>
                  <a:schemeClr val="tx1"/>
                </a:solidFill>
              </a:rPr>
              <a:t>(Introduction </a:t>
            </a:r>
            <a:r>
              <a:rPr sz="2800" i="1" dirty="0" err="1">
                <a:solidFill>
                  <a:schemeClr val="tx1"/>
                </a:solidFill>
              </a:rPr>
              <a:t>d’une</a:t>
            </a:r>
            <a:r>
              <a:rPr sz="2800" i="1" dirty="0">
                <a:solidFill>
                  <a:schemeClr val="tx1"/>
                </a:solidFill>
              </a:rPr>
              <a:t> </a:t>
            </a:r>
            <a:r>
              <a:rPr sz="2800" i="1" dirty="0" err="1">
                <a:solidFill>
                  <a:schemeClr val="tx1"/>
                </a:solidFill>
              </a:rPr>
              <a:t>approche</a:t>
            </a:r>
            <a:r>
              <a:rPr sz="2800" i="1" dirty="0">
                <a:solidFill>
                  <a:schemeClr val="tx1"/>
                </a:solidFill>
              </a:rPr>
              <a:t> « non </a:t>
            </a:r>
            <a:r>
              <a:rPr sz="2800" i="1" dirty="0" err="1">
                <a:solidFill>
                  <a:schemeClr val="tx1"/>
                </a:solidFill>
              </a:rPr>
              <a:t>neutre</a:t>
            </a:r>
            <a:r>
              <a:rPr sz="2800" i="1" dirty="0">
                <a:solidFill>
                  <a:schemeClr val="tx1"/>
                </a:solidFill>
              </a:rPr>
              <a:t> » </a:t>
            </a:r>
            <a:r>
              <a:rPr sz="2800" i="1" dirty="0" err="1">
                <a:solidFill>
                  <a:schemeClr val="tx1"/>
                </a:solidFill>
              </a:rPr>
              <a:t>dans</a:t>
            </a:r>
            <a:r>
              <a:rPr sz="2800" i="1" dirty="0">
                <a:solidFill>
                  <a:schemeClr val="tx1"/>
                </a:solidFill>
              </a:rPr>
              <a:t> </a:t>
            </a:r>
            <a:r>
              <a:rPr sz="2800" i="1" dirty="0" err="1">
                <a:solidFill>
                  <a:schemeClr val="tx1"/>
                </a:solidFill>
              </a:rPr>
              <a:t>l’accompagnement</a:t>
            </a:r>
            <a:r>
              <a:rPr sz="2800" i="1" dirty="0">
                <a:solidFill>
                  <a:schemeClr val="tx1"/>
                </a:solidFill>
              </a:rPr>
              <a:t> et </a:t>
            </a:r>
            <a:r>
              <a:rPr sz="2800" i="1" dirty="0" err="1">
                <a:solidFill>
                  <a:schemeClr val="tx1"/>
                </a:solidFill>
              </a:rPr>
              <a:t>dans</a:t>
            </a:r>
            <a:r>
              <a:rPr sz="2800" i="1" dirty="0">
                <a:solidFill>
                  <a:schemeClr val="tx1"/>
                </a:solidFill>
              </a:rPr>
              <a:t> les </a:t>
            </a:r>
            <a:r>
              <a:rPr sz="2800" i="1" dirty="0" err="1">
                <a:solidFill>
                  <a:schemeClr val="tx1"/>
                </a:solidFill>
              </a:rPr>
              <a:t>parcours</a:t>
            </a:r>
            <a:r>
              <a:rPr sz="2800" i="1" dirty="0">
                <a:solidFill>
                  <a:schemeClr val="tx1"/>
                </a:solidFill>
              </a:rPr>
              <a:t> des </a:t>
            </a:r>
            <a:r>
              <a:rPr sz="2800" i="1" dirty="0" err="1">
                <a:solidFill>
                  <a:schemeClr val="tx1"/>
                </a:solidFill>
              </a:rPr>
              <a:t>soins</a:t>
            </a:r>
            <a:r>
              <a:rPr sz="2800" i="1" dirty="0">
                <a:solidFill>
                  <a:schemeClr val="tx1"/>
                </a:solidFill>
              </a:rPr>
              <a:t> - distance/</a:t>
            </a:r>
            <a:r>
              <a:rPr sz="2800" i="1" dirty="0" err="1">
                <a:solidFill>
                  <a:schemeClr val="tx1"/>
                </a:solidFill>
              </a:rPr>
              <a:t>proximité</a:t>
            </a:r>
            <a:r>
              <a:rPr sz="2800" i="1" dirty="0">
                <a:solidFill>
                  <a:schemeClr val="tx1"/>
                </a:solidFill>
              </a:rPr>
              <a:t> physique et </a:t>
            </a:r>
            <a:r>
              <a:rPr sz="2800" i="1" dirty="0" err="1">
                <a:solidFill>
                  <a:schemeClr val="tx1"/>
                </a:solidFill>
              </a:rPr>
              <a:t>relationnelle</a:t>
            </a:r>
            <a:r>
              <a:rPr sz="2800" i="1" dirty="0">
                <a:solidFill>
                  <a:schemeClr val="tx1"/>
                </a:solidFill>
              </a:rPr>
              <a:t>, </a:t>
            </a:r>
            <a:r>
              <a:rPr sz="2800" i="1" dirty="0" err="1">
                <a:solidFill>
                  <a:schemeClr val="tx1"/>
                </a:solidFill>
              </a:rPr>
              <a:t>touche</a:t>
            </a:r>
            <a:r>
              <a:rPr sz="2800" i="1" dirty="0">
                <a:solidFill>
                  <a:schemeClr val="tx1"/>
                </a:solidFill>
              </a:rPr>
              <a:t>, etc…)</a:t>
            </a:r>
            <a:endParaRPr lang="fr-FR" sz="2800" i="1" dirty="0">
              <a:solidFill>
                <a:schemeClr val="tx1"/>
              </a:solidFill>
            </a:endParaRPr>
          </a:p>
          <a:p>
            <a:pPr marL="487672" indent="-487672" algn="l">
              <a:buSzPct val="100000"/>
              <a:buFont typeface="Arial" panose="020B0604020202020204" pitchFamily="34" charset="0"/>
              <a:buChar char="•"/>
              <a:defRPr sz="2800" b="1">
                <a:solidFill>
                  <a:srgbClr val="095CC4"/>
                </a:solidFill>
                <a:latin typeface="Calibri"/>
                <a:ea typeface="Calibri"/>
                <a:cs typeface="Calibri"/>
                <a:sym typeface="Calibri"/>
              </a:defRPr>
            </a:pPr>
            <a:endParaRPr lang="fr-FR" sz="2800" i="1" dirty="0">
              <a:solidFill>
                <a:schemeClr val="tx1"/>
              </a:solidFill>
            </a:endParaRPr>
          </a:p>
          <a:p>
            <a:pPr marL="487672" indent="-487672" algn="l">
              <a:buSzPct val="100000"/>
              <a:buFont typeface="Arial" panose="020B0604020202020204" pitchFamily="34" charset="0"/>
              <a:buChar char="•"/>
              <a:defRPr sz="2800" b="1">
                <a:solidFill>
                  <a:srgbClr val="095CC4"/>
                </a:solidFill>
                <a:latin typeface="Calibri"/>
                <a:ea typeface="Calibri"/>
                <a:cs typeface="Calibri"/>
                <a:sym typeface="Calibri"/>
              </a:defRPr>
            </a:pPr>
            <a:r>
              <a:rPr sz="2800" dirty="0">
                <a:solidFill>
                  <a:schemeClr val="tx1"/>
                </a:solidFill>
              </a:rPr>
              <a:t>CONNAISSANCE DU CHEMIN </a:t>
            </a:r>
            <a:r>
              <a:rPr sz="2800" i="1" dirty="0">
                <a:solidFill>
                  <a:schemeClr val="tx1"/>
                </a:solidFill>
              </a:rPr>
              <a:t>(Ne </a:t>
            </a:r>
            <a:r>
              <a:rPr sz="2800" i="1" dirty="0" err="1">
                <a:solidFill>
                  <a:schemeClr val="tx1"/>
                </a:solidFill>
              </a:rPr>
              <a:t>cachant</a:t>
            </a:r>
            <a:r>
              <a:rPr sz="2800" i="1" dirty="0">
                <a:solidFill>
                  <a:schemeClr val="tx1"/>
                </a:solidFill>
              </a:rPr>
              <a:t> pas </a:t>
            </a:r>
            <a:r>
              <a:rPr sz="2800" i="1" dirty="0" err="1">
                <a:solidFill>
                  <a:schemeClr val="tx1"/>
                </a:solidFill>
              </a:rPr>
              <a:t>leur</a:t>
            </a:r>
            <a:r>
              <a:rPr sz="2800" i="1" dirty="0">
                <a:solidFill>
                  <a:schemeClr val="tx1"/>
                </a:solidFill>
              </a:rPr>
              <a:t> passé, </a:t>
            </a:r>
            <a:r>
              <a:rPr sz="2800" i="1" dirty="0" err="1">
                <a:solidFill>
                  <a:schemeClr val="tx1"/>
                </a:solidFill>
              </a:rPr>
              <a:t>deviennent</a:t>
            </a:r>
            <a:r>
              <a:rPr sz="2800" i="1" dirty="0">
                <a:solidFill>
                  <a:schemeClr val="tx1"/>
                </a:solidFill>
              </a:rPr>
              <a:t> </a:t>
            </a:r>
            <a:r>
              <a:rPr sz="2800" i="1" dirty="0" err="1">
                <a:solidFill>
                  <a:schemeClr val="tx1"/>
                </a:solidFill>
              </a:rPr>
              <a:t>eux-mêmes</a:t>
            </a:r>
            <a:r>
              <a:rPr sz="2800" i="1" dirty="0">
                <a:solidFill>
                  <a:schemeClr val="tx1"/>
                </a:solidFill>
              </a:rPr>
              <a:t> </a:t>
            </a:r>
            <a:r>
              <a:rPr sz="2800" i="1" dirty="0" err="1">
                <a:solidFill>
                  <a:schemeClr val="tx1"/>
                </a:solidFill>
              </a:rPr>
              <a:t>outils</a:t>
            </a:r>
            <a:r>
              <a:rPr sz="2800" i="1" dirty="0">
                <a:solidFill>
                  <a:schemeClr val="tx1"/>
                </a:solidFill>
              </a:rPr>
              <a:t>/</a:t>
            </a:r>
            <a:r>
              <a:rPr sz="2800" i="1" dirty="0" err="1">
                <a:solidFill>
                  <a:schemeClr val="tx1"/>
                </a:solidFill>
              </a:rPr>
              <a:t>moyens</a:t>
            </a:r>
            <a:r>
              <a:rPr sz="2800" i="1" dirty="0">
                <a:solidFill>
                  <a:schemeClr val="tx1"/>
                </a:solidFill>
              </a:rPr>
              <a:t> de </a:t>
            </a:r>
            <a:r>
              <a:rPr sz="2800" i="1" dirty="0" err="1">
                <a:solidFill>
                  <a:schemeClr val="tx1"/>
                </a:solidFill>
              </a:rPr>
              <a:t>rétablissement</a:t>
            </a:r>
            <a:r>
              <a:rPr sz="2800" i="1" dirty="0">
                <a:solidFill>
                  <a:schemeClr val="tx1"/>
                </a:solidFill>
              </a:rPr>
              <a:t>)</a:t>
            </a:r>
            <a:endParaRPr lang="fr-FR" sz="2800" i="1" dirty="0">
              <a:solidFill>
                <a:schemeClr val="tx1"/>
              </a:solidFill>
            </a:endParaRPr>
          </a:p>
          <a:p>
            <a:pPr marL="487672" indent="-487672" algn="l">
              <a:buSzPct val="100000"/>
              <a:buFont typeface="Arial" panose="020B0604020202020204" pitchFamily="34" charset="0"/>
              <a:buChar char="•"/>
              <a:defRPr sz="2800" b="1">
                <a:solidFill>
                  <a:srgbClr val="095CC4"/>
                </a:solidFill>
                <a:latin typeface="Calibri"/>
                <a:ea typeface="Calibri"/>
                <a:cs typeface="Calibri"/>
                <a:sym typeface="Calibri"/>
              </a:defRPr>
            </a:pPr>
            <a:endParaRPr lang="fr-FR" sz="2800" i="1" dirty="0">
              <a:solidFill>
                <a:schemeClr val="tx1"/>
              </a:solidFill>
            </a:endParaRPr>
          </a:p>
          <a:p>
            <a:pPr marL="487672" indent="-487672" algn="l">
              <a:buSzPct val="100000"/>
              <a:buFont typeface="Arial" panose="020B0604020202020204" pitchFamily="34" charset="0"/>
              <a:buChar char="•"/>
              <a:defRPr sz="2800" b="1">
                <a:solidFill>
                  <a:srgbClr val="095CC4"/>
                </a:solidFill>
                <a:latin typeface="Calibri"/>
                <a:ea typeface="Calibri"/>
                <a:cs typeface="Calibri"/>
                <a:sym typeface="Calibri"/>
              </a:defRPr>
            </a:pPr>
            <a:r>
              <a:rPr sz="2800" dirty="0">
                <a:solidFill>
                  <a:schemeClr val="tx1"/>
                </a:solidFill>
              </a:rPr>
              <a:t>IDENTIFICATION RECIPROQUE possible </a:t>
            </a:r>
          </a:p>
        </p:txBody>
      </p:sp>
    </p:spTree>
    <p:extLst>
      <p:ext uri="{BB962C8B-B14F-4D97-AF65-F5344CB8AC3E}">
        <p14:creationId xmlns:p14="http://schemas.microsoft.com/office/powerpoint/2010/main" val="123816587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5" name="Shape 626"/>
          <p:cNvSpPr/>
          <p:nvPr/>
        </p:nvSpPr>
        <p:spPr>
          <a:xfrm>
            <a:off x="43497" y="2746453"/>
            <a:ext cx="12808408" cy="525272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err="1">
                <a:solidFill>
                  <a:schemeClr val="tx1"/>
                </a:solidFill>
              </a:rPr>
              <a:t>Programme</a:t>
            </a:r>
            <a:r>
              <a:rPr sz="2800" dirty="0">
                <a:solidFill>
                  <a:schemeClr val="tx1"/>
                </a:solidFill>
              </a:rPr>
              <a:t> en rupture </a:t>
            </a:r>
            <a:r>
              <a:rPr sz="2800" dirty="0" err="1">
                <a:solidFill>
                  <a:schemeClr val="tx1"/>
                </a:solidFill>
              </a:rPr>
              <a:t>institutionnelle</a:t>
            </a:r>
            <a:r>
              <a:rPr sz="2800" dirty="0">
                <a:solidFill>
                  <a:schemeClr val="tx1"/>
                </a:solidFill>
              </a:rPr>
              <a:t> avec </a:t>
            </a:r>
            <a:r>
              <a:rPr sz="2800" dirty="0" err="1">
                <a:solidFill>
                  <a:schemeClr val="tx1"/>
                </a:solidFill>
              </a:rPr>
              <a:t>l’existant</a:t>
            </a:r>
            <a:r>
              <a:rPr sz="2800" dirty="0">
                <a:solidFill>
                  <a:schemeClr val="tx1"/>
                </a:solidFill>
              </a:rPr>
              <a:t>, </a:t>
            </a:r>
            <a:r>
              <a:rPr sz="2800" dirty="0" err="1">
                <a:solidFill>
                  <a:schemeClr val="tx1"/>
                </a:solidFill>
              </a:rPr>
              <a:t>ambitieux</a:t>
            </a:r>
            <a:endParaRPr lang="fr-FR" sz="2800" dirty="0">
              <a:solidFill>
                <a:schemeClr val="tx1"/>
              </a:solidFill>
            </a:endParaRPr>
          </a:p>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a:solidFill>
                  <a:schemeClr val="tx1"/>
                </a:solidFill>
              </a:rPr>
              <a:t>Avec un </a:t>
            </a:r>
            <a:r>
              <a:rPr sz="2800" dirty="0" err="1">
                <a:solidFill>
                  <a:schemeClr val="tx1"/>
                </a:solidFill>
              </a:rPr>
              <a:t>cadrage</a:t>
            </a:r>
            <a:r>
              <a:rPr sz="2800" dirty="0">
                <a:solidFill>
                  <a:schemeClr val="tx1"/>
                </a:solidFill>
              </a:rPr>
              <a:t> national</a:t>
            </a:r>
            <a:endParaRPr lang="fr-FR" sz="2800" dirty="0">
              <a:solidFill>
                <a:schemeClr val="tx1"/>
              </a:solidFill>
            </a:endParaRPr>
          </a:p>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a:solidFill>
                  <a:schemeClr val="tx1"/>
                </a:solidFill>
              </a:rPr>
              <a:t>Tout en </a:t>
            </a:r>
            <a:r>
              <a:rPr sz="2800" dirty="0" err="1">
                <a:solidFill>
                  <a:schemeClr val="tx1"/>
                </a:solidFill>
              </a:rPr>
              <a:t>étant</a:t>
            </a:r>
            <a:r>
              <a:rPr sz="2800" dirty="0">
                <a:solidFill>
                  <a:schemeClr val="tx1"/>
                </a:solidFill>
              </a:rPr>
              <a:t> </a:t>
            </a:r>
            <a:r>
              <a:rPr sz="2800" dirty="0" err="1">
                <a:solidFill>
                  <a:schemeClr val="tx1"/>
                </a:solidFill>
              </a:rPr>
              <a:t>assez</a:t>
            </a:r>
            <a:r>
              <a:rPr sz="2800" dirty="0">
                <a:solidFill>
                  <a:schemeClr val="tx1"/>
                </a:solidFill>
              </a:rPr>
              <a:t> </a:t>
            </a:r>
            <a:r>
              <a:rPr sz="2800" dirty="0" err="1">
                <a:solidFill>
                  <a:schemeClr val="tx1"/>
                </a:solidFill>
              </a:rPr>
              <a:t>souple</a:t>
            </a:r>
            <a:r>
              <a:rPr sz="2800" dirty="0">
                <a:solidFill>
                  <a:schemeClr val="tx1"/>
                </a:solidFill>
              </a:rPr>
              <a:t>  </a:t>
            </a:r>
            <a:endParaRPr lang="fr-FR" sz="2800" dirty="0">
              <a:solidFill>
                <a:schemeClr val="tx1"/>
              </a:solidFill>
            </a:endParaRPr>
          </a:p>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err="1">
                <a:solidFill>
                  <a:schemeClr val="tx1"/>
                </a:solidFill>
              </a:rPr>
              <a:t>Ayant</a:t>
            </a:r>
            <a:r>
              <a:rPr sz="2800" dirty="0">
                <a:solidFill>
                  <a:schemeClr val="tx1"/>
                </a:solidFill>
              </a:rPr>
              <a:t> </a:t>
            </a:r>
            <a:r>
              <a:rPr sz="2800" dirty="0" err="1">
                <a:solidFill>
                  <a:schemeClr val="tx1"/>
                </a:solidFill>
              </a:rPr>
              <a:t>montré</a:t>
            </a:r>
            <a:r>
              <a:rPr sz="2800" dirty="0">
                <a:solidFill>
                  <a:schemeClr val="tx1"/>
                </a:solidFill>
              </a:rPr>
              <a:t> </a:t>
            </a:r>
            <a:r>
              <a:rPr sz="2800" dirty="0" err="1">
                <a:solidFill>
                  <a:schemeClr val="tx1"/>
                </a:solidFill>
              </a:rPr>
              <a:t>sa</a:t>
            </a:r>
            <a:r>
              <a:rPr sz="2800" dirty="0">
                <a:solidFill>
                  <a:schemeClr val="tx1"/>
                </a:solidFill>
              </a:rPr>
              <a:t> </a:t>
            </a:r>
            <a:r>
              <a:rPr sz="2800" dirty="0" err="1">
                <a:solidFill>
                  <a:schemeClr val="tx1"/>
                </a:solidFill>
              </a:rPr>
              <a:t>faisabilité</a:t>
            </a:r>
            <a:endParaRPr lang="fr-FR" sz="2800" dirty="0">
              <a:solidFill>
                <a:schemeClr val="tx1"/>
              </a:solidFill>
            </a:endParaRPr>
          </a:p>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err="1">
                <a:solidFill>
                  <a:schemeClr val="tx1"/>
                </a:solidFill>
              </a:rPr>
              <a:t>Ayant</a:t>
            </a:r>
            <a:r>
              <a:rPr sz="2800" dirty="0">
                <a:solidFill>
                  <a:schemeClr val="tx1"/>
                </a:solidFill>
              </a:rPr>
              <a:t> </a:t>
            </a:r>
            <a:r>
              <a:rPr sz="2800" dirty="0" err="1">
                <a:solidFill>
                  <a:schemeClr val="tx1"/>
                </a:solidFill>
              </a:rPr>
              <a:t>démontré</a:t>
            </a:r>
            <a:r>
              <a:rPr sz="2800" dirty="0">
                <a:solidFill>
                  <a:schemeClr val="tx1"/>
                </a:solidFill>
              </a:rPr>
              <a:t> son aptitude à </a:t>
            </a:r>
            <a:r>
              <a:rPr sz="2800" dirty="0" err="1">
                <a:solidFill>
                  <a:schemeClr val="tx1"/>
                </a:solidFill>
              </a:rPr>
              <a:t>susciter</a:t>
            </a:r>
            <a:r>
              <a:rPr sz="2800" dirty="0">
                <a:solidFill>
                  <a:schemeClr val="tx1"/>
                </a:solidFill>
              </a:rPr>
              <a:t> </a:t>
            </a:r>
            <a:r>
              <a:rPr sz="2800" dirty="0" err="1">
                <a:solidFill>
                  <a:schemeClr val="tx1"/>
                </a:solidFill>
              </a:rPr>
              <a:t>dans</a:t>
            </a:r>
            <a:r>
              <a:rPr sz="2800" dirty="0">
                <a:solidFill>
                  <a:schemeClr val="tx1"/>
                </a:solidFill>
              </a:rPr>
              <a:t> le services </a:t>
            </a:r>
            <a:r>
              <a:rPr sz="2800" dirty="0" err="1">
                <a:solidFill>
                  <a:schemeClr val="tx1"/>
                </a:solidFill>
              </a:rPr>
              <a:t>psychiatriques</a:t>
            </a:r>
            <a:r>
              <a:rPr sz="2800" dirty="0">
                <a:solidFill>
                  <a:schemeClr val="tx1"/>
                </a:solidFill>
              </a:rPr>
              <a:t>  des </a:t>
            </a:r>
            <a:r>
              <a:rPr sz="2800" dirty="0" err="1">
                <a:solidFill>
                  <a:schemeClr val="tx1"/>
                </a:solidFill>
              </a:rPr>
              <a:t>débats</a:t>
            </a:r>
            <a:r>
              <a:rPr sz="2800" dirty="0">
                <a:solidFill>
                  <a:schemeClr val="tx1"/>
                </a:solidFill>
              </a:rPr>
              <a:t> </a:t>
            </a:r>
            <a:r>
              <a:rPr sz="2800" dirty="0" err="1">
                <a:solidFill>
                  <a:schemeClr val="tx1"/>
                </a:solidFill>
              </a:rPr>
              <a:t>sur</a:t>
            </a:r>
            <a:r>
              <a:rPr sz="2800" dirty="0">
                <a:solidFill>
                  <a:schemeClr val="tx1"/>
                </a:solidFill>
              </a:rPr>
              <a:t> la </a:t>
            </a:r>
            <a:r>
              <a:rPr sz="2800" dirty="0" err="1">
                <a:solidFill>
                  <a:schemeClr val="tx1"/>
                </a:solidFill>
              </a:rPr>
              <a:t>maladie</a:t>
            </a:r>
            <a:r>
              <a:rPr sz="2800" dirty="0">
                <a:solidFill>
                  <a:schemeClr val="tx1"/>
                </a:solidFill>
              </a:rPr>
              <a:t> et le </a:t>
            </a:r>
            <a:r>
              <a:rPr sz="2800" dirty="0" err="1">
                <a:solidFill>
                  <a:schemeClr val="tx1"/>
                </a:solidFill>
              </a:rPr>
              <a:t>soin</a:t>
            </a:r>
            <a:endParaRPr lang="fr-FR" sz="2800" dirty="0">
              <a:solidFill>
                <a:schemeClr val="tx1"/>
              </a:solidFill>
            </a:endParaRPr>
          </a:p>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err="1">
                <a:solidFill>
                  <a:schemeClr val="tx1"/>
                </a:solidFill>
              </a:rPr>
              <a:t>Ayant</a:t>
            </a:r>
            <a:r>
              <a:rPr sz="2800" dirty="0">
                <a:solidFill>
                  <a:schemeClr val="tx1"/>
                </a:solidFill>
              </a:rPr>
              <a:t> fait </a:t>
            </a:r>
            <a:r>
              <a:rPr sz="2800" dirty="0" err="1">
                <a:solidFill>
                  <a:schemeClr val="tx1"/>
                </a:solidFill>
              </a:rPr>
              <a:t>avancer</a:t>
            </a:r>
            <a:r>
              <a:rPr sz="2800" dirty="0">
                <a:solidFill>
                  <a:schemeClr val="tx1"/>
                </a:solidFill>
              </a:rPr>
              <a:t> </a:t>
            </a:r>
            <a:r>
              <a:rPr sz="2800" dirty="0" err="1">
                <a:solidFill>
                  <a:schemeClr val="tx1"/>
                </a:solidFill>
              </a:rPr>
              <a:t>concrètement</a:t>
            </a:r>
            <a:r>
              <a:rPr sz="2800" dirty="0">
                <a:solidFill>
                  <a:schemeClr val="tx1"/>
                </a:solidFill>
              </a:rPr>
              <a:t> et </a:t>
            </a:r>
            <a:r>
              <a:rPr sz="2800" dirty="0" err="1">
                <a:solidFill>
                  <a:schemeClr val="tx1"/>
                </a:solidFill>
              </a:rPr>
              <a:t>pratiquement</a:t>
            </a:r>
            <a:r>
              <a:rPr sz="2800" dirty="0">
                <a:solidFill>
                  <a:schemeClr val="tx1"/>
                </a:solidFill>
              </a:rPr>
              <a:t> </a:t>
            </a:r>
            <a:r>
              <a:rPr sz="2800" dirty="0" err="1">
                <a:solidFill>
                  <a:schemeClr val="tx1"/>
                </a:solidFill>
              </a:rPr>
              <a:t>l’idée</a:t>
            </a:r>
            <a:r>
              <a:rPr sz="2800" dirty="0">
                <a:solidFill>
                  <a:schemeClr val="tx1"/>
                </a:solidFill>
              </a:rPr>
              <a:t> du </a:t>
            </a:r>
            <a:r>
              <a:rPr sz="2800" dirty="0" err="1">
                <a:solidFill>
                  <a:schemeClr val="tx1"/>
                </a:solidFill>
              </a:rPr>
              <a:t>développement</a:t>
            </a:r>
            <a:r>
              <a:rPr sz="2800" dirty="0">
                <a:solidFill>
                  <a:schemeClr val="tx1"/>
                </a:solidFill>
              </a:rPr>
              <a:t>  des </a:t>
            </a:r>
            <a:r>
              <a:rPr sz="2800" dirty="0" err="1">
                <a:solidFill>
                  <a:schemeClr val="tx1"/>
                </a:solidFill>
              </a:rPr>
              <a:t>approches</a:t>
            </a:r>
            <a:r>
              <a:rPr sz="2800" dirty="0">
                <a:solidFill>
                  <a:schemeClr val="tx1"/>
                </a:solidFill>
              </a:rPr>
              <a:t> </a:t>
            </a:r>
            <a:r>
              <a:rPr sz="2800" dirty="0" err="1">
                <a:solidFill>
                  <a:schemeClr val="tx1"/>
                </a:solidFill>
              </a:rPr>
              <a:t>sociales</a:t>
            </a:r>
            <a:r>
              <a:rPr sz="2800" dirty="0">
                <a:solidFill>
                  <a:schemeClr val="tx1"/>
                </a:solidFill>
              </a:rPr>
              <a:t> </a:t>
            </a:r>
            <a:r>
              <a:rPr sz="2800" dirty="0" err="1">
                <a:solidFill>
                  <a:schemeClr val="tx1"/>
                </a:solidFill>
              </a:rPr>
              <a:t>dans</a:t>
            </a:r>
            <a:r>
              <a:rPr sz="2800" dirty="0">
                <a:solidFill>
                  <a:schemeClr val="tx1"/>
                </a:solidFill>
              </a:rPr>
              <a:t> un </a:t>
            </a:r>
            <a:r>
              <a:rPr sz="2800" dirty="0" err="1">
                <a:solidFill>
                  <a:schemeClr val="tx1"/>
                </a:solidFill>
              </a:rPr>
              <a:t>soin</a:t>
            </a:r>
            <a:r>
              <a:rPr sz="2800" dirty="0">
                <a:solidFill>
                  <a:schemeClr val="tx1"/>
                </a:solidFill>
              </a:rPr>
              <a:t> en </a:t>
            </a:r>
            <a:r>
              <a:rPr sz="2800" dirty="0" err="1">
                <a:solidFill>
                  <a:schemeClr val="tx1"/>
                </a:solidFill>
              </a:rPr>
              <a:t>principe</a:t>
            </a:r>
            <a:r>
              <a:rPr sz="2800" dirty="0">
                <a:solidFill>
                  <a:schemeClr val="tx1"/>
                </a:solidFill>
              </a:rPr>
              <a:t> </a:t>
            </a:r>
            <a:r>
              <a:rPr sz="2800" dirty="0" err="1">
                <a:solidFill>
                  <a:schemeClr val="tx1"/>
                </a:solidFill>
              </a:rPr>
              <a:t>biopsychosocial</a:t>
            </a:r>
            <a:endParaRPr lang="fr-FR" sz="2800" dirty="0">
              <a:solidFill>
                <a:schemeClr val="tx1"/>
              </a:solidFill>
            </a:endParaRPr>
          </a:p>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err="1">
                <a:solidFill>
                  <a:schemeClr val="tx1"/>
                </a:solidFill>
              </a:rPr>
              <a:t>Démontrant</a:t>
            </a:r>
            <a:r>
              <a:rPr sz="2800" dirty="0">
                <a:solidFill>
                  <a:schemeClr val="tx1"/>
                </a:solidFill>
              </a:rPr>
              <a:t> </a:t>
            </a:r>
            <a:r>
              <a:rPr sz="2800" dirty="0" err="1">
                <a:solidFill>
                  <a:schemeClr val="tx1"/>
                </a:solidFill>
              </a:rPr>
              <a:t>concrètement</a:t>
            </a:r>
            <a:r>
              <a:rPr sz="2800" dirty="0">
                <a:solidFill>
                  <a:schemeClr val="tx1"/>
                </a:solidFill>
              </a:rPr>
              <a:t> le </a:t>
            </a:r>
            <a:r>
              <a:rPr sz="2800" dirty="0" err="1">
                <a:solidFill>
                  <a:schemeClr val="tx1"/>
                </a:solidFill>
              </a:rPr>
              <a:t>rôle</a:t>
            </a:r>
            <a:r>
              <a:rPr sz="2800" dirty="0">
                <a:solidFill>
                  <a:schemeClr val="tx1"/>
                </a:solidFill>
              </a:rPr>
              <a:t> de </a:t>
            </a:r>
            <a:r>
              <a:rPr sz="2800" dirty="0" err="1">
                <a:solidFill>
                  <a:schemeClr val="tx1"/>
                </a:solidFill>
              </a:rPr>
              <a:t>l’accès</a:t>
            </a:r>
            <a:r>
              <a:rPr sz="2800" dirty="0">
                <a:solidFill>
                  <a:schemeClr val="tx1"/>
                </a:solidFill>
              </a:rPr>
              <a:t> à </a:t>
            </a:r>
            <a:r>
              <a:rPr sz="2800" dirty="0" err="1">
                <a:solidFill>
                  <a:schemeClr val="tx1"/>
                </a:solidFill>
              </a:rPr>
              <a:t>l’emploi</a:t>
            </a:r>
            <a:r>
              <a:rPr sz="2800" dirty="0">
                <a:solidFill>
                  <a:schemeClr val="tx1"/>
                </a:solidFill>
              </a:rPr>
              <a:t> </a:t>
            </a:r>
            <a:r>
              <a:rPr sz="2800" dirty="0" err="1">
                <a:solidFill>
                  <a:schemeClr val="tx1"/>
                </a:solidFill>
              </a:rPr>
              <a:t>dans</a:t>
            </a:r>
            <a:r>
              <a:rPr sz="2800" dirty="0">
                <a:solidFill>
                  <a:schemeClr val="tx1"/>
                </a:solidFill>
              </a:rPr>
              <a:t> le </a:t>
            </a:r>
            <a:r>
              <a:rPr sz="2800" dirty="0" err="1">
                <a:solidFill>
                  <a:schemeClr val="tx1"/>
                </a:solidFill>
              </a:rPr>
              <a:t>rétablissement</a:t>
            </a:r>
            <a:r>
              <a:rPr sz="2800" dirty="0">
                <a:solidFill>
                  <a:schemeClr val="tx1"/>
                </a:solidFill>
              </a:rPr>
              <a:t> en santé </a:t>
            </a:r>
            <a:r>
              <a:rPr sz="2800" dirty="0" err="1">
                <a:solidFill>
                  <a:schemeClr val="tx1"/>
                </a:solidFill>
              </a:rPr>
              <a:t>mentale</a:t>
            </a:r>
            <a:r>
              <a:rPr sz="2800" dirty="0">
                <a:solidFill>
                  <a:schemeClr val="tx1"/>
                </a:solidFill>
              </a:rPr>
              <a:t> </a:t>
            </a:r>
            <a:endParaRPr lang="fr-FR" sz="2800" dirty="0">
              <a:solidFill>
                <a:schemeClr val="tx1"/>
              </a:solidFill>
            </a:endParaRPr>
          </a:p>
          <a:p>
            <a:pPr marL="487672" indent="-487672" algn="l">
              <a:buSzPct val="100000"/>
              <a:buFont typeface="Arial" panose="020B0604020202020204" pitchFamily="34" charset="0"/>
              <a:buChar char="•"/>
              <a:defRPr sz="3200">
                <a:solidFill>
                  <a:srgbClr val="17375E"/>
                </a:solidFill>
                <a:latin typeface="Calibri"/>
                <a:ea typeface="Calibri"/>
                <a:cs typeface="Calibri"/>
                <a:sym typeface="Calibri"/>
              </a:defRPr>
            </a:pPr>
            <a:r>
              <a:rPr sz="2800" dirty="0" err="1">
                <a:solidFill>
                  <a:schemeClr val="tx1"/>
                </a:solidFill>
              </a:rPr>
              <a:t>Une</a:t>
            </a:r>
            <a:r>
              <a:rPr sz="2800" dirty="0">
                <a:solidFill>
                  <a:schemeClr val="tx1"/>
                </a:solidFill>
              </a:rPr>
              <a:t> innovation </a:t>
            </a:r>
            <a:r>
              <a:rPr sz="2800" dirty="0" err="1">
                <a:solidFill>
                  <a:schemeClr val="tx1"/>
                </a:solidFill>
              </a:rPr>
              <a:t>accompagnée</a:t>
            </a:r>
            <a:r>
              <a:rPr sz="2800" dirty="0">
                <a:solidFill>
                  <a:schemeClr val="tx1"/>
                </a:solidFill>
              </a:rPr>
              <a:t> d’un </a:t>
            </a:r>
            <a:r>
              <a:rPr sz="2800" dirty="0" err="1">
                <a:solidFill>
                  <a:schemeClr val="tx1"/>
                </a:solidFill>
              </a:rPr>
              <a:t>dispositif</a:t>
            </a:r>
            <a:r>
              <a:rPr sz="2800" dirty="0">
                <a:solidFill>
                  <a:schemeClr val="tx1"/>
                </a:solidFill>
              </a:rPr>
              <a:t> de </a:t>
            </a:r>
            <a:r>
              <a:rPr sz="2800" dirty="0" err="1">
                <a:solidFill>
                  <a:schemeClr val="tx1"/>
                </a:solidFill>
              </a:rPr>
              <a:t>recherche</a:t>
            </a:r>
            <a:r>
              <a:rPr sz="2800" dirty="0">
                <a:solidFill>
                  <a:schemeClr val="tx1"/>
                </a:solidFill>
              </a:rPr>
              <a:t> </a:t>
            </a:r>
            <a:r>
              <a:rPr sz="2800" dirty="0" err="1">
                <a:solidFill>
                  <a:schemeClr val="tx1"/>
                </a:solidFill>
              </a:rPr>
              <a:t>externe</a:t>
            </a:r>
            <a:r>
              <a:rPr sz="2800" dirty="0">
                <a:solidFill>
                  <a:schemeClr val="tx1"/>
                </a:solidFill>
              </a:rPr>
              <a:t>, </a:t>
            </a:r>
            <a:r>
              <a:rPr sz="2800" dirty="0" err="1">
                <a:solidFill>
                  <a:schemeClr val="tx1"/>
                </a:solidFill>
              </a:rPr>
              <a:t>une</a:t>
            </a:r>
            <a:r>
              <a:rPr sz="2800" dirty="0">
                <a:solidFill>
                  <a:schemeClr val="tx1"/>
                </a:solidFill>
              </a:rPr>
              <a:t> </a:t>
            </a:r>
            <a:r>
              <a:rPr sz="2800" dirty="0" err="1">
                <a:solidFill>
                  <a:schemeClr val="tx1"/>
                </a:solidFill>
              </a:rPr>
              <a:t>expérimentation</a:t>
            </a:r>
            <a:r>
              <a:rPr sz="2800" dirty="0">
                <a:solidFill>
                  <a:schemeClr val="tx1"/>
                </a:solidFill>
              </a:rPr>
              <a:t> </a:t>
            </a:r>
            <a:r>
              <a:rPr sz="2800" dirty="0" err="1">
                <a:solidFill>
                  <a:schemeClr val="tx1"/>
                </a:solidFill>
              </a:rPr>
              <a:t>réflexive</a:t>
            </a:r>
            <a:r>
              <a:rPr sz="2800" dirty="0">
                <a:solidFill>
                  <a:schemeClr val="tx1"/>
                </a:solidFill>
              </a:rPr>
              <a:t> </a:t>
            </a:r>
          </a:p>
        </p:txBody>
      </p:sp>
      <p:sp>
        <p:nvSpPr>
          <p:cNvPr id="7" name="Shape 631"/>
          <p:cNvSpPr/>
          <p:nvPr/>
        </p:nvSpPr>
        <p:spPr>
          <a:xfrm>
            <a:off x="2465304" y="-67747"/>
            <a:ext cx="8260611" cy="1623119"/>
          </a:xfrm>
          <a:prstGeom prst="rect">
            <a:avLst/>
          </a:prstGeom>
          <a:ln w="12700">
            <a:miter lim="400000"/>
          </a:ln>
          <a:extLst>
            <a:ext uri="{C572A759-6A51-4108-AA02-DFA0A04FC94B}">
              <ma14:wrappingTextBoxFlag xmlns:ma14="http://schemas.microsoft.com/office/mac/drawingml/2011/main" xmlns="" val="1"/>
            </a:ext>
          </a:extLst>
        </p:spPr>
        <p:txBody>
          <a:bodyPr lIns="72191" tIns="72191" rIns="72191" bIns="72191" anchor="ctr">
            <a:spAutoFit/>
          </a:bodyPr>
          <a:lstStyle>
            <a:lvl1pPr algn="ctr">
              <a:defRPr sz="4800" b="1">
                <a:solidFill>
                  <a:srgbClr val="558ED5"/>
                </a:solidFill>
                <a:latin typeface="Calibri"/>
                <a:ea typeface="Calibri"/>
                <a:cs typeface="Calibri"/>
                <a:sym typeface="Calibri"/>
              </a:defRPr>
            </a:lvl1pPr>
          </a:lstStyle>
          <a:p>
            <a:r>
              <a:rPr lang="fr-FR" b="0" dirty="0" smtClean="0">
                <a:solidFill>
                  <a:schemeClr val="bg1"/>
                </a:solidFill>
              </a:rPr>
              <a:t>2 - Recherche externe Qualitative </a:t>
            </a:r>
            <a:r>
              <a:rPr lang="fr-FR" b="0" dirty="0">
                <a:solidFill>
                  <a:schemeClr val="bg1"/>
                </a:solidFill>
              </a:rPr>
              <a:t>-Points </a:t>
            </a:r>
            <a:r>
              <a:rPr lang="fr-FR" b="0" dirty="0" smtClean="0">
                <a:solidFill>
                  <a:schemeClr val="bg1"/>
                </a:solidFill>
              </a:rPr>
              <a:t>forts </a:t>
            </a:r>
            <a:endParaRPr b="0" dirty="0">
              <a:solidFill>
                <a:schemeClr val="bg1"/>
              </a:solidFill>
            </a:endParaRPr>
          </a:p>
        </p:txBody>
      </p:sp>
    </p:spTree>
    <p:extLst>
      <p:ext uri="{BB962C8B-B14F-4D97-AF65-F5344CB8AC3E}">
        <p14:creationId xmlns:p14="http://schemas.microsoft.com/office/powerpoint/2010/main" val="411381361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sp>
        <p:nvSpPr>
          <p:cNvPr id="2" name="Titre 1"/>
          <p:cNvSpPr>
            <a:spLocks noGrp="1"/>
          </p:cNvSpPr>
          <p:nvPr>
            <p:ph type="title"/>
          </p:nvPr>
        </p:nvSpPr>
        <p:spPr>
          <a:xfrm>
            <a:off x="650240" y="281270"/>
            <a:ext cx="11704320" cy="1625600"/>
          </a:xfrm>
        </p:spPr>
        <p:txBody>
          <a:bodyPr/>
          <a:lstStyle/>
          <a:p>
            <a:r>
              <a:rPr lang="fr-FR" dirty="0" smtClean="0">
                <a:solidFill>
                  <a:schemeClr val="bg1"/>
                </a:solidFill>
              </a:rPr>
              <a:t>POINTS FAIBLES</a:t>
            </a:r>
            <a:endParaRPr lang="fr-FR" dirty="0">
              <a:solidFill>
                <a:schemeClr val="bg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graphicFrame>
        <p:nvGraphicFramePr>
          <p:cNvPr id="13" name="Table 660"/>
          <p:cNvGraphicFramePr/>
          <p:nvPr>
            <p:extLst>
              <p:ext uri="{D42A27DB-BD31-4B8C-83A1-F6EECF244321}">
                <p14:modId xmlns:p14="http://schemas.microsoft.com/office/powerpoint/2010/main" val="950957632"/>
              </p:ext>
            </p:extLst>
          </p:nvPr>
        </p:nvGraphicFramePr>
        <p:xfrm>
          <a:off x="767363" y="2316515"/>
          <a:ext cx="11777309" cy="6152190"/>
        </p:xfrm>
        <a:graphic>
          <a:graphicData uri="http://schemas.openxmlformats.org/drawingml/2006/table">
            <a:tbl>
              <a:tblPr>
                <a:tableStyleId>{69CF1AB2-1976-4502-BF36-3FF5EA218861}</a:tableStyleId>
              </a:tblPr>
              <a:tblGrid>
                <a:gridCol w="5837449"/>
                <a:gridCol w="5939860"/>
              </a:tblGrid>
              <a:tr h="614468">
                <a:tc>
                  <a:txBody>
                    <a:bodyPr/>
                    <a:lstStyle/>
                    <a:p>
                      <a:pPr algn="ctr">
                        <a:defRPr sz="1800"/>
                      </a:pPr>
                      <a:r>
                        <a:rPr sz="2000" dirty="0">
                          <a:sym typeface="Calibri"/>
                        </a:rPr>
                        <a:t>POINTS FAIBLES</a:t>
                      </a:r>
                      <a:endParaRPr sz="2000" dirty="0">
                        <a:latin typeface="Calibri"/>
                        <a:ea typeface="Calibri"/>
                        <a:cs typeface="Calibri"/>
                        <a:sym typeface="Calibri"/>
                      </a:endParaRPr>
                    </a:p>
                  </a:txBody>
                  <a:tcPr marL="65024" marR="65024" marT="65024" marB="65024" anchor="ctr" horzOverflow="overflow"/>
                </a:tc>
                <a:tc>
                  <a:txBody>
                    <a:bodyPr/>
                    <a:lstStyle/>
                    <a:p>
                      <a:pPr algn="ctr">
                        <a:defRPr sz="1800"/>
                      </a:pPr>
                      <a:r>
                        <a:rPr sz="2000">
                          <a:sym typeface="Calibri"/>
                        </a:rPr>
                        <a:t>REPONSES DU CCOMS</a:t>
                      </a:r>
                      <a:endParaRPr sz="2000">
                        <a:latin typeface="Calibri"/>
                        <a:ea typeface="Calibri"/>
                        <a:cs typeface="Calibri"/>
                        <a:sym typeface="Calibri"/>
                      </a:endParaRPr>
                    </a:p>
                  </a:txBody>
                  <a:tcPr marL="65024" marR="65024" marT="65024" marB="65024" anchor="ctr" horzOverflow="overflow"/>
                </a:tc>
              </a:tr>
              <a:tr h="974848">
                <a:tc>
                  <a:txBody>
                    <a:bodyPr/>
                    <a:lstStyle/>
                    <a:p>
                      <a:pPr algn="l">
                        <a:defRPr sz="1800"/>
                      </a:pPr>
                      <a:r>
                        <a:rPr sz="2000">
                          <a:sym typeface="Calibri"/>
                        </a:rPr>
                        <a:t>Revoir la formation </a:t>
                      </a:r>
                      <a:endParaRPr sz="2000">
                        <a:solidFill>
                          <a:srgbClr val="37498D"/>
                        </a:solidFill>
                        <a:latin typeface="Calibri"/>
                        <a:ea typeface="Calibri"/>
                        <a:cs typeface="Calibri"/>
                        <a:sym typeface="Calibri"/>
                      </a:endParaRPr>
                    </a:p>
                  </a:txBody>
                  <a:tcPr marL="65024" marR="65024" marT="65024" marB="65024" anchor="ctr" horzOverflow="overflow"/>
                </a:tc>
                <a:tc>
                  <a:txBody>
                    <a:bodyPr/>
                    <a:lstStyle/>
                    <a:p>
                      <a:pPr algn="l">
                        <a:defRPr sz="1800"/>
                      </a:pPr>
                      <a:r>
                        <a:rPr sz="2000">
                          <a:sym typeface="Calibri"/>
                        </a:rPr>
                        <a:t>Licence professionnelle : contenu précisé</a:t>
                      </a:r>
                      <a:endParaRPr sz="2000">
                        <a:solidFill>
                          <a:srgbClr val="37498D"/>
                        </a:solidFill>
                        <a:latin typeface="Calibri"/>
                        <a:ea typeface="Calibri"/>
                        <a:cs typeface="Calibri"/>
                        <a:sym typeface="Calibri"/>
                      </a:endParaRPr>
                    </a:p>
                  </a:txBody>
                  <a:tcPr marL="65024" marR="65024" marT="65024" marB="65024" anchor="ctr" horzOverflow="overflow"/>
                </a:tc>
              </a:tr>
              <a:tr h="689882">
                <a:tc>
                  <a:txBody>
                    <a:bodyPr/>
                    <a:lstStyle/>
                    <a:p>
                      <a:pPr algn="l">
                        <a:defRPr sz="1800"/>
                      </a:pPr>
                      <a:r>
                        <a:rPr sz="2000">
                          <a:sym typeface="Calibri"/>
                        </a:rPr>
                        <a:t>Revoir le  diplôme </a:t>
                      </a:r>
                      <a:endParaRPr sz="2000">
                        <a:solidFill>
                          <a:srgbClr val="37498D"/>
                        </a:solidFill>
                        <a:latin typeface="Calibri"/>
                        <a:ea typeface="Calibri"/>
                        <a:cs typeface="Calibri"/>
                        <a:sym typeface="Calibri"/>
                      </a:endParaRPr>
                    </a:p>
                  </a:txBody>
                  <a:tcPr marL="65024" marR="65024" marT="65024" marB="65024" anchor="ctr" horzOverflow="overflow"/>
                </a:tc>
                <a:tc>
                  <a:txBody>
                    <a:bodyPr/>
                    <a:lstStyle/>
                    <a:p>
                      <a:pPr algn="l">
                        <a:defRPr sz="1800"/>
                      </a:pPr>
                      <a:r>
                        <a:rPr sz="2000">
                          <a:sym typeface="Calibri"/>
                        </a:rPr>
                        <a:t>Avec le Ministère</a:t>
                      </a:r>
                      <a:endParaRPr sz="2000">
                        <a:solidFill>
                          <a:srgbClr val="37498D"/>
                        </a:solidFill>
                        <a:latin typeface="Calibri"/>
                        <a:ea typeface="Calibri"/>
                        <a:cs typeface="Calibri"/>
                        <a:sym typeface="Calibri"/>
                      </a:endParaRPr>
                    </a:p>
                  </a:txBody>
                  <a:tcPr marL="65024" marR="65024" marT="65024" marB="65024" anchor="ctr" horzOverflow="overflow"/>
                </a:tc>
              </a:tr>
              <a:tr h="1343829">
                <a:tc>
                  <a:txBody>
                    <a:bodyPr/>
                    <a:lstStyle/>
                    <a:p>
                      <a:pPr algn="l">
                        <a:defRPr sz="1800"/>
                      </a:pPr>
                      <a:r>
                        <a:rPr sz="2000" dirty="0">
                          <a:sym typeface="Calibri"/>
                        </a:rPr>
                        <a:t>Revoir le mode de </a:t>
                      </a:r>
                      <a:r>
                        <a:rPr sz="2000" dirty="0" err="1">
                          <a:sym typeface="Calibri"/>
                        </a:rPr>
                        <a:t>professionnalisation</a:t>
                      </a:r>
                      <a:r>
                        <a:rPr sz="2000" dirty="0">
                          <a:sym typeface="Calibri"/>
                        </a:rPr>
                        <a:t> </a:t>
                      </a:r>
                      <a:r>
                        <a:rPr sz="2000" dirty="0" err="1">
                          <a:sym typeface="Calibri"/>
                        </a:rPr>
                        <a:t>envisagé</a:t>
                      </a:r>
                      <a:r>
                        <a:rPr sz="2000" dirty="0">
                          <a:sym typeface="Calibri"/>
                        </a:rPr>
                        <a:t> et </a:t>
                      </a:r>
                      <a:r>
                        <a:rPr sz="2000" dirty="0" err="1">
                          <a:sym typeface="Calibri"/>
                        </a:rPr>
                        <a:t>l’extension</a:t>
                      </a:r>
                      <a:r>
                        <a:rPr sz="2000" dirty="0">
                          <a:sym typeface="Calibri"/>
                        </a:rPr>
                        <a:t>  du </a:t>
                      </a:r>
                      <a:r>
                        <a:rPr sz="2000" dirty="0" err="1">
                          <a:sym typeface="Calibri"/>
                        </a:rPr>
                        <a:t>groupe</a:t>
                      </a:r>
                      <a:r>
                        <a:rPr sz="2000" dirty="0">
                          <a:sym typeface="Calibri"/>
                        </a:rPr>
                        <a:t> </a:t>
                      </a:r>
                      <a:r>
                        <a:rPr sz="2000" dirty="0" err="1">
                          <a:sym typeface="Calibri"/>
                        </a:rPr>
                        <a:t>professionnel</a:t>
                      </a:r>
                      <a:r>
                        <a:rPr sz="2000" dirty="0">
                          <a:sym typeface="Calibri"/>
                        </a:rPr>
                        <a:t>. Les pairs </a:t>
                      </a:r>
                      <a:r>
                        <a:rPr sz="2000" dirty="0" err="1">
                          <a:sym typeface="Calibri"/>
                        </a:rPr>
                        <a:t>aidants</a:t>
                      </a:r>
                      <a:r>
                        <a:rPr sz="2000" dirty="0">
                          <a:sym typeface="Calibri"/>
                        </a:rPr>
                        <a:t> </a:t>
                      </a:r>
                      <a:r>
                        <a:rPr sz="2000" dirty="0" err="1">
                          <a:sym typeface="Calibri"/>
                        </a:rPr>
                        <a:t>professionnels</a:t>
                      </a:r>
                      <a:r>
                        <a:rPr sz="2000" dirty="0">
                          <a:sym typeface="Calibri"/>
                        </a:rPr>
                        <a:t> ne </a:t>
                      </a:r>
                      <a:r>
                        <a:rPr sz="2000" dirty="0" err="1">
                          <a:sym typeface="Calibri"/>
                        </a:rPr>
                        <a:t>forment</a:t>
                      </a:r>
                      <a:r>
                        <a:rPr sz="2000" dirty="0">
                          <a:sym typeface="Calibri"/>
                        </a:rPr>
                        <a:t> pas encore un </a:t>
                      </a:r>
                      <a:r>
                        <a:rPr sz="2000" dirty="0" err="1">
                          <a:sym typeface="Calibri"/>
                        </a:rPr>
                        <a:t>acteur</a:t>
                      </a:r>
                      <a:r>
                        <a:rPr sz="2000" dirty="0">
                          <a:sym typeface="Calibri"/>
                        </a:rPr>
                        <a:t> </a:t>
                      </a:r>
                      <a:r>
                        <a:rPr sz="2000" dirty="0" err="1">
                          <a:sym typeface="Calibri"/>
                        </a:rPr>
                        <a:t>collectif</a:t>
                      </a:r>
                      <a:r>
                        <a:rPr sz="2000" dirty="0">
                          <a:sym typeface="Calibri"/>
                        </a:rPr>
                        <a:t>  </a:t>
                      </a:r>
                      <a:endParaRPr sz="2000" dirty="0">
                        <a:solidFill>
                          <a:srgbClr val="37498D"/>
                        </a:solidFill>
                        <a:latin typeface="Calibri"/>
                        <a:ea typeface="Calibri"/>
                        <a:cs typeface="Calibri"/>
                        <a:sym typeface="Calibri"/>
                      </a:endParaRPr>
                    </a:p>
                  </a:txBody>
                  <a:tcPr marL="65024" marR="65024" marT="65024" marB="65024" anchor="ctr" horzOverflow="overflow"/>
                </a:tc>
                <a:tc>
                  <a:txBody>
                    <a:bodyPr/>
                    <a:lstStyle/>
                    <a:p>
                      <a:pPr algn="l">
                        <a:defRPr sz="1800"/>
                      </a:pPr>
                      <a:r>
                        <a:rPr sz="2000">
                          <a:sym typeface="Calibri"/>
                        </a:rPr>
                        <a:t>Travail en cours </a:t>
                      </a:r>
                      <a:endParaRPr sz="2000">
                        <a:solidFill>
                          <a:srgbClr val="37498D"/>
                        </a:solidFill>
                        <a:latin typeface="Calibri"/>
                        <a:ea typeface="Calibri"/>
                        <a:cs typeface="Calibri"/>
                        <a:sym typeface="Calibri"/>
                      </a:endParaRPr>
                    </a:p>
                  </a:txBody>
                  <a:tcPr marL="65024" marR="65024" marT="65024" marB="65024" anchor="ctr" horzOverflow="overflow"/>
                </a:tc>
              </a:tr>
              <a:tr h="736939">
                <a:tc>
                  <a:txBody>
                    <a:bodyPr/>
                    <a:lstStyle/>
                    <a:p>
                      <a:pPr algn="l">
                        <a:defRPr sz="1800"/>
                      </a:pPr>
                      <a:r>
                        <a:rPr sz="2000">
                          <a:sym typeface="Calibri"/>
                        </a:rPr>
                        <a:t>Revoir le recrutement des MSP </a:t>
                      </a:r>
                      <a:endParaRPr sz="2000">
                        <a:solidFill>
                          <a:srgbClr val="37498D"/>
                        </a:solidFill>
                        <a:latin typeface="Calibri"/>
                        <a:ea typeface="Calibri"/>
                        <a:cs typeface="Calibri"/>
                        <a:sym typeface="Calibri"/>
                      </a:endParaRPr>
                    </a:p>
                  </a:txBody>
                  <a:tcPr marL="65024" marR="65024" marT="65024" marB="65024" anchor="ctr" horzOverflow="overflow"/>
                </a:tc>
                <a:tc>
                  <a:txBody>
                    <a:bodyPr/>
                    <a:lstStyle/>
                    <a:p>
                      <a:pPr algn="l">
                        <a:defRPr sz="1800"/>
                      </a:pPr>
                      <a:r>
                        <a:rPr sz="2000">
                          <a:sym typeface="Calibri"/>
                        </a:rPr>
                        <a:t>Embauche préalable à la formation , de trois mois (CDD, a préciser)</a:t>
                      </a:r>
                      <a:endParaRPr sz="2000">
                        <a:solidFill>
                          <a:srgbClr val="37498D"/>
                        </a:solidFill>
                        <a:latin typeface="Calibri"/>
                        <a:ea typeface="Calibri"/>
                        <a:cs typeface="Calibri"/>
                        <a:sym typeface="Calibri"/>
                      </a:endParaRPr>
                    </a:p>
                  </a:txBody>
                  <a:tcPr marL="65024" marR="65024" marT="65024" marB="65024" anchor="ctr" horzOverflow="overflow"/>
                </a:tc>
              </a:tr>
              <a:tr h="736939">
                <a:tc>
                  <a:txBody>
                    <a:bodyPr/>
                    <a:lstStyle/>
                    <a:p>
                      <a:pPr algn="l">
                        <a:defRPr sz="1800"/>
                      </a:pPr>
                      <a:r>
                        <a:rPr sz="2000">
                          <a:sym typeface="Calibri"/>
                        </a:rPr>
                        <a:t>Revoir le recrutement des sites et des équipes</a:t>
                      </a:r>
                      <a:endParaRPr sz="2000">
                        <a:solidFill>
                          <a:srgbClr val="37498D"/>
                        </a:solidFill>
                        <a:latin typeface="Calibri"/>
                        <a:ea typeface="Calibri"/>
                        <a:cs typeface="Calibri"/>
                        <a:sym typeface="Calibri"/>
                      </a:endParaRPr>
                    </a:p>
                  </a:txBody>
                  <a:tcPr marL="65024" marR="65024" marT="65024" marB="65024" anchor="ctr" horzOverflow="overflow"/>
                </a:tc>
                <a:tc>
                  <a:txBody>
                    <a:bodyPr/>
                    <a:lstStyle/>
                    <a:p>
                      <a:pPr algn="l">
                        <a:defRPr sz="1800"/>
                      </a:pPr>
                      <a:r>
                        <a:rPr sz="2000">
                          <a:sym typeface="Calibri"/>
                        </a:rPr>
                        <a:t>Grille faite pour les services centrés sur le rétablissement</a:t>
                      </a:r>
                      <a:endParaRPr sz="2000">
                        <a:solidFill>
                          <a:srgbClr val="37498D"/>
                        </a:solidFill>
                        <a:latin typeface="Calibri"/>
                        <a:ea typeface="Calibri"/>
                        <a:cs typeface="Calibri"/>
                        <a:sym typeface="Calibri"/>
                      </a:endParaRPr>
                    </a:p>
                  </a:txBody>
                  <a:tcPr marL="65024" marR="65024" marT="65024" marB="65024" anchor="ctr" horzOverflow="overflow"/>
                </a:tc>
              </a:tr>
              <a:tr h="1040384">
                <a:tc>
                  <a:txBody>
                    <a:bodyPr/>
                    <a:lstStyle/>
                    <a:p>
                      <a:pPr algn="l">
                        <a:defRPr sz="1800"/>
                      </a:pPr>
                      <a:r>
                        <a:rPr sz="2000">
                          <a:sym typeface="Calibri"/>
                        </a:rPr>
                        <a:t>Revoir la participation  des équipes dans la formation et dans la mise en  œuvre du programme </a:t>
                      </a:r>
                      <a:endParaRPr sz="2000">
                        <a:solidFill>
                          <a:srgbClr val="37498D"/>
                        </a:solidFill>
                        <a:latin typeface="Calibri"/>
                        <a:ea typeface="Calibri"/>
                        <a:cs typeface="Calibri"/>
                        <a:sym typeface="Calibri"/>
                      </a:endParaRPr>
                    </a:p>
                  </a:txBody>
                  <a:tcPr marL="65024" marR="65024" marT="65024" marB="65024" anchor="ctr" horzOverflow="overflow"/>
                </a:tc>
                <a:tc>
                  <a:txBody>
                    <a:bodyPr/>
                    <a:lstStyle/>
                    <a:p>
                      <a:pPr algn="l">
                        <a:defRPr sz="1800"/>
                      </a:pPr>
                      <a:r>
                        <a:rPr sz="2000" dirty="0">
                          <a:sym typeface="Calibri"/>
                        </a:rPr>
                        <a:t>Y </a:t>
                      </a:r>
                      <a:r>
                        <a:rPr sz="2000" dirty="0" err="1">
                          <a:sym typeface="Calibri"/>
                        </a:rPr>
                        <a:t>participer</a:t>
                      </a:r>
                      <a:r>
                        <a:rPr sz="2000" dirty="0">
                          <a:sym typeface="Calibri"/>
                        </a:rPr>
                        <a:t> </a:t>
                      </a:r>
                      <a:r>
                        <a:rPr sz="2000" dirty="0" err="1">
                          <a:sym typeface="Calibri"/>
                        </a:rPr>
                        <a:t>activement</a:t>
                      </a:r>
                      <a:endParaRPr sz="2000" dirty="0">
                        <a:solidFill>
                          <a:srgbClr val="37498D"/>
                        </a:solidFill>
                        <a:latin typeface="Calibri"/>
                        <a:ea typeface="Calibri"/>
                        <a:cs typeface="Calibri"/>
                        <a:sym typeface="Calibri"/>
                      </a:endParaRPr>
                    </a:p>
                  </a:txBody>
                  <a:tcPr marL="65024" marR="65024" marT="65024" marB="65024" anchor="ctr" horzOverflow="overflow"/>
                </a:tc>
              </a:tr>
            </a:tbl>
          </a:graphicData>
        </a:graphic>
      </p:graphicFrame>
    </p:spTree>
    <p:extLst>
      <p:ext uri="{BB962C8B-B14F-4D97-AF65-F5344CB8AC3E}">
        <p14:creationId xmlns:p14="http://schemas.microsoft.com/office/powerpoint/2010/main" val="54430934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3328" y="0"/>
            <a:ext cx="13056728" cy="1945816"/>
          </a:xfrm>
          <a:prstGeom prst="rect">
            <a:avLst/>
          </a:prstGeom>
          <a:solidFill>
            <a:srgbClr val="0170C9"/>
          </a:solidFill>
        </p:spPr>
        <p:txBody>
          <a:bodyPr vert="horz" lIns="130046" tIns="65023" rIns="130046" bIns="6502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chemeClr val="bg1"/>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8256376"/>
            <a:ext cx="2508356" cy="1393532"/>
          </a:xfrm>
          <a:prstGeom prst="rect">
            <a:avLst/>
          </a:prstGeom>
        </p:spPr>
      </p:pic>
      <p:sp>
        <p:nvSpPr>
          <p:cNvPr id="3" name="Titre 2"/>
          <p:cNvSpPr>
            <a:spLocks noGrp="1"/>
          </p:cNvSpPr>
          <p:nvPr>
            <p:ph type="title"/>
          </p:nvPr>
        </p:nvSpPr>
        <p:spPr/>
        <p:txBody>
          <a:bodyPr/>
          <a:lstStyle/>
          <a:p>
            <a:r>
              <a:rPr lang="fr-FR" dirty="0" smtClean="0">
                <a:solidFill>
                  <a:schemeClr val="bg1"/>
                </a:solidFill>
              </a:rPr>
              <a:t>POINTS</a:t>
            </a:r>
            <a:r>
              <a:rPr lang="fr-FR" dirty="0" smtClean="0"/>
              <a:t> </a:t>
            </a:r>
            <a:r>
              <a:rPr lang="fr-FR" dirty="0" smtClean="0">
                <a:solidFill>
                  <a:schemeClr val="bg1"/>
                </a:solidFill>
              </a:rPr>
              <a:t>FLOUS</a:t>
            </a:r>
            <a:endParaRPr lang="fr-FR" dirty="0">
              <a:solidFill>
                <a:schemeClr val="bg1"/>
              </a:solidFill>
            </a:endParaRPr>
          </a:p>
        </p:txBody>
      </p:sp>
      <p:graphicFrame>
        <p:nvGraphicFramePr>
          <p:cNvPr id="7" name="Table 691"/>
          <p:cNvGraphicFramePr/>
          <p:nvPr>
            <p:extLst>
              <p:ext uri="{D42A27DB-BD31-4B8C-83A1-F6EECF244321}">
                <p14:modId xmlns:p14="http://schemas.microsoft.com/office/powerpoint/2010/main" val="3091538960"/>
              </p:ext>
            </p:extLst>
          </p:nvPr>
        </p:nvGraphicFramePr>
        <p:xfrm>
          <a:off x="2610768" y="2214105"/>
          <a:ext cx="9626668" cy="7350715"/>
        </p:xfrm>
        <a:graphic>
          <a:graphicData uri="http://schemas.openxmlformats.org/drawingml/2006/table">
            <a:tbl>
              <a:tblPr>
                <a:tableStyleId>{69CF1AB2-1976-4502-BF36-3FF5EA218861}</a:tableStyleId>
              </a:tblPr>
              <a:tblGrid>
                <a:gridCol w="5939860"/>
                <a:gridCol w="3686808"/>
              </a:tblGrid>
              <a:tr h="781259">
                <a:tc>
                  <a:txBody>
                    <a:bodyPr/>
                    <a:lstStyle/>
                    <a:p>
                      <a:pPr algn="ctr">
                        <a:defRPr sz="1800"/>
                      </a:pPr>
                      <a:r>
                        <a:rPr sz="2300" dirty="0">
                          <a:sym typeface="Calibri"/>
                        </a:rPr>
                        <a:t>POINTS FLOUS</a:t>
                      </a:r>
                      <a:endParaRPr sz="2300" dirty="0">
                        <a:solidFill>
                          <a:schemeClr val="tx2"/>
                        </a:solidFill>
                        <a:latin typeface="Calibri"/>
                        <a:ea typeface="Calibri"/>
                        <a:cs typeface="Calibri"/>
                        <a:sym typeface="Calibri"/>
                      </a:endParaRPr>
                    </a:p>
                  </a:txBody>
                  <a:tcPr marL="65024" marR="65024" marT="65024" marB="65024" anchor="ctr" horzOverflow="overflow"/>
                </a:tc>
                <a:tc>
                  <a:txBody>
                    <a:bodyPr/>
                    <a:lstStyle/>
                    <a:p>
                      <a:pPr algn="ctr">
                        <a:defRPr sz="1800"/>
                      </a:pPr>
                      <a:r>
                        <a:rPr sz="2300">
                          <a:sym typeface="Calibri"/>
                        </a:rPr>
                        <a:t>REPONSES DU CCOMS</a:t>
                      </a:r>
                      <a:endParaRPr sz="2300">
                        <a:solidFill>
                          <a:schemeClr val="tx2"/>
                        </a:solidFill>
                        <a:latin typeface="Calibri"/>
                        <a:ea typeface="Calibri"/>
                        <a:cs typeface="Calibri"/>
                        <a:sym typeface="Calibri"/>
                      </a:endParaRPr>
                    </a:p>
                  </a:txBody>
                  <a:tcPr marL="65024" marR="65024" marT="65024" marB="65024" anchor="ctr" horzOverflow="overflow"/>
                </a:tc>
              </a:tr>
              <a:tr h="3944789">
                <a:tc>
                  <a:txBody>
                    <a:bodyPr/>
                    <a:lstStyle/>
                    <a:p>
                      <a:pPr algn="just">
                        <a:defRPr sz="2000">
                          <a:solidFill>
                            <a:srgbClr val="042E62"/>
                          </a:solidFill>
                          <a:latin typeface="Calibri"/>
                          <a:ea typeface="Calibri"/>
                          <a:cs typeface="Calibri"/>
                          <a:sym typeface="Calibri"/>
                        </a:defRPr>
                      </a:pPr>
                      <a:r>
                        <a:rPr sz="2300" dirty="0"/>
                        <a:t>La </a:t>
                      </a:r>
                      <a:r>
                        <a:rPr sz="2300" dirty="0" err="1"/>
                        <a:t>philosophie</a:t>
                      </a:r>
                      <a:r>
                        <a:rPr sz="2300" dirty="0"/>
                        <a:t> </a:t>
                      </a:r>
                      <a:r>
                        <a:rPr sz="2300" dirty="0" err="1"/>
                        <a:t>clinique</a:t>
                      </a:r>
                      <a:r>
                        <a:rPr sz="2300" dirty="0"/>
                        <a:t> </a:t>
                      </a:r>
                      <a:r>
                        <a:rPr sz="2300" dirty="0" err="1"/>
                        <a:t>pratique</a:t>
                      </a:r>
                      <a:r>
                        <a:rPr sz="2300" dirty="0"/>
                        <a:t> du </a:t>
                      </a:r>
                      <a:r>
                        <a:rPr sz="2300" dirty="0" err="1"/>
                        <a:t>programme</a:t>
                      </a:r>
                      <a:r>
                        <a:rPr sz="2300" dirty="0"/>
                        <a:t> </a:t>
                      </a:r>
                    </a:p>
                    <a:p>
                      <a:pPr algn="just">
                        <a:defRPr sz="2000">
                          <a:latin typeface="Calibri"/>
                          <a:ea typeface="Calibri"/>
                          <a:cs typeface="Calibri"/>
                          <a:sym typeface="Calibri"/>
                        </a:defRPr>
                      </a:pPr>
                      <a:endParaRPr sz="2300" dirty="0"/>
                    </a:p>
                    <a:p>
                      <a:pPr algn="just">
                        <a:defRPr sz="2000">
                          <a:solidFill>
                            <a:srgbClr val="042E62"/>
                          </a:solidFill>
                          <a:latin typeface="Calibri"/>
                          <a:ea typeface="Calibri"/>
                          <a:cs typeface="Calibri"/>
                          <a:sym typeface="Calibri"/>
                        </a:defRPr>
                      </a:pPr>
                      <a:r>
                        <a:rPr sz="2300" dirty="0" err="1"/>
                        <a:t>Vers</a:t>
                      </a:r>
                      <a:r>
                        <a:rPr sz="2300" dirty="0"/>
                        <a:t> </a:t>
                      </a:r>
                      <a:r>
                        <a:rPr sz="2300" dirty="0" err="1"/>
                        <a:t>une</a:t>
                      </a:r>
                      <a:r>
                        <a:rPr sz="2300" dirty="0"/>
                        <a:t> diffusion de </a:t>
                      </a:r>
                      <a:r>
                        <a:rPr sz="2300" dirty="0" err="1"/>
                        <a:t>l’idée</a:t>
                      </a:r>
                      <a:r>
                        <a:rPr sz="2300" dirty="0"/>
                        <a:t> de trouble </a:t>
                      </a:r>
                      <a:r>
                        <a:rPr sz="2300" dirty="0" err="1"/>
                        <a:t>psychique</a:t>
                      </a:r>
                      <a:r>
                        <a:rPr sz="2300" dirty="0"/>
                        <a:t> </a:t>
                      </a:r>
                      <a:r>
                        <a:rPr sz="2300" dirty="0" err="1"/>
                        <a:t>comme</a:t>
                      </a:r>
                      <a:r>
                        <a:rPr sz="2300" dirty="0"/>
                        <a:t> </a:t>
                      </a:r>
                      <a:r>
                        <a:rPr sz="2300" dirty="0" err="1"/>
                        <a:t>maladie</a:t>
                      </a:r>
                      <a:r>
                        <a:rPr sz="2300" dirty="0"/>
                        <a:t> </a:t>
                      </a:r>
                      <a:r>
                        <a:rPr sz="2300" dirty="0" err="1"/>
                        <a:t>chronique</a:t>
                      </a:r>
                      <a:r>
                        <a:rPr sz="2300" dirty="0"/>
                        <a:t> ? </a:t>
                      </a:r>
                    </a:p>
                    <a:p>
                      <a:pPr algn="just">
                        <a:defRPr sz="2000">
                          <a:latin typeface="Calibri"/>
                          <a:ea typeface="Calibri"/>
                          <a:cs typeface="Calibri"/>
                          <a:sym typeface="Calibri"/>
                        </a:defRPr>
                      </a:pPr>
                      <a:endParaRPr sz="2300" dirty="0"/>
                    </a:p>
                    <a:p>
                      <a:pPr algn="just">
                        <a:defRPr sz="2000">
                          <a:solidFill>
                            <a:srgbClr val="042E62"/>
                          </a:solidFill>
                          <a:latin typeface="Calibri"/>
                          <a:ea typeface="Calibri"/>
                          <a:cs typeface="Calibri"/>
                          <a:sym typeface="Calibri"/>
                        </a:defRPr>
                      </a:pPr>
                      <a:r>
                        <a:rPr sz="2300" dirty="0" err="1"/>
                        <a:t>Vers</a:t>
                      </a:r>
                      <a:r>
                        <a:rPr sz="2300" dirty="0"/>
                        <a:t> un « petit </a:t>
                      </a:r>
                      <a:r>
                        <a:rPr sz="2300" dirty="0" err="1"/>
                        <a:t>comportementalisme</a:t>
                      </a:r>
                      <a:r>
                        <a:rPr sz="2300" dirty="0"/>
                        <a:t> »?</a:t>
                      </a:r>
                    </a:p>
                    <a:p>
                      <a:pPr algn="just">
                        <a:defRPr sz="2000">
                          <a:latin typeface="Calibri"/>
                          <a:ea typeface="Calibri"/>
                          <a:cs typeface="Calibri"/>
                          <a:sym typeface="Calibri"/>
                        </a:defRPr>
                      </a:pPr>
                      <a:endParaRPr sz="2300" dirty="0"/>
                    </a:p>
                    <a:p>
                      <a:pPr algn="just">
                        <a:defRPr sz="2000">
                          <a:solidFill>
                            <a:srgbClr val="042E62"/>
                          </a:solidFill>
                          <a:latin typeface="Calibri"/>
                          <a:ea typeface="Calibri"/>
                          <a:cs typeface="Calibri"/>
                          <a:sym typeface="Calibri"/>
                        </a:defRPr>
                      </a:pPr>
                      <a:r>
                        <a:rPr sz="2300" dirty="0" err="1"/>
                        <a:t>Vers</a:t>
                      </a:r>
                      <a:r>
                        <a:rPr sz="2300" dirty="0"/>
                        <a:t> </a:t>
                      </a:r>
                      <a:r>
                        <a:rPr sz="2300" dirty="0" err="1"/>
                        <a:t>une</a:t>
                      </a:r>
                      <a:r>
                        <a:rPr sz="2300" dirty="0"/>
                        <a:t> </a:t>
                      </a:r>
                      <a:r>
                        <a:rPr sz="2300" dirty="0" err="1"/>
                        <a:t>normalisation</a:t>
                      </a:r>
                      <a:r>
                        <a:rPr sz="2300" dirty="0"/>
                        <a:t> :  insertion </a:t>
                      </a:r>
                      <a:r>
                        <a:rPr sz="2300" dirty="0" err="1"/>
                        <a:t>dans</a:t>
                      </a:r>
                      <a:r>
                        <a:rPr sz="2300" dirty="0"/>
                        <a:t> le travail </a:t>
                      </a:r>
                      <a:r>
                        <a:rPr sz="2300" dirty="0" err="1"/>
                        <a:t>soignant</a:t>
                      </a:r>
                      <a:r>
                        <a:rPr sz="2300" dirty="0"/>
                        <a:t> et </a:t>
                      </a:r>
                      <a:r>
                        <a:rPr sz="2300" dirty="0" err="1"/>
                        <a:t>soumission</a:t>
                      </a:r>
                      <a:r>
                        <a:rPr sz="2300" dirty="0"/>
                        <a:t> au </a:t>
                      </a:r>
                      <a:r>
                        <a:rPr sz="2300" dirty="0" err="1"/>
                        <a:t>pouvoir</a:t>
                      </a:r>
                      <a:r>
                        <a:rPr sz="2300" dirty="0"/>
                        <a:t> </a:t>
                      </a:r>
                      <a:r>
                        <a:rPr sz="2300" dirty="0" err="1"/>
                        <a:t>médical</a:t>
                      </a:r>
                      <a:r>
                        <a:rPr sz="2300" dirty="0"/>
                        <a:t> </a:t>
                      </a:r>
                      <a:r>
                        <a:rPr sz="2300" dirty="0" err="1"/>
                        <a:t>plutôt</a:t>
                      </a:r>
                      <a:r>
                        <a:rPr sz="2300" dirty="0"/>
                        <a:t> </a:t>
                      </a:r>
                      <a:r>
                        <a:rPr sz="2300" dirty="0" err="1"/>
                        <a:t>que</a:t>
                      </a:r>
                      <a:r>
                        <a:rPr sz="2300" dirty="0"/>
                        <a:t> </a:t>
                      </a:r>
                      <a:r>
                        <a:rPr sz="2300" dirty="0" err="1"/>
                        <a:t>développement</a:t>
                      </a:r>
                      <a:r>
                        <a:rPr sz="2300" dirty="0"/>
                        <a:t> de la dimension </a:t>
                      </a:r>
                      <a:r>
                        <a:rPr sz="2300" dirty="0" err="1"/>
                        <a:t>sociale</a:t>
                      </a:r>
                      <a:r>
                        <a:rPr sz="2300" dirty="0"/>
                        <a:t>  du </a:t>
                      </a:r>
                      <a:r>
                        <a:rPr sz="2300" dirty="0" err="1"/>
                        <a:t>soin</a:t>
                      </a:r>
                      <a:r>
                        <a:rPr sz="2300" dirty="0"/>
                        <a:t>?</a:t>
                      </a:r>
                      <a:endParaRPr sz="2300" dirty="0">
                        <a:solidFill>
                          <a:schemeClr val="tx2"/>
                        </a:solidFill>
                      </a:endParaRPr>
                    </a:p>
                  </a:txBody>
                  <a:tcPr marL="65024" marR="65024" marT="65024" marB="65024" horzOverflow="overflow"/>
                </a:tc>
                <a:tc>
                  <a:txBody>
                    <a:bodyPr/>
                    <a:lstStyle/>
                    <a:p>
                      <a:pPr algn="l">
                        <a:defRPr sz="2000">
                          <a:latin typeface="Calibri"/>
                          <a:ea typeface="Calibri"/>
                          <a:cs typeface="Calibri"/>
                          <a:sym typeface="Calibri"/>
                        </a:defRPr>
                      </a:pPr>
                      <a:endParaRPr sz="2300"/>
                    </a:p>
                    <a:p>
                      <a:pPr algn="l">
                        <a:defRPr sz="2000">
                          <a:latin typeface="Calibri"/>
                          <a:ea typeface="Calibri"/>
                          <a:cs typeface="Calibri"/>
                          <a:sym typeface="Calibri"/>
                        </a:defRPr>
                      </a:pPr>
                      <a:endParaRPr sz="2300"/>
                    </a:p>
                    <a:p>
                      <a:pPr algn="l">
                        <a:defRPr sz="2000">
                          <a:solidFill>
                            <a:srgbClr val="042E62"/>
                          </a:solidFill>
                          <a:latin typeface="Calibri"/>
                          <a:ea typeface="Calibri"/>
                          <a:cs typeface="Calibri"/>
                          <a:sym typeface="Calibri"/>
                        </a:defRPr>
                      </a:pPr>
                      <a:r>
                        <a:rPr sz="2300"/>
                        <a:t>Non : de rétablissement</a:t>
                      </a:r>
                    </a:p>
                    <a:p>
                      <a:pPr algn="l">
                        <a:defRPr sz="2000">
                          <a:latin typeface="Calibri"/>
                          <a:ea typeface="Calibri"/>
                          <a:cs typeface="Calibri"/>
                          <a:sym typeface="Calibri"/>
                        </a:defRPr>
                      </a:pPr>
                      <a:endParaRPr sz="2300"/>
                    </a:p>
                    <a:p>
                      <a:pPr algn="l">
                        <a:defRPr sz="2000">
                          <a:latin typeface="Calibri"/>
                          <a:ea typeface="Calibri"/>
                          <a:cs typeface="Calibri"/>
                          <a:sym typeface="Calibri"/>
                        </a:defRPr>
                      </a:pPr>
                      <a:endParaRPr sz="2300"/>
                    </a:p>
                    <a:p>
                      <a:pPr algn="l">
                        <a:defRPr sz="2000">
                          <a:solidFill>
                            <a:srgbClr val="042E62"/>
                          </a:solidFill>
                          <a:latin typeface="Calibri"/>
                          <a:ea typeface="Calibri"/>
                          <a:cs typeface="Calibri"/>
                          <a:sym typeface="Calibri"/>
                        </a:defRPr>
                      </a:pPr>
                      <a:r>
                        <a:rPr sz="2300"/>
                        <a:t>Non : la relation est essentielle</a:t>
                      </a:r>
                    </a:p>
                    <a:p>
                      <a:pPr algn="l">
                        <a:defRPr sz="2000">
                          <a:latin typeface="Calibri"/>
                          <a:ea typeface="Calibri"/>
                          <a:cs typeface="Calibri"/>
                          <a:sym typeface="Calibri"/>
                        </a:defRPr>
                      </a:pPr>
                      <a:endParaRPr sz="2300"/>
                    </a:p>
                    <a:p>
                      <a:pPr algn="l">
                        <a:defRPr sz="2000">
                          <a:solidFill>
                            <a:srgbClr val="042E62"/>
                          </a:solidFill>
                          <a:latin typeface="Calibri"/>
                          <a:ea typeface="Calibri"/>
                          <a:cs typeface="Calibri"/>
                          <a:sym typeface="Calibri"/>
                        </a:defRPr>
                      </a:pPr>
                      <a:r>
                        <a:rPr sz="2300"/>
                        <a:t>Les médiateurs sont à la croisée des disciplines sociales et médicales</a:t>
                      </a:r>
                      <a:endParaRPr sz="2300">
                        <a:solidFill>
                          <a:schemeClr val="tx2"/>
                        </a:solidFill>
                      </a:endParaRPr>
                    </a:p>
                  </a:txBody>
                  <a:tcPr marL="65024" marR="65024" marT="65024" marB="65024" horzOverflow="overflow"/>
                </a:tc>
              </a:tr>
              <a:tr h="2557611">
                <a:tc>
                  <a:txBody>
                    <a:bodyPr/>
                    <a:lstStyle/>
                    <a:p>
                      <a:pPr algn="just">
                        <a:defRPr sz="2000">
                          <a:solidFill>
                            <a:srgbClr val="042E62"/>
                          </a:solidFill>
                          <a:latin typeface="Calibri"/>
                          <a:ea typeface="Calibri"/>
                          <a:cs typeface="Calibri"/>
                          <a:sym typeface="Calibri"/>
                        </a:defRPr>
                      </a:pPr>
                      <a:r>
                        <a:rPr sz="2300"/>
                        <a:t>L’évaluation et l’analyse de  l’impact</a:t>
                      </a:r>
                    </a:p>
                    <a:p>
                      <a:pPr algn="just">
                        <a:defRPr sz="2000">
                          <a:latin typeface="Calibri"/>
                          <a:ea typeface="Calibri"/>
                          <a:cs typeface="Calibri"/>
                          <a:sym typeface="Calibri"/>
                        </a:defRPr>
                      </a:pPr>
                      <a:endParaRPr sz="2300"/>
                    </a:p>
                    <a:p>
                      <a:pPr algn="just">
                        <a:defRPr sz="2000">
                          <a:solidFill>
                            <a:srgbClr val="042E62"/>
                          </a:solidFill>
                          <a:latin typeface="Calibri"/>
                          <a:ea typeface="Calibri"/>
                          <a:cs typeface="Calibri"/>
                          <a:sym typeface="Calibri"/>
                        </a:defRPr>
                      </a:pPr>
                      <a:r>
                        <a:rPr sz="2300"/>
                        <a:t> Des activités des MSP en termes de « rétablissement »  sur les usagers, (au delà des bénéfices repérables en termes de chaleur humaine, écoute , « espoir », sentiment de moindre stigmatisation.  </a:t>
                      </a:r>
                      <a:endParaRPr sz="2300">
                        <a:solidFill>
                          <a:schemeClr val="tx2"/>
                        </a:solidFill>
                      </a:endParaRPr>
                    </a:p>
                  </a:txBody>
                  <a:tcPr marL="65024" marR="65024" marT="65024" marB="65024" horzOverflow="overflow"/>
                </a:tc>
                <a:tc>
                  <a:txBody>
                    <a:bodyPr/>
                    <a:lstStyle/>
                    <a:p>
                      <a:pPr algn="l">
                        <a:defRPr sz="2000">
                          <a:latin typeface="Calibri"/>
                          <a:ea typeface="Calibri"/>
                          <a:cs typeface="Calibri"/>
                          <a:sym typeface="Calibri"/>
                        </a:defRPr>
                      </a:pPr>
                      <a:endParaRPr sz="2300" dirty="0"/>
                    </a:p>
                    <a:p>
                      <a:pPr algn="l">
                        <a:defRPr sz="2000">
                          <a:latin typeface="Calibri"/>
                          <a:ea typeface="Calibri"/>
                          <a:cs typeface="Calibri"/>
                          <a:sym typeface="Calibri"/>
                        </a:defRPr>
                      </a:pPr>
                      <a:endParaRPr sz="2300" dirty="0"/>
                    </a:p>
                    <a:p>
                      <a:pPr algn="l">
                        <a:defRPr sz="2000">
                          <a:solidFill>
                            <a:srgbClr val="042E62"/>
                          </a:solidFill>
                          <a:latin typeface="Calibri"/>
                          <a:ea typeface="Calibri"/>
                          <a:cs typeface="Calibri"/>
                          <a:sym typeface="Calibri"/>
                        </a:defRPr>
                      </a:pPr>
                      <a:r>
                        <a:rPr sz="2300" dirty="0" err="1"/>
                        <a:t>C’est</a:t>
                      </a:r>
                      <a:r>
                        <a:rPr sz="2300" dirty="0"/>
                        <a:t> le plus important et </a:t>
                      </a:r>
                      <a:r>
                        <a:rPr sz="2300" dirty="0" err="1"/>
                        <a:t>c’est</a:t>
                      </a:r>
                      <a:r>
                        <a:rPr sz="2300" dirty="0"/>
                        <a:t> </a:t>
                      </a:r>
                      <a:r>
                        <a:rPr sz="2300" dirty="0" err="1"/>
                        <a:t>ce</a:t>
                      </a:r>
                      <a:r>
                        <a:rPr sz="2300" dirty="0"/>
                        <a:t> qui </a:t>
                      </a:r>
                      <a:r>
                        <a:rPr sz="2300" dirty="0" err="1"/>
                        <a:t>est</a:t>
                      </a:r>
                      <a:r>
                        <a:rPr sz="2300" dirty="0"/>
                        <a:t> </a:t>
                      </a:r>
                      <a:r>
                        <a:rPr sz="2300" dirty="0" err="1"/>
                        <a:t>décrit</a:t>
                      </a:r>
                      <a:r>
                        <a:rPr sz="2300" dirty="0"/>
                        <a:t> </a:t>
                      </a:r>
                      <a:r>
                        <a:rPr sz="2300" dirty="0" err="1"/>
                        <a:t>quotidiennement</a:t>
                      </a:r>
                      <a:endParaRPr sz="2300" dirty="0">
                        <a:solidFill>
                          <a:schemeClr val="tx2"/>
                        </a:solidFill>
                      </a:endParaRPr>
                    </a:p>
                  </a:txBody>
                  <a:tcPr marL="65024" marR="65024" marT="65024" marB="65024" horzOverflow="overflow"/>
                </a:tc>
              </a:tr>
            </a:tbl>
          </a:graphicData>
        </a:graphic>
      </p:graphicFrame>
    </p:spTree>
    <p:extLst>
      <p:ext uri="{BB962C8B-B14F-4D97-AF65-F5344CB8AC3E}">
        <p14:creationId xmlns:p14="http://schemas.microsoft.com/office/powerpoint/2010/main" val="33751862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95CC4"/>
      </a:accent1>
      <a:accent2>
        <a:srgbClr val="1B8518"/>
      </a:accent2>
      <a:accent3>
        <a:srgbClr val="8F8F8F"/>
      </a:accent3>
      <a:accent4>
        <a:srgbClr val="707070"/>
      </a:accent4>
      <a:accent5>
        <a:srgbClr val="AAB5DC"/>
      </a:accent5>
      <a:accent6>
        <a:srgbClr val="18781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95CC4"/>
      </a:accent1>
      <a:accent2>
        <a:srgbClr val="1B8518"/>
      </a:accent2>
      <a:accent3>
        <a:srgbClr val="8F8F8F"/>
      </a:accent3>
      <a:accent4>
        <a:srgbClr val="707070"/>
      </a:accent4>
      <a:accent5>
        <a:srgbClr val="AAB5DC"/>
      </a:accent5>
      <a:accent6>
        <a:srgbClr val="18781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TotalTime>
  <Words>1784</Words>
  <Application>Microsoft Office PowerPoint</Application>
  <PresentationFormat>Personnalisé</PresentationFormat>
  <Paragraphs>284</Paragraphs>
  <Slides>24</Slides>
  <Notes>0</Notes>
  <HiddenSlides>5</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Default</vt:lpstr>
      <vt:lpstr>LA RECHERCHE « MÉDIATEURS DE SANTE-PAIRS »  DANS TROIS RÉGIONS FRANÇAISES : BILAN ET PERSPECTIVES </vt:lpstr>
      <vt:lpstr>Présentation PowerPoint</vt:lpstr>
      <vt:lpstr>Présentation PowerPoint</vt:lpstr>
      <vt:lpstr>Présentation PowerPoint</vt:lpstr>
      <vt:lpstr>Présentation PowerPoint</vt:lpstr>
      <vt:lpstr>Présentation PowerPoint</vt:lpstr>
      <vt:lpstr>Présentation PowerPoint</vt:lpstr>
      <vt:lpstr>POINTS FAIBLES</vt:lpstr>
      <vt:lpstr>POINTS FLOUS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RECHERCHE « MÉDIATEURS DE SANTE-PAIRS »  DANS TROIS RÉGIONS FRANÇAISES : BILAN ET PERSPECTIVES</dc:title>
  <dc:creator>Jean-Marie Gagliolo</dc:creator>
  <cp:lastModifiedBy>Jean-Marie Gagliolo</cp:lastModifiedBy>
  <cp:revision>22</cp:revision>
  <dcterms:modified xsi:type="dcterms:W3CDTF">2017-11-22T08:24:48Z</dcterms:modified>
</cp:coreProperties>
</file>