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83" r:id="rId3"/>
    <p:sldId id="277" r:id="rId4"/>
    <p:sldId id="294" r:id="rId5"/>
    <p:sldId id="307" r:id="rId6"/>
    <p:sldId id="287" r:id="rId7"/>
    <p:sldId id="289" r:id="rId8"/>
    <p:sldId id="288" r:id="rId9"/>
    <p:sldId id="303" r:id="rId10"/>
    <p:sldId id="304" r:id="rId11"/>
    <p:sldId id="305" r:id="rId12"/>
    <p:sldId id="279" r:id="rId13"/>
    <p:sldId id="306" r:id="rId14"/>
    <p:sldId id="313" r:id="rId15"/>
    <p:sldId id="265" r:id="rId16"/>
    <p:sldId id="316" r:id="rId17"/>
    <p:sldId id="317" r:id="rId18"/>
    <p:sldId id="318" r:id="rId19"/>
    <p:sldId id="319" r:id="rId20"/>
    <p:sldId id="297" r:id="rId21"/>
    <p:sldId id="298" r:id="rId22"/>
    <p:sldId id="300" r:id="rId23"/>
    <p:sldId id="293" r:id="rId24"/>
    <p:sldId id="314" r:id="rId25"/>
    <p:sldId id="262" r:id="rId26"/>
    <p:sldId id="275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6" autoAdjust="0"/>
    <p:restoredTop sz="94655" autoAdjust="0"/>
  </p:normalViewPr>
  <p:slideViewPr>
    <p:cSldViewPr>
      <p:cViewPr varScale="1">
        <p:scale>
          <a:sx n="105" d="100"/>
          <a:sy n="105" d="100"/>
        </p:scale>
        <p:origin x="14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Feuil1!$A$11:$A$18</c:f>
              <c:strCache>
                <c:ptCount val="8"/>
                <c:pt idx="0">
                  <c:v>GOS-E 1 Bonne recup niv sup</c:v>
                </c:pt>
                <c:pt idx="1">
                  <c:v>GOS-E 2 Bonne recup niv inf</c:v>
                </c:pt>
                <c:pt idx="2">
                  <c:v>GOS-E 3 Handicap modéré niv sup</c:v>
                </c:pt>
                <c:pt idx="3">
                  <c:v>GOS-E 4 Handicap modéré niv inf</c:v>
                </c:pt>
                <c:pt idx="4">
                  <c:v>GOS-E 5 Handicap sévère niv sup</c:v>
                </c:pt>
                <c:pt idx="5">
                  <c:v>GOS-E 6 Handicap sévère niv inf</c:v>
                </c:pt>
                <c:pt idx="6">
                  <c:v>GOS-E 7 Etat végétatif</c:v>
                </c:pt>
                <c:pt idx="7">
                  <c:v>GOS-E 8 Décès</c:v>
                </c:pt>
              </c:strCache>
            </c:strRef>
          </c:cat>
          <c:val>
            <c:numRef>
              <c:f>Feuil1!$B$11:$B$18</c:f>
              <c:numCache>
                <c:formatCode>General</c:formatCode>
                <c:ptCount val="8"/>
                <c:pt idx="0">
                  <c:v>10</c:v>
                </c:pt>
                <c:pt idx="1">
                  <c:v>44</c:v>
                </c:pt>
                <c:pt idx="2">
                  <c:v>15</c:v>
                </c:pt>
                <c:pt idx="3">
                  <c:v>10</c:v>
                </c:pt>
                <c:pt idx="4">
                  <c:v>13</c:v>
                </c:pt>
                <c:pt idx="5">
                  <c:v>8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A-49FD-89E9-C1DD3E962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557800"/>
        <c:axId val="412615896"/>
      </c:barChart>
      <c:catAx>
        <c:axId val="414557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2615896"/>
        <c:crosses val="autoZero"/>
        <c:auto val="1"/>
        <c:lblAlgn val="ctr"/>
        <c:lblOffset val="100"/>
        <c:noMultiLvlLbl val="0"/>
      </c:catAx>
      <c:valAx>
        <c:axId val="412615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557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C37A8-116E-1742-80CD-B0F7CD9CE8D3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45CA-0546-8745-9EA1-358545B6F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70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4D62D5-B981-DE4E-8368-E41641323C54}" type="slidenum">
              <a:rPr lang="fr-FR">
                <a:latin typeface="Comic Sans MS" charset="0"/>
                <a:ea typeface="MS PGothic" charset="0"/>
                <a:cs typeface="MS PGothic" charset="0"/>
              </a:rPr>
              <a:pPr/>
              <a:t>6</a:t>
            </a:fld>
            <a:endParaRPr lang="fr-FR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157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Comic Sans MS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7A0-0305-4DA7-9CFF-F96DBBD1D2ED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4E4-692E-4A63-AC18-A7B5BDDA9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16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7A0-0305-4DA7-9CFF-F96DBBD1D2ED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4E4-692E-4A63-AC18-A7B5BDDA9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08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7A0-0305-4DA7-9CFF-F96DBBD1D2ED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4E4-692E-4A63-AC18-A7B5BDDA9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49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7A0-0305-4DA7-9CFF-F96DBBD1D2ED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4E4-692E-4A63-AC18-A7B5BDDA9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24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7A0-0305-4DA7-9CFF-F96DBBD1D2ED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4E4-692E-4A63-AC18-A7B5BDDA9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3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7A0-0305-4DA7-9CFF-F96DBBD1D2ED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4E4-692E-4A63-AC18-A7B5BDDA9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17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7A0-0305-4DA7-9CFF-F96DBBD1D2ED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4E4-692E-4A63-AC18-A7B5BDDA9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7A0-0305-4DA7-9CFF-F96DBBD1D2ED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4E4-692E-4A63-AC18-A7B5BDDA9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02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7A0-0305-4DA7-9CFF-F96DBBD1D2ED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4E4-692E-4A63-AC18-A7B5BDDA9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67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7A0-0305-4DA7-9CFF-F96DBBD1D2ED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4E4-692E-4A63-AC18-A7B5BDDA9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8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97A0-0305-4DA7-9CFF-F96DBBD1D2ED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4E4-692E-4A63-AC18-A7B5BDDA9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88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A97A0-0305-4DA7-9CFF-F96DBBD1D2ED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CE4E4-692E-4A63-AC18-A7B5BDDA9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13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64647" y="433138"/>
            <a:ext cx="8615986" cy="3438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Mathilde</a:t>
            </a:r>
          </a:p>
          <a:p>
            <a:pPr algn="l">
              <a:lnSpc>
                <a:spcPct val="90000"/>
              </a:lnSpc>
            </a:pPr>
            <a:r>
              <a:rPr lang="fr-FR" sz="2800" dirty="0" err="1" smtClean="0">
                <a:solidFill>
                  <a:srgbClr val="A41522"/>
                </a:solidFill>
                <a:latin typeface="Gotham Bold"/>
                <a:cs typeface="Gotham Bold"/>
              </a:rPr>
              <a:t>Chevignard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373216"/>
            <a:ext cx="842486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6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rgbClr val="2727FF"/>
                </a:solidFill>
                <a:latin typeface="+mn-lt"/>
              </a:rPr>
              <a:t>Évaluation </a:t>
            </a:r>
            <a:endParaRPr lang="fr-FR" dirty="0">
              <a:solidFill>
                <a:srgbClr val="2727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+mn-lt"/>
              </a:rPr>
              <a:t>Entretien </a:t>
            </a:r>
          </a:p>
          <a:p>
            <a:pPr lvl="1"/>
            <a:r>
              <a:rPr lang="fr-FR" sz="1800" dirty="0" smtClean="0">
                <a:latin typeface="+mn-lt"/>
              </a:rPr>
              <a:t>traitements </a:t>
            </a:r>
            <a:r>
              <a:rPr lang="fr-FR" sz="1800" dirty="0">
                <a:latin typeface="+mn-lt"/>
              </a:rPr>
              <a:t>et soins en cours, </a:t>
            </a:r>
            <a:endParaRPr lang="fr-FR" sz="1800" dirty="0" smtClean="0">
              <a:latin typeface="+mn-lt"/>
            </a:endParaRPr>
          </a:p>
          <a:p>
            <a:pPr lvl="1"/>
            <a:r>
              <a:rPr lang="fr-FR" sz="1800" dirty="0" smtClean="0">
                <a:latin typeface="+mn-lt"/>
              </a:rPr>
              <a:t>déroulement </a:t>
            </a:r>
            <a:r>
              <a:rPr lang="fr-FR" sz="1800" dirty="0">
                <a:latin typeface="+mn-lt"/>
              </a:rPr>
              <a:t>de la scolarité, </a:t>
            </a:r>
          </a:p>
          <a:p>
            <a:pPr lvl="1"/>
            <a:r>
              <a:rPr lang="fr-FR" sz="1800" dirty="0" smtClean="0">
                <a:latin typeface="+mn-lt"/>
              </a:rPr>
              <a:t>insertion </a:t>
            </a:r>
            <a:r>
              <a:rPr lang="fr-FR" sz="1800" dirty="0">
                <a:latin typeface="+mn-lt"/>
              </a:rPr>
              <a:t>sociale et professionnelle, </a:t>
            </a:r>
            <a:endParaRPr lang="fr-FR" sz="1800" dirty="0" smtClean="0">
              <a:latin typeface="+mn-lt"/>
            </a:endParaRPr>
          </a:p>
          <a:p>
            <a:r>
              <a:rPr lang="fr-FR" sz="2400" dirty="0" smtClean="0">
                <a:latin typeface="+mn-lt"/>
              </a:rPr>
              <a:t>Échelles </a:t>
            </a:r>
          </a:p>
          <a:p>
            <a:pPr lvl="1"/>
            <a:r>
              <a:rPr lang="fr-FR" sz="1800" b="1" dirty="0" smtClean="0">
                <a:solidFill>
                  <a:srgbClr val="2727FF"/>
                </a:solidFill>
                <a:latin typeface="+mn-lt"/>
              </a:rPr>
              <a:t>Niveau </a:t>
            </a:r>
            <a:r>
              <a:rPr lang="fr-FR" sz="1800" b="1" dirty="0">
                <a:solidFill>
                  <a:srgbClr val="2727FF"/>
                </a:solidFill>
                <a:latin typeface="+mn-lt"/>
              </a:rPr>
              <a:t>de handicap global </a:t>
            </a:r>
            <a:r>
              <a:rPr lang="fr-FR" sz="1800" dirty="0">
                <a:latin typeface="+mn-lt"/>
              </a:rPr>
              <a:t>(Glasgow </a:t>
            </a:r>
            <a:r>
              <a:rPr lang="fr-FR" sz="1800" dirty="0" err="1">
                <a:latin typeface="+mn-lt"/>
              </a:rPr>
              <a:t>Outcome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Scale</a:t>
            </a:r>
            <a:r>
              <a:rPr lang="fr-FR" sz="1800" dirty="0">
                <a:latin typeface="+mn-lt"/>
              </a:rPr>
              <a:t> Extended, </a:t>
            </a:r>
            <a:r>
              <a:rPr lang="fr-FR" sz="1800" dirty="0" err="1">
                <a:latin typeface="+mn-lt"/>
              </a:rPr>
              <a:t>pediatric</a:t>
            </a:r>
            <a:r>
              <a:rPr lang="fr-FR" sz="1800" dirty="0">
                <a:latin typeface="+mn-lt"/>
              </a:rPr>
              <a:t> version ; GOS-E </a:t>
            </a:r>
            <a:r>
              <a:rPr lang="fr-FR" sz="1800" dirty="0" err="1">
                <a:latin typeface="+mn-lt"/>
              </a:rPr>
              <a:t>Peds</a:t>
            </a:r>
            <a:r>
              <a:rPr lang="fr-FR" sz="1800" dirty="0">
                <a:latin typeface="+mn-lt"/>
              </a:rPr>
              <a:t>) </a:t>
            </a:r>
            <a:endParaRPr lang="fr-FR" sz="1800" dirty="0" smtClean="0">
              <a:latin typeface="+mn-lt"/>
            </a:endParaRPr>
          </a:p>
          <a:p>
            <a:pPr lvl="1"/>
            <a:r>
              <a:rPr lang="fr-FR" sz="1800" b="1" dirty="0">
                <a:solidFill>
                  <a:srgbClr val="2727FF"/>
                </a:solidFill>
                <a:latin typeface="+mn-lt"/>
              </a:rPr>
              <a:t>N</a:t>
            </a:r>
            <a:r>
              <a:rPr lang="fr-FR" sz="1800" b="1" dirty="0" smtClean="0">
                <a:solidFill>
                  <a:srgbClr val="2727FF"/>
                </a:solidFill>
                <a:latin typeface="+mn-lt"/>
              </a:rPr>
              <a:t>iveau </a:t>
            </a:r>
            <a:r>
              <a:rPr lang="fr-FR" sz="1800" b="1" dirty="0">
                <a:solidFill>
                  <a:srgbClr val="2727FF"/>
                </a:solidFill>
                <a:latin typeface="+mn-lt"/>
              </a:rPr>
              <a:t>d’aide nécessaire au quotidien </a:t>
            </a:r>
            <a:r>
              <a:rPr lang="fr-FR" sz="1800" dirty="0">
                <a:latin typeface="+mn-lt"/>
              </a:rPr>
              <a:t>(Care and </a:t>
            </a:r>
            <a:r>
              <a:rPr lang="fr-FR" sz="1800" dirty="0" err="1">
                <a:latin typeface="+mn-lt"/>
              </a:rPr>
              <a:t>Need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Scale</a:t>
            </a:r>
            <a:r>
              <a:rPr lang="fr-FR" sz="1800" dirty="0">
                <a:latin typeface="+mn-lt"/>
              </a:rPr>
              <a:t> ; CANS, et </a:t>
            </a:r>
            <a:r>
              <a:rPr lang="fr-FR" sz="1800" dirty="0" err="1">
                <a:latin typeface="+mn-lt"/>
              </a:rPr>
              <a:t>Pediatric</a:t>
            </a:r>
            <a:r>
              <a:rPr lang="fr-FR" sz="1800" dirty="0">
                <a:latin typeface="+mn-lt"/>
              </a:rPr>
              <a:t> CANS). </a:t>
            </a:r>
            <a:endParaRPr lang="fr-FR" sz="1800" dirty="0" smtClean="0">
              <a:latin typeface="+mn-lt"/>
            </a:endParaRPr>
          </a:p>
          <a:p>
            <a:pPr lvl="1"/>
            <a:r>
              <a:rPr lang="fr-FR" sz="1800" dirty="0" smtClean="0">
                <a:latin typeface="+mn-lt"/>
              </a:rPr>
              <a:t>Auto- et hétéro-questionnaires standardisés : </a:t>
            </a:r>
          </a:p>
          <a:p>
            <a:pPr lvl="2"/>
            <a:r>
              <a:rPr lang="fr-FR" sz="1600" b="1" dirty="0" smtClean="0">
                <a:solidFill>
                  <a:srgbClr val="2727FF"/>
                </a:solidFill>
                <a:latin typeface="+mn-lt"/>
              </a:rPr>
              <a:t>participation </a:t>
            </a:r>
            <a:r>
              <a:rPr lang="fr-FR" sz="1600" b="1" dirty="0">
                <a:solidFill>
                  <a:srgbClr val="2727FF"/>
                </a:solidFill>
                <a:latin typeface="+mn-lt"/>
              </a:rPr>
              <a:t>sociale </a:t>
            </a:r>
            <a:r>
              <a:rPr lang="fr-FR" sz="1600" dirty="0">
                <a:latin typeface="+mn-lt"/>
              </a:rPr>
              <a:t>(Child and Adolescent </a:t>
            </a:r>
            <a:r>
              <a:rPr lang="fr-FR" sz="1600" dirty="0" err="1">
                <a:latin typeface="+mn-lt"/>
              </a:rPr>
              <a:t>Scale</a:t>
            </a:r>
            <a:r>
              <a:rPr lang="fr-FR" sz="1600" dirty="0">
                <a:latin typeface="+mn-lt"/>
              </a:rPr>
              <a:t> of Participation ; CASP), </a:t>
            </a:r>
            <a:endParaRPr lang="fr-FR" sz="1600" dirty="0" smtClean="0">
              <a:latin typeface="+mn-lt"/>
            </a:endParaRPr>
          </a:p>
          <a:p>
            <a:pPr lvl="2"/>
            <a:r>
              <a:rPr lang="fr-FR" sz="1600" b="1" dirty="0" smtClean="0">
                <a:solidFill>
                  <a:srgbClr val="2727FF"/>
                </a:solidFill>
                <a:latin typeface="+mn-lt"/>
              </a:rPr>
              <a:t>qualité </a:t>
            </a:r>
            <a:r>
              <a:rPr lang="fr-FR" sz="1600" b="1" dirty="0">
                <a:solidFill>
                  <a:srgbClr val="2727FF"/>
                </a:solidFill>
                <a:latin typeface="+mn-lt"/>
              </a:rPr>
              <a:t>de vie </a:t>
            </a:r>
            <a:r>
              <a:rPr lang="fr-FR" sz="1600" dirty="0">
                <a:latin typeface="+mn-lt"/>
              </a:rPr>
              <a:t>(échelle générique et échelle multidimensionnelle de fatigue du </a:t>
            </a:r>
            <a:r>
              <a:rPr lang="fr-FR" sz="1600" dirty="0" err="1">
                <a:latin typeface="+mn-lt"/>
              </a:rPr>
              <a:t>PedsQL</a:t>
            </a:r>
            <a:r>
              <a:rPr lang="fr-FR" sz="1600" dirty="0">
                <a:latin typeface="+mn-lt"/>
              </a:rPr>
              <a:t>), </a:t>
            </a:r>
            <a:endParaRPr lang="fr-FR" sz="1600" dirty="0" smtClean="0">
              <a:latin typeface="+mn-lt"/>
            </a:endParaRPr>
          </a:p>
          <a:p>
            <a:pPr lvl="2"/>
            <a:r>
              <a:rPr lang="fr-FR" sz="1600" b="1" dirty="0" smtClean="0">
                <a:solidFill>
                  <a:srgbClr val="2727FF"/>
                </a:solidFill>
                <a:latin typeface="+mn-lt"/>
              </a:rPr>
              <a:t>comportement et </a:t>
            </a:r>
            <a:r>
              <a:rPr lang="fr-FR" sz="1600" b="1" dirty="0">
                <a:solidFill>
                  <a:srgbClr val="2727FF"/>
                </a:solidFill>
                <a:latin typeface="+mn-lt"/>
              </a:rPr>
              <a:t>fonctions exécutives dans la vie quotidienne </a:t>
            </a:r>
            <a:r>
              <a:rPr lang="fr-FR" sz="1600" dirty="0">
                <a:latin typeface="+mn-lt"/>
              </a:rPr>
              <a:t>(Child </a:t>
            </a:r>
            <a:r>
              <a:rPr lang="fr-FR" sz="1600" dirty="0" err="1">
                <a:latin typeface="+mn-lt"/>
              </a:rPr>
              <a:t>Behavior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Checklist</a:t>
            </a:r>
            <a:r>
              <a:rPr lang="fr-FR" sz="1600" dirty="0">
                <a:latin typeface="+mn-lt"/>
              </a:rPr>
              <a:t> ; CBCL et </a:t>
            </a:r>
            <a:r>
              <a:rPr lang="fr-FR" sz="1600" dirty="0" err="1">
                <a:latin typeface="+mn-lt"/>
              </a:rPr>
              <a:t>Behavior</a:t>
            </a:r>
            <a:r>
              <a:rPr lang="fr-FR" sz="1600" dirty="0">
                <a:latin typeface="+mn-lt"/>
              </a:rPr>
              <a:t> Rating </a:t>
            </a:r>
            <a:r>
              <a:rPr lang="fr-FR" sz="1600" dirty="0" err="1">
                <a:latin typeface="+mn-lt"/>
              </a:rPr>
              <a:t>Inventory</a:t>
            </a:r>
            <a:r>
              <a:rPr lang="fr-FR" sz="1600" dirty="0">
                <a:latin typeface="+mn-lt"/>
              </a:rPr>
              <a:t> of </a:t>
            </a:r>
            <a:r>
              <a:rPr lang="fr-FR" sz="1600" dirty="0" err="1">
                <a:latin typeface="+mn-lt"/>
              </a:rPr>
              <a:t>Executive</a:t>
            </a:r>
            <a:r>
              <a:rPr lang="fr-FR" sz="1600" dirty="0">
                <a:latin typeface="+mn-lt"/>
              </a:rPr>
              <a:t> Function ; BRIEF, respectivement). </a:t>
            </a:r>
          </a:p>
          <a:p>
            <a:endParaRPr lang="fr-FR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17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727FF"/>
                </a:solidFill>
                <a:latin typeface="+mn-lt"/>
              </a:rPr>
              <a:t>Évaluation 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latin typeface="+mn-lt"/>
              </a:rPr>
              <a:t>Examen neurologique</a:t>
            </a:r>
          </a:p>
          <a:p>
            <a:endParaRPr lang="fr-FR" sz="2400" dirty="0" smtClean="0">
              <a:latin typeface="+mn-lt"/>
            </a:endParaRPr>
          </a:p>
          <a:p>
            <a:r>
              <a:rPr lang="fr-FR" sz="2400" dirty="0" smtClean="0">
                <a:latin typeface="+mn-lt"/>
              </a:rPr>
              <a:t>Bilan </a:t>
            </a:r>
            <a:r>
              <a:rPr lang="fr-FR" sz="2400" dirty="0">
                <a:latin typeface="+mn-lt"/>
              </a:rPr>
              <a:t>neuropsychologique </a:t>
            </a:r>
            <a:endParaRPr lang="fr-FR" sz="2400" dirty="0" smtClean="0">
              <a:latin typeface="+mn-lt"/>
            </a:endParaRPr>
          </a:p>
          <a:p>
            <a:pPr lvl="1"/>
            <a:r>
              <a:rPr lang="fr-FR" sz="2000" dirty="0" smtClean="0">
                <a:latin typeface="+mn-lt"/>
              </a:rPr>
              <a:t>efficience </a:t>
            </a:r>
            <a:r>
              <a:rPr lang="fr-FR" sz="2000" dirty="0">
                <a:latin typeface="+mn-lt"/>
              </a:rPr>
              <a:t>intellectuelle, mémoire, attention, fonctions exécutives et cognition </a:t>
            </a:r>
            <a:r>
              <a:rPr lang="fr-FR" sz="2000" dirty="0" smtClean="0">
                <a:latin typeface="+mn-lt"/>
              </a:rPr>
              <a:t>sociale</a:t>
            </a:r>
            <a:endParaRPr lang="fr-FR" sz="2000" dirty="0">
              <a:latin typeface="+mn-lt"/>
            </a:endParaRPr>
          </a:p>
          <a:p>
            <a:pPr lvl="1"/>
            <a:r>
              <a:rPr lang="fr-FR" sz="2000" dirty="0" smtClean="0">
                <a:latin typeface="+mn-lt"/>
              </a:rPr>
              <a:t>tâches </a:t>
            </a:r>
            <a:r>
              <a:rPr lang="fr-FR" sz="2000" dirty="0">
                <a:latin typeface="+mn-lt"/>
              </a:rPr>
              <a:t>expérimentales de mémoire prospective et d’évaluation des aspects pragmatiques du langage (compréhension, narration) et de la compréhension des actes de langage</a:t>
            </a:r>
          </a:p>
          <a:p>
            <a:endParaRPr lang="fr-FR" sz="2400" dirty="0" smtClean="0">
              <a:latin typeface="+mn-lt"/>
            </a:endParaRPr>
          </a:p>
          <a:p>
            <a:r>
              <a:rPr lang="fr-FR" sz="2400" dirty="0" smtClean="0">
                <a:latin typeface="+mn-lt"/>
              </a:rPr>
              <a:t>Qualité </a:t>
            </a:r>
            <a:r>
              <a:rPr lang="fr-FR" sz="2400" dirty="0">
                <a:latin typeface="+mn-lt"/>
              </a:rPr>
              <a:t>de vie et le fardeau des aidants. </a:t>
            </a: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95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rgbClr val="0000FF"/>
                </a:solidFill>
                <a:latin typeface="+mn-lt"/>
              </a:rPr>
              <a:t>Résultats</a:t>
            </a:r>
            <a:endParaRPr lang="fr-FR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fr-FR" sz="2400" b="1" dirty="0" smtClean="0">
                <a:solidFill>
                  <a:srgbClr val="0000FF"/>
                </a:solidFill>
                <a:latin typeface="+mn-lt"/>
              </a:rPr>
              <a:t>39 patients (60%) et 38 </a:t>
            </a:r>
            <a:r>
              <a:rPr lang="en-US" altLang="fr-FR" sz="2400" b="1" dirty="0" err="1" smtClean="0">
                <a:solidFill>
                  <a:srgbClr val="0000FF"/>
                </a:solidFill>
                <a:latin typeface="+mn-lt"/>
              </a:rPr>
              <a:t>contrôles</a:t>
            </a:r>
            <a:r>
              <a:rPr lang="en-US" altLang="fr-FR" sz="2400" dirty="0" smtClean="0">
                <a:solidFill>
                  <a:srgbClr val="0000FF"/>
                </a:solidFill>
                <a:latin typeface="+mn-lt"/>
              </a:rPr>
              <a:t>. </a:t>
            </a:r>
          </a:p>
          <a:p>
            <a:pPr lvl="1">
              <a:spcBef>
                <a:spcPct val="0"/>
              </a:spcBef>
            </a:pPr>
            <a:r>
              <a:rPr lang="en-US" altLang="fr-FR" sz="2000" dirty="0" smtClean="0">
                <a:latin typeface="+mn-lt"/>
              </a:rPr>
              <a:t>Pas de </a:t>
            </a:r>
            <a:r>
              <a:rPr lang="en-US" altLang="fr-FR" sz="2000" dirty="0" err="1" smtClean="0">
                <a:latin typeface="+mn-lt"/>
              </a:rPr>
              <a:t>différence</a:t>
            </a:r>
            <a:r>
              <a:rPr lang="en-US" altLang="fr-FR" sz="2000" dirty="0" smtClean="0">
                <a:latin typeface="+mn-lt"/>
              </a:rPr>
              <a:t> entre participants et non participants pour </a:t>
            </a:r>
            <a:r>
              <a:rPr lang="en-US" altLang="fr-FR" sz="2000" dirty="0" err="1" smtClean="0">
                <a:latin typeface="+mn-lt"/>
              </a:rPr>
              <a:t>l’ensemble</a:t>
            </a:r>
            <a:r>
              <a:rPr lang="en-US" altLang="fr-FR" sz="2000" dirty="0" smtClean="0">
                <a:latin typeface="+mn-lt"/>
              </a:rPr>
              <a:t> des </a:t>
            </a:r>
            <a:r>
              <a:rPr lang="en-US" altLang="fr-FR" sz="2000" dirty="0" err="1" smtClean="0">
                <a:latin typeface="+mn-lt"/>
              </a:rPr>
              <a:t>facteurs</a:t>
            </a:r>
            <a:r>
              <a:rPr lang="en-US" altLang="fr-FR" sz="2000" dirty="0" smtClean="0">
                <a:latin typeface="+mn-lt"/>
              </a:rPr>
              <a:t> </a:t>
            </a:r>
            <a:r>
              <a:rPr lang="en-US" altLang="fr-FR" sz="2000" dirty="0" err="1" smtClean="0">
                <a:latin typeface="+mn-lt"/>
              </a:rPr>
              <a:t>démographiques</a:t>
            </a:r>
            <a:r>
              <a:rPr lang="en-US" altLang="fr-FR" sz="2000" dirty="0" smtClean="0">
                <a:latin typeface="+mn-lt"/>
              </a:rPr>
              <a:t>, de </a:t>
            </a:r>
            <a:r>
              <a:rPr lang="en-US" altLang="fr-FR" sz="2000" dirty="0" err="1" smtClean="0">
                <a:latin typeface="+mn-lt"/>
              </a:rPr>
              <a:t>sévérité</a:t>
            </a:r>
            <a:r>
              <a:rPr lang="en-US" altLang="fr-FR" sz="2000" dirty="0" smtClean="0">
                <a:latin typeface="+mn-lt"/>
              </a:rPr>
              <a:t> </a:t>
            </a:r>
            <a:r>
              <a:rPr lang="en-US" altLang="fr-FR" sz="2000" dirty="0" err="1" smtClean="0">
                <a:latin typeface="+mn-lt"/>
              </a:rPr>
              <a:t>initiale</a:t>
            </a:r>
            <a:r>
              <a:rPr lang="en-US" altLang="fr-FR" sz="2000" dirty="0" smtClean="0">
                <a:latin typeface="+mn-lt"/>
              </a:rPr>
              <a:t> et </a:t>
            </a:r>
            <a:r>
              <a:rPr lang="en-US" altLang="fr-FR" sz="2000" dirty="0" err="1" smtClean="0">
                <a:latin typeface="+mn-lt"/>
              </a:rPr>
              <a:t>d’efficience</a:t>
            </a:r>
            <a:r>
              <a:rPr lang="en-US" altLang="fr-FR" sz="2000" dirty="0" smtClean="0">
                <a:latin typeface="+mn-lt"/>
              </a:rPr>
              <a:t> </a:t>
            </a:r>
            <a:r>
              <a:rPr lang="en-US" altLang="fr-FR" sz="2000" dirty="0" err="1" smtClean="0">
                <a:latin typeface="+mn-lt"/>
              </a:rPr>
              <a:t>intellectuelle</a:t>
            </a:r>
            <a:r>
              <a:rPr lang="en-US" altLang="fr-FR" sz="2000" dirty="0" smtClean="0">
                <a:latin typeface="+mn-lt"/>
              </a:rPr>
              <a:t> </a:t>
            </a:r>
            <a:r>
              <a:rPr lang="en-US" altLang="fr-FR" sz="2000" dirty="0" err="1" smtClean="0">
                <a:latin typeface="+mn-lt"/>
              </a:rPr>
              <a:t>initiale</a:t>
            </a:r>
            <a:r>
              <a:rPr lang="en-US" altLang="fr-FR" sz="2000" dirty="0" smtClean="0">
                <a:latin typeface="+mn-lt"/>
              </a:rPr>
              <a:t>. </a:t>
            </a:r>
          </a:p>
          <a:p>
            <a:pPr lvl="1">
              <a:spcBef>
                <a:spcPct val="0"/>
              </a:spcBef>
            </a:pPr>
            <a:endParaRPr lang="en-US" altLang="fr-FR" sz="2000" dirty="0" smtClean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fr-FR" sz="2400" b="1" dirty="0" smtClean="0">
                <a:latin typeface="+mn-lt"/>
              </a:rPr>
              <a:t>Age de </a:t>
            </a:r>
            <a:r>
              <a:rPr lang="en-US" altLang="fr-FR" sz="2400" b="1" dirty="0" err="1" smtClean="0">
                <a:latin typeface="+mn-lt"/>
              </a:rPr>
              <a:t>survenue</a:t>
            </a:r>
            <a:r>
              <a:rPr lang="en-US" altLang="fr-FR" sz="2400" b="1" dirty="0" smtClean="0">
                <a:latin typeface="+mn-lt"/>
              </a:rPr>
              <a:t> TC :</a:t>
            </a:r>
            <a:r>
              <a:rPr lang="en-US" altLang="fr-FR" sz="2400" dirty="0" smtClean="0">
                <a:latin typeface="+mn-lt"/>
              </a:rPr>
              <a:t> 7.6 </a:t>
            </a:r>
            <a:r>
              <a:rPr lang="en-US" altLang="fr-FR" sz="2400" dirty="0" err="1" smtClean="0">
                <a:latin typeface="+mn-lt"/>
              </a:rPr>
              <a:t>ans</a:t>
            </a:r>
            <a:r>
              <a:rPr lang="en-US" altLang="fr-FR" sz="2400" dirty="0" smtClean="0">
                <a:latin typeface="+mn-lt"/>
              </a:rPr>
              <a:t> (SD=4.72)</a:t>
            </a:r>
          </a:p>
          <a:p>
            <a:pPr>
              <a:spcBef>
                <a:spcPct val="0"/>
              </a:spcBef>
            </a:pPr>
            <a:r>
              <a:rPr lang="en-US" altLang="fr-FR" sz="2400" b="1" dirty="0" err="1">
                <a:latin typeface="+mn-lt"/>
              </a:rPr>
              <a:t>Durée</a:t>
            </a:r>
            <a:r>
              <a:rPr lang="en-US" altLang="fr-FR" sz="2400" b="1" dirty="0">
                <a:latin typeface="+mn-lt"/>
              </a:rPr>
              <a:t> </a:t>
            </a:r>
            <a:r>
              <a:rPr lang="en-US" altLang="fr-FR" sz="2400" b="1" dirty="0" err="1">
                <a:latin typeface="+mn-lt"/>
              </a:rPr>
              <a:t>moyenne</a:t>
            </a:r>
            <a:r>
              <a:rPr lang="en-US" altLang="fr-FR" sz="2400" b="1" dirty="0">
                <a:latin typeface="+mn-lt"/>
              </a:rPr>
              <a:t> coma:</a:t>
            </a:r>
            <a:r>
              <a:rPr lang="en-US" altLang="fr-FR" sz="2400" dirty="0">
                <a:latin typeface="+mn-lt"/>
              </a:rPr>
              <a:t> 6 j (SD=4.8</a:t>
            </a:r>
            <a:r>
              <a:rPr lang="en-US" altLang="fr-FR" sz="2400" dirty="0" smtClean="0">
                <a:latin typeface="+mn-lt"/>
              </a:rPr>
              <a:t>)</a:t>
            </a:r>
          </a:p>
          <a:p>
            <a:pPr>
              <a:spcBef>
                <a:spcPct val="0"/>
              </a:spcBef>
            </a:pPr>
            <a:endParaRPr lang="en-US" altLang="fr-FR" sz="2400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fr-FR" sz="2400" dirty="0" err="1" smtClean="0">
                <a:latin typeface="+mn-lt"/>
              </a:rPr>
              <a:t>Délai</a:t>
            </a:r>
            <a:r>
              <a:rPr lang="en-US" altLang="fr-FR" sz="2400" dirty="0" smtClean="0">
                <a:latin typeface="+mn-lt"/>
              </a:rPr>
              <a:t> </a:t>
            </a:r>
            <a:r>
              <a:rPr lang="en-US" altLang="fr-FR" sz="2400" dirty="0">
                <a:latin typeface="+mn-lt"/>
              </a:rPr>
              <a:t>post TC 7.6 </a:t>
            </a:r>
            <a:r>
              <a:rPr lang="en-US" altLang="fr-FR" sz="2400" dirty="0" err="1">
                <a:latin typeface="+mn-lt"/>
              </a:rPr>
              <a:t>ans</a:t>
            </a:r>
            <a:r>
              <a:rPr lang="en-US" altLang="fr-FR" sz="2400" dirty="0">
                <a:latin typeface="+mn-lt"/>
              </a:rPr>
              <a:t> (SD=1.5)</a:t>
            </a:r>
          </a:p>
          <a:p>
            <a:pPr>
              <a:spcBef>
                <a:spcPct val="0"/>
              </a:spcBef>
            </a:pPr>
            <a:r>
              <a:rPr lang="en-US" altLang="fr-FR" sz="2400" b="1" dirty="0" smtClean="0">
                <a:latin typeface="+mn-lt"/>
              </a:rPr>
              <a:t>Age </a:t>
            </a:r>
            <a:r>
              <a:rPr lang="en-US" altLang="fr-FR" sz="2400" b="1" dirty="0" err="1" smtClean="0">
                <a:latin typeface="+mn-lt"/>
              </a:rPr>
              <a:t>à</a:t>
            </a:r>
            <a:r>
              <a:rPr lang="en-US" altLang="fr-FR" sz="2400" b="1" dirty="0" smtClean="0">
                <a:latin typeface="+mn-lt"/>
              </a:rPr>
              <a:t> </a:t>
            </a:r>
            <a:r>
              <a:rPr lang="en-US" altLang="fr-FR" sz="2400" b="1" dirty="0" err="1" smtClean="0">
                <a:latin typeface="+mn-lt"/>
              </a:rPr>
              <a:t>l’évaluation</a:t>
            </a:r>
            <a:r>
              <a:rPr lang="en-US" altLang="fr-FR" sz="2400" b="1" dirty="0" smtClean="0">
                <a:latin typeface="+mn-lt"/>
              </a:rPr>
              <a:t>: </a:t>
            </a:r>
            <a:r>
              <a:rPr lang="en-US" altLang="fr-FR" sz="2400" dirty="0" smtClean="0">
                <a:latin typeface="+mn-lt"/>
              </a:rPr>
              <a:t>15 </a:t>
            </a:r>
            <a:r>
              <a:rPr lang="en-US" altLang="fr-FR" sz="2400" dirty="0" err="1" smtClean="0">
                <a:latin typeface="+mn-lt"/>
              </a:rPr>
              <a:t>ans</a:t>
            </a:r>
            <a:r>
              <a:rPr lang="en-US" altLang="fr-FR" sz="2400" dirty="0" smtClean="0">
                <a:latin typeface="+mn-lt"/>
              </a:rPr>
              <a:t> (7 – 22) </a:t>
            </a:r>
          </a:p>
          <a:p>
            <a:pPr lvl="1">
              <a:spcBef>
                <a:spcPct val="0"/>
              </a:spcBef>
            </a:pPr>
            <a:r>
              <a:rPr lang="en-US" altLang="fr-FR" sz="2000" dirty="0" smtClean="0">
                <a:latin typeface="+mn-lt"/>
              </a:rPr>
              <a:t>1/3 du </a:t>
            </a:r>
            <a:r>
              <a:rPr lang="en-US" altLang="fr-FR" sz="2000" dirty="0" err="1" smtClean="0">
                <a:latin typeface="+mn-lt"/>
              </a:rPr>
              <a:t>groupe</a:t>
            </a:r>
            <a:r>
              <a:rPr lang="en-US" altLang="fr-FR" sz="2000" dirty="0" smtClean="0">
                <a:latin typeface="+mn-lt"/>
              </a:rPr>
              <a:t> </a:t>
            </a:r>
            <a:r>
              <a:rPr lang="en-US" altLang="fr-FR" sz="2000" dirty="0" err="1" smtClean="0">
                <a:latin typeface="+mn-lt"/>
              </a:rPr>
              <a:t>adulte</a:t>
            </a:r>
            <a:r>
              <a:rPr lang="en-US" altLang="fr-FR" sz="2000" dirty="0" smtClean="0">
                <a:latin typeface="+mn-lt"/>
              </a:rPr>
              <a:t> (</a:t>
            </a:r>
            <a:r>
              <a:rPr lang="en-US" altLang="fr-FR" sz="2000" dirty="0">
                <a:latin typeface="+mn-lt"/>
              </a:rPr>
              <a:t>≥</a:t>
            </a:r>
            <a:r>
              <a:rPr lang="en-US" altLang="fr-FR" sz="2000" dirty="0" smtClean="0">
                <a:latin typeface="+mn-lt"/>
              </a:rPr>
              <a:t>18 </a:t>
            </a:r>
            <a:r>
              <a:rPr lang="en-US" altLang="fr-FR" sz="2000" dirty="0" err="1" smtClean="0">
                <a:latin typeface="+mn-lt"/>
              </a:rPr>
              <a:t>ans</a:t>
            </a:r>
            <a:r>
              <a:rPr lang="en-US" altLang="fr-FR" sz="2000" dirty="0" smtClean="0">
                <a:latin typeface="+mn-lt"/>
              </a:rPr>
              <a:t>)</a:t>
            </a:r>
          </a:p>
          <a:p>
            <a:pPr>
              <a:spcBef>
                <a:spcPct val="0"/>
              </a:spcBef>
            </a:pPr>
            <a:endParaRPr lang="en-US" altLang="fr-FR" sz="2400" b="1" dirty="0" smtClean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fr-FR" sz="2400" b="1" dirty="0" smtClean="0">
                <a:latin typeface="+mn-lt"/>
              </a:rPr>
              <a:t>Au </a:t>
            </a:r>
            <a:r>
              <a:rPr lang="en-US" altLang="fr-FR" sz="2400" b="1" dirty="0" err="1" smtClean="0">
                <a:latin typeface="+mn-lt"/>
              </a:rPr>
              <a:t>moins</a:t>
            </a:r>
            <a:r>
              <a:rPr lang="en-US" altLang="fr-FR" sz="2400" b="1" dirty="0" smtClean="0">
                <a:latin typeface="+mn-lt"/>
              </a:rPr>
              <a:t> 1 parent a le </a:t>
            </a:r>
            <a:r>
              <a:rPr lang="en-US" altLang="fr-FR" sz="2400" b="1" dirty="0" err="1" smtClean="0">
                <a:latin typeface="+mn-lt"/>
              </a:rPr>
              <a:t>Bac</a:t>
            </a:r>
            <a:r>
              <a:rPr lang="en-US" altLang="fr-FR" sz="2400" b="1" dirty="0" smtClean="0">
                <a:latin typeface="+mn-lt"/>
              </a:rPr>
              <a:t> : 36%. </a:t>
            </a:r>
            <a:endParaRPr lang="fr-FR" altLang="fr-FR" sz="2400" b="1" dirty="0" smtClean="0">
              <a:latin typeface="+mn-lt"/>
            </a:endParaRPr>
          </a:p>
          <a:p>
            <a:pPr>
              <a:spcBef>
                <a:spcPct val="0"/>
              </a:spcBef>
            </a:pPr>
            <a:endParaRPr lang="en-US" altLang="fr-FR" sz="2400" dirty="0" smtClean="0">
              <a:latin typeface="+mn-lt"/>
            </a:endParaRPr>
          </a:p>
          <a:p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4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2727FF"/>
                </a:solidFill>
                <a:latin typeface="+mn-lt"/>
              </a:rPr>
              <a:t>Situation médicale et neurologique</a:t>
            </a:r>
            <a:endParaRPr lang="fr-FR" sz="4000" dirty="0">
              <a:solidFill>
                <a:srgbClr val="2727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1128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+mn-lt"/>
              </a:rPr>
              <a:t>5 </a:t>
            </a:r>
            <a:r>
              <a:rPr lang="fr-FR" sz="2800" dirty="0">
                <a:latin typeface="+mn-lt"/>
              </a:rPr>
              <a:t>patients (14%) </a:t>
            </a:r>
            <a:r>
              <a:rPr lang="fr-FR" sz="2800" dirty="0" smtClean="0">
                <a:latin typeface="+mn-lt"/>
              </a:rPr>
              <a:t>hémiparésie</a:t>
            </a:r>
          </a:p>
          <a:p>
            <a:r>
              <a:rPr lang="fr-FR" sz="2800" dirty="0" smtClean="0">
                <a:latin typeface="+mn-lt"/>
              </a:rPr>
              <a:t>5 </a:t>
            </a:r>
            <a:r>
              <a:rPr lang="fr-FR" sz="2800" dirty="0">
                <a:latin typeface="+mn-lt"/>
              </a:rPr>
              <a:t>(14%) </a:t>
            </a:r>
            <a:r>
              <a:rPr lang="fr-FR" sz="2800" dirty="0" smtClean="0">
                <a:latin typeface="+mn-lt"/>
              </a:rPr>
              <a:t>syndrome cérébelleux</a:t>
            </a:r>
          </a:p>
          <a:p>
            <a:pPr lvl="1"/>
            <a:r>
              <a:rPr lang="fr-FR" sz="2400" dirty="0" smtClean="0">
                <a:latin typeface="+mn-lt"/>
              </a:rPr>
              <a:t>2 en </a:t>
            </a:r>
            <a:r>
              <a:rPr lang="fr-FR" sz="2400" dirty="0">
                <a:latin typeface="+mn-lt"/>
              </a:rPr>
              <a:t>fauteuil </a:t>
            </a:r>
            <a:r>
              <a:rPr lang="fr-FR" sz="2400" dirty="0" smtClean="0">
                <a:latin typeface="+mn-lt"/>
              </a:rPr>
              <a:t>roulant</a:t>
            </a:r>
          </a:p>
          <a:p>
            <a:r>
              <a:rPr lang="fr-FR" sz="2800" dirty="0" smtClean="0">
                <a:latin typeface="+mn-lt"/>
              </a:rPr>
              <a:t>3 (</a:t>
            </a:r>
            <a:r>
              <a:rPr lang="fr-FR" sz="2800" dirty="0">
                <a:latin typeface="+mn-lt"/>
              </a:rPr>
              <a:t>9%) </a:t>
            </a:r>
            <a:r>
              <a:rPr lang="fr-FR" sz="2800" dirty="0" smtClean="0">
                <a:latin typeface="+mn-lt"/>
              </a:rPr>
              <a:t>déficits </a:t>
            </a:r>
            <a:r>
              <a:rPr lang="fr-FR" sz="2800" dirty="0">
                <a:latin typeface="+mn-lt"/>
              </a:rPr>
              <a:t>hormonaux nécessitant un traitement </a:t>
            </a:r>
            <a:endParaRPr lang="fr-FR" sz="2800" dirty="0" smtClean="0">
              <a:latin typeface="+mn-lt"/>
            </a:endParaRPr>
          </a:p>
          <a:p>
            <a:r>
              <a:rPr lang="fr-FR" sz="2800" dirty="0" smtClean="0">
                <a:latin typeface="+mn-lt"/>
              </a:rPr>
              <a:t>4 </a:t>
            </a:r>
            <a:r>
              <a:rPr lang="fr-FR" sz="2800" dirty="0">
                <a:latin typeface="+mn-lt"/>
              </a:rPr>
              <a:t>(12%) </a:t>
            </a:r>
            <a:r>
              <a:rPr lang="fr-FR" sz="2800" dirty="0" smtClean="0">
                <a:latin typeface="+mn-lt"/>
              </a:rPr>
              <a:t>traitement épilepsie </a:t>
            </a:r>
            <a:r>
              <a:rPr lang="fr-FR" sz="2800" dirty="0">
                <a:latin typeface="+mn-lt"/>
              </a:rPr>
              <a:t>post-traumatique. </a:t>
            </a:r>
            <a:endParaRPr lang="fr-FR" sz="2800" dirty="0" smtClean="0">
              <a:latin typeface="+mn-lt"/>
            </a:endParaRPr>
          </a:p>
          <a:p>
            <a:r>
              <a:rPr lang="fr-FR" sz="2800" dirty="0">
                <a:solidFill>
                  <a:srgbClr val="2727FF"/>
                </a:solidFill>
                <a:latin typeface="+mn-lt"/>
              </a:rPr>
              <a:t>N</a:t>
            </a:r>
            <a:r>
              <a:rPr lang="fr-FR" sz="2800" dirty="0" smtClean="0">
                <a:solidFill>
                  <a:srgbClr val="2727FF"/>
                </a:solidFill>
                <a:latin typeface="+mn-lt"/>
              </a:rPr>
              <a:t>iveau </a:t>
            </a:r>
            <a:r>
              <a:rPr lang="fr-FR" sz="2800" dirty="0">
                <a:solidFill>
                  <a:srgbClr val="2727FF"/>
                </a:solidFill>
                <a:latin typeface="+mn-lt"/>
              </a:rPr>
              <a:t>de soins </a:t>
            </a:r>
            <a:r>
              <a:rPr lang="fr-FR" sz="2800" dirty="0" smtClean="0">
                <a:solidFill>
                  <a:srgbClr val="2727FF"/>
                </a:solidFill>
                <a:latin typeface="+mn-lt"/>
              </a:rPr>
              <a:t>en </a:t>
            </a:r>
            <a:r>
              <a:rPr lang="fr-FR" sz="2800" dirty="0">
                <a:solidFill>
                  <a:srgbClr val="2727FF"/>
                </a:solidFill>
                <a:latin typeface="+mn-lt"/>
              </a:rPr>
              <a:t>cours </a:t>
            </a:r>
            <a:r>
              <a:rPr lang="fr-FR" sz="2800" dirty="0" smtClean="0">
                <a:latin typeface="+mn-lt"/>
              </a:rPr>
              <a:t>élevé </a:t>
            </a:r>
          </a:p>
          <a:p>
            <a:pPr lvl="1"/>
            <a:r>
              <a:rPr lang="fr-FR" sz="2400" dirty="0" smtClean="0">
                <a:latin typeface="+mn-lt"/>
              </a:rPr>
              <a:t>35,3</a:t>
            </a:r>
            <a:r>
              <a:rPr lang="fr-FR" sz="2400" dirty="0">
                <a:latin typeface="+mn-lt"/>
              </a:rPr>
              <a:t>% orthophonie, </a:t>
            </a:r>
            <a:endParaRPr lang="fr-FR" sz="2400" dirty="0" smtClean="0">
              <a:latin typeface="+mn-lt"/>
            </a:endParaRPr>
          </a:p>
          <a:p>
            <a:pPr lvl="1"/>
            <a:r>
              <a:rPr lang="fr-FR" sz="2400" dirty="0" smtClean="0">
                <a:latin typeface="+mn-lt"/>
              </a:rPr>
              <a:t>26,4</a:t>
            </a:r>
            <a:r>
              <a:rPr lang="fr-FR" sz="2400" dirty="0">
                <a:latin typeface="+mn-lt"/>
              </a:rPr>
              <a:t>% ergothérapie, </a:t>
            </a:r>
            <a:endParaRPr lang="fr-FR" sz="2400" dirty="0" smtClean="0">
              <a:latin typeface="+mn-lt"/>
            </a:endParaRPr>
          </a:p>
          <a:p>
            <a:pPr lvl="1"/>
            <a:r>
              <a:rPr lang="fr-FR" sz="2400" dirty="0" smtClean="0">
                <a:latin typeface="+mn-lt"/>
              </a:rPr>
              <a:t>17,6</a:t>
            </a:r>
            <a:r>
              <a:rPr lang="fr-FR" sz="2400" dirty="0">
                <a:latin typeface="+mn-lt"/>
              </a:rPr>
              <a:t>% kinésithérapie, </a:t>
            </a:r>
            <a:endParaRPr lang="fr-FR" sz="2400" dirty="0" smtClean="0">
              <a:latin typeface="+mn-lt"/>
            </a:endParaRPr>
          </a:p>
          <a:p>
            <a:pPr lvl="1"/>
            <a:r>
              <a:rPr lang="fr-FR" sz="2400" dirty="0" smtClean="0">
                <a:latin typeface="+mn-lt"/>
              </a:rPr>
              <a:t>36,1</a:t>
            </a:r>
            <a:r>
              <a:rPr lang="fr-FR" sz="2400" dirty="0">
                <a:latin typeface="+mn-lt"/>
              </a:rPr>
              <a:t>% suivi psychologique et/ou </a:t>
            </a:r>
            <a:r>
              <a:rPr lang="fr-FR" sz="2400" dirty="0" smtClean="0">
                <a:latin typeface="+mn-lt"/>
              </a:rPr>
              <a:t>psychiatrique</a:t>
            </a:r>
            <a:endParaRPr lang="fr-FR" sz="2400" dirty="0">
              <a:latin typeface="+mn-lt"/>
            </a:endParaRPr>
          </a:p>
          <a:p>
            <a:endParaRPr lang="fr-F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6765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727FF"/>
                </a:solidFill>
                <a:latin typeface="+mn-lt"/>
              </a:rPr>
              <a:t>Evaluation neuropsychologique </a:t>
            </a:r>
            <a:endParaRPr lang="fr-FR" dirty="0">
              <a:solidFill>
                <a:srgbClr val="2727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2727FF"/>
                </a:solidFill>
                <a:latin typeface="+mn-lt"/>
              </a:rPr>
              <a:t>E</a:t>
            </a:r>
            <a:r>
              <a:rPr lang="fr-FR" dirty="0" smtClean="0">
                <a:solidFill>
                  <a:srgbClr val="2727FF"/>
                </a:solidFill>
                <a:latin typeface="+mn-lt"/>
              </a:rPr>
              <a:t>fficience </a:t>
            </a:r>
            <a:r>
              <a:rPr lang="fr-FR" dirty="0">
                <a:solidFill>
                  <a:srgbClr val="2727FF"/>
                </a:solidFill>
                <a:latin typeface="+mn-lt"/>
              </a:rPr>
              <a:t>intellectuelle </a:t>
            </a:r>
            <a:r>
              <a:rPr lang="fr-FR" dirty="0" smtClean="0">
                <a:latin typeface="+mn-lt"/>
              </a:rPr>
              <a:t>très </a:t>
            </a:r>
            <a:r>
              <a:rPr lang="fr-FR" dirty="0">
                <a:latin typeface="+mn-lt"/>
              </a:rPr>
              <a:t>hétérogène, </a:t>
            </a:r>
            <a:r>
              <a:rPr lang="fr-FR" dirty="0" smtClean="0">
                <a:latin typeface="+mn-lt"/>
              </a:rPr>
              <a:t>1DS en </a:t>
            </a:r>
            <a:r>
              <a:rPr lang="fr-FR" dirty="0">
                <a:latin typeface="+mn-lt"/>
              </a:rPr>
              <a:t>deçà des valeurs </a:t>
            </a:r>
            <a:r>
              <a:rPr lang="fr-FR" dirty="0" smtClean="0">
                <a:latin typeface="+mn-lt"/>
              </a:rPr>
              <a:t>attendues, significativement &lt; contrôles (</a:t>
            </a:r>
            <a:r>
              <a:rPr lang="fr-FR" dirty="0">
                <a:latin typeface="+mn-lt"/>
              </a:rPr>
              <a:t>86.4; </a:t>
            </a:r>
            <a:r>
              <a:rPr lang="fr-FR" dirty="0" smtClean="0">
                <a:latin typeface="+mn-lt"/>
              </a:rPr>
              <a:t>+/-18 </a:t>
            </a:r>
            <a:r>
              <a:rPr lang="fr-FR" dirty="0">
                <a:latin typeface="+mn-lt"/>
              </a:rPr>
              <a:t>versus </a:t>
            </a:r>
            <a:r>
              <a:rPr lang="fr-FR" dirty="0" smtClean="0">
                <a:latin typeface="+mn-lt"/>
              </a:rPr>
              <a:t>97.2 </a:t>
            </a:r>
            <a:r>
              <a:rPr lang="fr-FR" dirty="0">
                <a:latin typeface="+mn-lt"/>
              </a:rPr>
              <a:t>+/-</a:t>
            </a:r>
            <a:r>
              <a:rPr lang="fr-FR" dirty="0" smtClean="0">
                <a:latin typeface="+mn-lt"/>
              </a:rPr>
              <a:t>11.2</a:t>
            </a:r>
            <a:r>
              <a:rPr lang="fr-FR" dirty="0">
                <a:latin typeface="+mn-lt"/>
              </a:rPr>
              <a:t>; p=0.016). </a:t>
            </a:r>
            <a:endParaRPr lang="fr-FR" dirty="0" smtClean="0">
              <a:latin typeface="+mn-lt"/>
            </a:endParaRPr>
          </a:p>
          <a:p>
            <a:pPr lvl="1"/>
            <a:r>
              <a:rPr lang="fr-FR" dirty="0">
                <a:latin typeface="+mn-lt"/>
              </a:rPr>
              <a:t>c</a:t>
            </a:r>
            <a:r>
              <a:rPr lang="fr-FR" dirty="0" smtClean="0">
                <a:latin typeface="+mn-lt"/>
              </a:rPr>
              <a:t>omme à l’évaluation initiale (pas de changement significatif) </a:t>
            </a:r>
          </a:p>
          <a:p>
            <a:pPr lvl="1"/>
            <a:r>
              <a:rPr lang="fr-FR" dirty="0" smtClean="0">
                <a:latin typeface="+mn-lt"/>
              </a:rPr>
              <a:t>principalement </a:t>
            </a:r>
            <a:r>
              <a:rPr lang="fr-FR" dirty="0">
                <a:latin typeface="+mn-lt"/>
              </a:rPr>
              <a:t>influencée par le niveau d’études parental (p=0,031), </a:t>
            </a:r>
            <a:endParaRPr lang="fr-FR" dirty="0" smtClean="0">
              <a:latin typeface="+mn-lt"/>
            </a:endParaRPr>
          </a:p>
          <a:p>
            <a:pPr lvl="1"/>
            <a:r>
              <a:rPr lang="fr-FR" dirty="0" smtClean="0">
                <a:latin typeface="+mn-lt"/>
              </a:rPr>
              <a:t>effet </a:t>
            </a:r>
            <a:r>
              <a:rPr lang="fr-FR" dirty="0">
                <a:latin typeface="+mn-lt"/>
              </a:rPr>
              <a:t>marginal de la durée du coma (p=0,079), </a:t>
            </a:r>
            <a:endParaRPr lang="fr-FR" dirty="0" smtClean="0">
              <a:latin typeface="+mn-lt"/>
            </a:endParaRPr>
          </a:p>
          <a:p>
            <a:pPr lvl="1"/>
            <a:r>
              <a:rPr lang="fr-FR" dirty="0" smtClean="0">
                <a:latin typeface="+mn-lt"/>
              </a:rPr>
              <a:t>sans </a:t>
            </a:r>
            <a:r>
              <a:rPr lang="fr-FR" dirty="0">
                <a:latin typeface="+mn-lt"/>
              </a:rPr>
              <a:t>effet de l’âge de survenue ou </a:t>
            </a:r>
            <a:r>
              <a:rPr lang="fr-FR" dirty="0" smtClean="0">
                <a:latin typeface="+mn-lt"/>
              </a:rPr>
              <a:t>d’HTIC initiale </a:t>
            </a:r>
          </a:p>
          <a:p>
            <a:pPr marL="457200" lvl="1" indent="0">
              <a:buNone/>
            </a:pPr>
            <a:endParaRPr lang="fr-FR" dirty="0" smtClean="0">
              <a:latin typeface="+mn-lt"/>
            </a:endParaRPr>
          </a:p>
          <a:p>
            <a:r>
              <a:rPr lang="fr-FR" dirty="0">
                <a:latin typeface="+mn-lt"/>
              </a:rPr>
              <a:t>D</a:t>
            </a:r>
            <a:r>
              <a:rPr lang="fr-FR" dirty="0" smtClean="0">
                <a:latin typeface="+mn-lt"/>
              </a:rPr>
              <a:t>éficits </a:t>
            </a:r>
            <a:r>
              <a:rPr lang="fr-FR" dirty="0">
                <a:latin typeface="+mn-lt"/>
              </a:rPr>
              <a:t>significatifs </a:t>
            </a:r>
            <a:r>
              <a:rPr lang="fr-FR" dirty="0" smtClean="0">
                <a:latin typeface="+mn-lt"/>
              </a:rPr>
              <a:t>mémoire (y compris mémoire prospective), attention </a:t>
            </a:r>
            <a:r>
              <a:rPr lang="fr-FR" dirty="0">
                <a:latin typeface="+mn-lt"/>
              </a:rPr>
              <a:t>et </a:t>
            </a:r>
            <a:r>
              <a:rPr lang="fr-FR" dirty="0" smtClean="0">
                <a:latin typeface="+mn-lt"/>
              </a:rPr>
              <a:t>fonctions exécutives (tests informatisés, papier- crayon et questionnaire BRIEF). </a:t>
            </a:r>
          </a:p>
        </p:txBody>
      </p:sp>
    </p:spTree>
    <p:extLst>
      <p:ext uri="{BB962C8B-B14F-4D97-AF65-F5344CB8AC3E}">
        <p14:creationId xmlns:p14="http://schemas.microsoft.com/office/powerpoint/2010/main" val="143646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00FF"/>
                </a:solidFill>
                <a:latin typeface="+mn-lt"/>
              </a:rPr>
              <a:t>Niveau de Handicap GOS-E </a:t>
            </a:r>
            <a:r>
              <a:rPr lang="fr-FR" sz="4000" dirty="0" err="1" smtClean="0">
                <a:solidFill>
                  <a:srgbClr val="0000FF"/>
                </a:solidFill>
                <a:latin typeface="+mn-lt"/>
              </a:rPr>
              <a:t>Peds</a:t>
            </a:r>
            <a:r>
              <a:rPr lang="fr-FR" sz="4000" dirty="0" smtClean="0">
                <a:solidFill>
                  <a:srgbClr val="0000FF"/>
                </a:solidFill>
                <a:latin typeface="+mn-lt"/>
              </a:rPr>
              <a:t> </a:t>
            </a:r>
            <a:endParaRPr lang="fr-FR" sz="4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+mn-lt"/>
              </a:rPr>
              <a:t>Influencé par hémiplégie, </a:t>
            </a:r>
            <a:r>
              <a:rPr lang="fr-FR" sz="2400" dirty="0" err="1" smtClean="0">
                <a:latin typeface="+mn-lt"/>
              </a:rPr>
              <a:t>sd</a:t>
            </a:r>
            <a:r>
              <a:rPr lang="fr-FR" sz="2400" dirty="0" smtClean="0">
                <a:latin typeface="+mn-lt"/>
              </a:rPr>
              <a:t> cérébelleux, efficience intellectuelle</a:t>
            </a:r>
          </a:p>
          <a:p>
            <a:endParaRPr lang="fr-FR" sz="2400" dirty="0">
              <a:latin typeface="+mn-lt"/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850858"/>
              </p:ext>
            </p:extLst>
          </p:nvPr>
        </p:nvGraphicFramePr>
        <p:xfrm>
          <a:off x="971600" y="2132856"/>
          <a:ext cx="7358608" cy="454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67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2727FF"/>
                </a:solidFill>
                <a:latin typeface="+mn-lt"/>
              </a:rPr>
              <a:t>Score d’aide </a:t>
            </a:r>
            <a:r>
              <a:rPr lang="fr-FR" dirty="0" err="1" smtClean="0">
                <a:solidFill>
                  <a:srgbClr val="2727FF"/>
                </a:solidFill>
                <a:latin typeface="+mn-lt"/>
              </a:rPr>
              <a:t>pCANS</a:t>
            </a:r>
            <a:r>
              <a:rPr lang="fr-FR" dirty="0" smtClean="0">
                <a:solidFill>
                  <a:srgbClr val="2727FF"/>
                </a:solidFill>
                <a:latin typeface="+mn-lt"/>
              </a:rPr>
              <a:t> en fonction du niveau de handicap</a:t>
            </a:r>
            <a:br>
              <a:rPr lang="fr-FR" dirty="0" smtClean="0">
                <a:solidFill>
                  <a:srgbClr val="2727FF"/>
                </a:solidFill>
                <a:latin typeface="+mn-lt"/>
              </a:rPr>
            </a:br>
            <a:r>
              <a:rPr lang="fr-FR" sz="2200" dirty="0" smtClean="0">
                <a:latin typeface="+mn-lt"/>
              </a:rPr>
              <a:t>Adultes: CANS: 1/3 des patients autonomes (100% des contrôles) </a:t>
            </a:r>
            <a:endParaRPr lang="fr-FR" sz="2200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73" y="2001777"/>
            <a:ext cx="3838007" cy="37445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967" y="2001777"/>
            <a:ext cx="3838007" cy="37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2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2727FF"/>
                </a:solidFill>
                <a:latin typeface="+mn-lt"/>
              </a:rPr>
              <a:t>P-CANS Ecole </a:t>
            </a:r>
            <a:br>
              <a:rPr lang="fr-FR" dirty="0" smtClean="0">
                <a:solidFill>
                  <a:srgbClr val="2727FF"/>
                </a:solidFill>
                <a:latin typeface="+mn-lt"/>
              </a:rPr>
            </a:br>
            <a:r>
              <a:rPr lang="fr-FR" sz="4000" dirty="0" smtClean="0">
                <a:solidFill>
                  <a:srgbClr val="2727FF"/>
                </a:solidFill>
                <a:latin typeface="+mn-lt"/>
              </a:rPr>
              <a:t>(AP=</a:t>
            </a:r>
            <a:r>
              <a:rPr lang="fr-FR" sz="4000" dirty="0" err="1" smtClean="0">
                <a:solidFill>
                  <a:srgbClr val="2727FF"/>
                </a:solidFill>
                <a:latin typeface="+mn-lt"/>
              </a:rPr>
              <a:t>Pcans</a:t>
            </a:r>
            <a:r>
              <a:rPr lang="fr-FR" sz="4000" dirty="0" smtClean="0">
                <a:solidFill>
                  <a:srgbClr val="2727FF"/>
                </a:solidFill>
                <a:latin typeface="+mn-lt"/>
              </a:rPr>
              <a:t>  </a:t>
            </a:r>
            <a:r>
              <a:rPr lang="fr-FR" sz="4000" dirty="0" err="1" smtClean="0">
                <a:solidFill>
                  <a:srgbClr val="2727FF"/>
                </a:solidFill>
                <a:latin typeface="+mn-lt"/>
              </a:rPr>
              <a:t>act</a:t>
            </a:r>
            <a:r>
              <a:rPr lang="fr-FR" sz="4000" dirty="0" smtClean="0">
                <a:solidFill>
                  <a:srgbClr val="2727FF"/>
                </a:solidFill>
                <a:latin typeface="+mn-lt"/>
              </a:rPr>
              <a:t> </a:t>
            </a:r>
            <a:r>
              <a:rPr lang="fr-FR" sz="4000" dirty="0" err="1" smtClean="0">
                <a:solidFill>
                  <a:srgbClr val="2727FF"/>
                </a:solidFill>
                <a:latin typeface="+mn-lt"/>
              </a:rPr>
              <a:t>phys</a:t>
            </a:r>
            <a:r>
              <a:rPr lang="fr-FR" sz="4000" dirty="0" smtClean="0">
                <a:solidFill>
                  <a:srgbClr val="2727FF"/>
                </a:solidFill>
                <a:latin typeface="+mn-lt"/>
              </a:rPr>
              <a:t> ; ENC=encadrement)</a:t>
            </a:r>
            <a:endParaRPr lang="fr-FR" sz="4000" dirty="0">
              <a:solidFill>
                <a:srgbClr val="2727FF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19" y="1763238"/>
            <a:ext cx="3838007" cy="37445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807" y="1763238"/>
            <a:ext cx="3838007" cy="37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8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2727FF"/>
                </a:solidFill>
                <a:latin typeface="+mn-lt"/>
              </a:rPr>
              <a:t>Score de fardeau (</a:t>
            </a:r>
            <a:r>
              <a:rPr lang="fr-FR" dirty="0" err="1" smtClean="0">
                <a:solidFill>
                  <a:srgbClr val="2727FF"/>
                </a:solidFill>
                <a:latin typeface="+mn-lt"/>
              </a:rPr>
              <a:t>Zarit</a:t>
            </a:r>
            <a:r>
              <a:rPr lang="fr-FR" dirty="0" smtClean="0">
                <a:solidFill>
                  <a:srgbClr val="2727FF"/>
                </a:solidFill>
                <a:latin typeface="+mn-lt"/>
              </a:rPr>
              <a:t>) en fonction du niveau de handicap </a:t>
            </a:r>
            <a:endParaRPr lang="fr-FR" dirty="0">
              <a:solidFill>
                <a:srgbClr val="2727FF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329" y="1631359"/>
            <a:ext cx="5305935" cy="517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99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2727FF"/>
                </a:solidFill>
                <a:latin typeface="+mn-lt"/>
              </a:rPr>
              <a:t>Type de scolarité</a:t>
            </a:r>
            <a:endParaRPr lang="fr-FR" sz="4000" dirty="0">
              <a:solidFill>
                <a:srgbClr val="2727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  <a:cs typeface="Arial" charset="0"/>
              </a:rPr>
              <a:t>62% </a:t>
            </a:r>
            <a:r>
              <a:rPr lang="en-US" sz="2800" dirty="0" err="1">
                <a:latin typeface="+mn-lt"/>
                <a:cs typeface="Arial" charset="0"/>
              </a:rPr>
              <a:t>cursus</a:t>
            </a:r>
            <a:r>
              <a:rPr lang="en-US" sz="2800" dirty="0">
                <a:latin typeface="+mn-lt"/>
                <a:cs typeface="Arial" charset="0"/>
              </a:rPr>
              <a:t> </a:t>
            </a:r>
            <a:r>
              <a:rPr lang="en-US" sz="2800" dirty="0" err="1">
                <a:latin typeface="+mn-lt"/>
                <a:cs typeface="Arial" charset="0"/>
              </a:rPr>
              <a:t>scolaire</a:t>
            </a:r>
            <a:r>
              <a:rPr lang="en-US" sz="2800" dirty="0">
                <a:latin typeface="+mn-lt"/>
                <a:cs typeface="Arial" charset="0"/>
              </a:rPr>
              <a:t> </a:t>
            </a:r>
            <a:r>
              <a:rPr lang="en-US" sz="2800" dirty="0" err="1">
                <a:latin typeface="+mn-lt"/>
                <a:cs typeface="Arial" charset="0"/>
              </a:rPr>
              <a:t>ordinaire</a:t>
            </a:r>
            <a:r>
              <a:rPr lang="en-US" sz="2800" dirty="0">
                <a:latin typeface="+mn-lt"/>
                <a:cs typeface="Arial" charset="0"/>
              </a:rPr>
              <a:t> (100% des </a:t>
            </a:r>
            <a:r>
              <a:rPr lang="en-US" sz="2800" dirty="0" err="1">
                <a:latin typeface="+mn-lt"/>
                <a:cs typeface="Arial" charset="0"/>
              </a:rPr>
              <a:t>contrôles</a:t>
            </a:r>
            <a:r>
              <a:rPr lang="en-US" sz="2800" dirty="0" smtClean="0">
                <a:latin typeface="+mn-lt"/>
                <a:cs typeface="Arial" charset="0"/>
              </a:rPr>
              <a:t>)</a:t>
            </a:r>
            <a:endParaRPr lang="en-US" sz="2800" dirty="0">
              <a:cs typeface="Arial" charset="0"/>
            </a:endParaRPr>
          </a:p>
          <a:p>
            <a:endParaRPr lang="en-US" sz="2800" dirty="0">
              <a:latin typeface="+mn-lt"/>
              <a:cs typeface="Arial" charset="0"/>
            </a:endParaRPr>
          </a:p>
          <a:p>
            <a:r>
              <a:rPr lang="fr-FR" sz="2800" dirty="0" smtClean="0">
                <a:latin typeface="+mn-lt"/>
              </a:rPr>
              <a:t>Non / ordinaire / spécialisée / médico-éducative</a:t>
            </a:r>
          </a:p>
          <a:p>
            <a:r>
              <a:rPr lang="fr-FR" sz="2800" dirty="0" smtClean="0">
                <a:latin typeface="+mn-lt"/>
              </a:rPr>
              <a:t>Influencé par: </a:t>
            </a:r>
          </a:p>
          <a:p>
            <a:pPr lvl="1"/>
            <a:r>
              <a:rPr lang="fr-FR" sz="2400" dirty="0" smtClean="0">
                <a:latin typeface="+mn-lt"/>
              </a:rPr>
              <a:t>Efficience intellectuelle (p=0.0005)</a:t>
            </a:r>
          </a:p>
          <a:p>
            <a:pPr lvl="1"/>
            <a:r>
              <a:rPr lang="fr-FR" sz="2400" dirty="0" smtClean="0">
                <a:latin typeface="+mn-lt"/>
              </a:rPr>
              <a:t>Niveau handicap (p&lt;0.0001)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81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433138"/>
            <a:ext cx="8615986" cy="5948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2727FF"/>
                </a:solidFill>
              </a:rPr>
              <a:t>Evaluation </a:t>
            </a:r>
            <a:r>
              <a:rPr lang="fr-FR" sz="3200" dirty="0">
                <a:solidFill>
                  <a:srgbClr val="2727FF"/>
                </a:solidFill>
              </a:rPr>
              <a:t>de la qualité de vie, de l’insertion </a:t>
            </a:r>
            <a:endParaRPr lang="fr-FR" sz="3200" dirty="0" smtClean="0">
              <a:solidFill>
                <a:srgbClr val="2727FF"/>
              </a:solidFill>
            </a:endParaRPr>
          </a:p>
          <a:p>
            <a:r>
              <a:rPr lang="fr-FR" sz="3200" dirty="0" smtClean="0">
                <a:solidFill>
                  <a:srgbClr val="2727FF"/>
                </a:solidFill>
              </a:rPr>
              <a:t>et </a:t>
            </a:r>
            <a:r>
              <a:rPr lang="fr-FR" sz="3200" dirty="0">
                <a:solidFill>
                  <a:srgbClr val="2727FF"/>
                </a:solidFill>
              </a:rPr>
              <a:t>de la participation sociale </a:t>
            </a:r>
            <a:endParaRPr lang="fr-FR" sz="3200" dirty="0" smtClean="0">
              <a:solidFill>
                <a:srgbClr val="2727FF"/>
              </a:solidFill>
            </a:endParaRPr>
          </a:p>
          <a:p>
            <a:r>
              <a:rPr lang="fr-FR" sz="3200" dirty="0" smtClean="0">
                <a:solidFill>
                  <a:srgbClr val="2727FF"/>
                </a:solidFill>
              </a:rPr>
              <a:t>d'une </a:t>
            </a:r>
            <a:r>
              <a:rPr lang="fr-FR" sz="3200" dirty="0">
                <a:solidFill>
                  <a:srgbClr val="2727FF"/>
                </a:solidFill>
              </a:rPr>
              <a:t>cohorte d'enfants victimes de </a:t>
            </a:r>
            <a:endParaRPr lang="fr-FR" sz="3200" dirty="0" smtClean="0">
              <a:solidFill>
                <a:srgbClr val="2727FF"/>
              </a:solidFill>
            </a:endParaRPr>
          </a:p>
          <a:p>
            <a:r>
              <a:rPr lang="fr-FR" sz="3200" dirty="0" smtClean="0">
                <a:solidFill>
                  <a:srgbClr val="2727FF"/>
                </a:solidFill>
              </a:rPr>
              <a:t>traumatisme </a:t>
            </a:r>
            <a:r>
              <a:rPr lang="fr-FR" sz="3200" dirty="0">
                <a:solidFill>
                  <a:srgbClr val="2727FF"/>
                </a:solidFill>
              </a:rPr>
              <a:t>crânien sévère suivie </a:t>
            </a:r>
            <a:endParaRPr lang="fr-FR" sz="3200" dirty="0" smtClean="0">
              <a:solidFill>
                <a:srgbClr val="2727FF"/>
              </a:solidFill>
            </a:endParaRPr>
          </a:p>
          <a:p>
            <a:r>
              <a:rPr lang="fr-FR" sz="3200" dirty="0">
                <a:solidFill>
                  <a:srgbClr val="2727FF"/>
                </a:solidFill>
              </a:rPr>
              <a:t>p</a:t>
            </a:r>
            <a:r>
              <a:rPr lang="fr-FR" sz="3200" dirty="0" smtClean="0">
                <a:solidFill>
                  <a:srgbClr val="2727FF"/>
                </a:solidFill>
              </a:rPr>
              <a:t>rospectivement à </a:t>
            </a:r>
            <a:r>
              <a:rPr lang="fr-FR" sz="3200" dirty="0">
                <a:solidFill>
                  <a:srgbClr val="2727FF"/>
                </a:solidFill>
              </a:rPr>
              <a:t>7 ans de l'accident</a:t>
            </a:r>
          </a:p>
          <a:p>
            <a:pPr algn="l"/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r>
              <a:rPr lang="fr-FR" sz="1700" b="1" u="sng" dirty="0"/>
              <a:t>Mathilde </a:t>
            </a:r>
            <a:r>
              <a:rPr lang="fr-FR" sz="1700" b="1" u="sng" dirty="0" err="1"/>
              <a:t>Chevignard</a:t>
            </a:r>
            <a:r>
              <a:rPr lang="fr-FR" sz="1700" b="1" u="sng" dirty="0"/>
              <a:t> </a:t>
            </a:r>
            <a:r>
              <a:rPr lang="fr-FR" sz="1700" b="1" u="sng" baseline="30000" dirty="0"/>
              <a:t>1,2,3</a:t>
            </a:r>
            <a:r>
              <a:rPr lang="fr-FR" sz="1700" b="1" dirty="0"/>
              <a:t>, Leila Francillette</a:t>
            </a:r>
            <a:r>
              <a:rPr lang="fr-FR" sz="1700" b="1" baseline="30000" dirty="0"/>
              <a:t>1</a:t>
            </a:r>
            <a:r>
              <a:rPr lang="fr-FR" sz="1700" b="1" dirty="0"/>
              <a:t>, Laurence Watier</a:t>
            </a:r>
            <a:r>
              <a:rPr lang="fr-FR" sz="1700" b="1" baseline="30000" dirty="0"/>
              <a:t>4,5,6</a:t>
            </a:r>
            <a:r>
              <a:rPr lang="fr-FR" sz="1700" b="1" dirty="0"/>
              <a:t>, Marion Opatowski</a:t>
            </a:r>
            <a:r>
              <a:rPr lang="fr-FR" sz="1700" b="1" baseline="30000" dirty="0"/>
              <a:t>4,5</a:t>
            </a:r>
            <a:r>
              <a:rPr lang="fr-FR" sz="1700" b="1" dirty="0"/>
              <a:t>, Hugo Camarâ-Costa</a:t>
            </a:r>
            <a:r>
              <a:rPr lang="fr-FR" sz="1700" b="1" baseline="30000" dirty="0"/>
              <a:t>1,7</a:t>
            </a:r>
            <a:r>
              <a:rPr lang="fr-FR" sz="1700" b="1" dirty="0"/>
              <a:t>, Dominique Brugel</a:t>
            </a:r>
            <a:r>
              <a:rPr lang="fr-FR" sz="1700" b="1" baseline="30000" dirty="0"/>
              <a:t>2</a:t>
            </a:r>
            <a:r>
              <a:rPr lang="fr-FR" sz="1700" b="1" dirty="0"/>
              <a:t>, Hanna Toure</a:t>
            </a:r>
            <a:r>
              <a:rPr lang="fr-FR" sz="1700" b="1" baseline="30000" dirty="0"/>
              <a:t>2</a:t>
            </a:r>
            <a:r>
              <a:rPr lang="fr-FR" sz="1700" b="1" dirty="0"/>
              <a:t>, Anne Laurent-Vannier</a:t>
            </a:r>
            <a:r>
              <a:rPr lang="fr-FR" sz="1700" b="1" baseline="30000" dirty="0"/>
              <a:t>2</a:t>
            </a:r>
            <a:r>
              <a:rPr lang="fr-FR" sz="1700" b="1" dirty="0"/>
              <a:t>, Agata Krasny-Pacini</a:t>
            </a:r>
            <a:r>
              <a:rPr lang="fr-FR" sz="1700" b="1" baseline="30000" dirty="0"/>
              <a:t>1,8</a:t>
            </a:r>
            <a:r>
              <a:rPr lang="fr-FR" sz="1700" b="1" dirty="0"/>
              <a:t>, </a:t>
            </a:r>
            <a:r>
              <a:rPr lang="fr-FR" sz="1700" b="1" dirty="0" err="1"/>
              <a:t>Eleonore</a:t>
            </a:r>
            <a:r>
              <a:rPr lang="fr-FR" sz="1700" b="1" dirty="0"/>
              <a:t> Bayen</a:t>
            </a:r>
            <a:r>
              <a:rPr lang="fr-FR" sz="1700" b="1" baseline="30000" dirty="0"/>
              <a:t>9,10</a:t>
            </a:r>
            <a:r>
              <a:rPr lang="fr-FR" sz="1700" b="1" dirty="0"/>
              <a:t>, Virginie Dardier</a:t>
            </a:r>
            <a:r>
              <a:rPr lang="fr-FR" sz="1700" b="1" baseline="30000" dirty="0"/>
              <a:t>11</a:t>
            </a:r>
            <a:r>
              <a:rPr lang="fr-FR" sz="1700" b="1" dirty="0"/>
              <a:t>, Jean-Jacques Weiss</a:t>
            </a:r>
            <a:r>
              <a:rPr lang="fr-FR" sz="1700" b="1" baseline="30000" dirty="0"/>
              <a:t>12</a:t>
            </a:r>
            <a:r>
              <a:rPr lang="fr-FR" sz="1700" b="1" dirty="0"/>
              <a:t>, Maria De Agostini</a:t>
            </a:r>
            <a:r>
              <a:rPr lang="fr-FR" sz="1700" b="1" baseline="30000" dirty="0"/>
              <a:t>7</a:t>
            </a:r>
            <a:r>
              <a:rPr lang="fr-FR" sz="1700" b="1" dirty="0"/>
              <a:t>, Mathilde Toussaint-Thorin</a:t>
            </a:r>
            <a:r>
              <a:rPr lang="fr-FR" sz="1700" b="1" baseline="30000" dirty="0"/>
              <a:t>13</a:t>
            </a:r>
            <a:r>
              <a:rPr lang="fr-FR" sz="1700" b="1" dirty="0"/>
              <a:t>, Philippe Meyer</a:t>
            </a:r>
            <a:r>
              <a:rPr lang="fr-FR" sz="1700" b="1" baseline="30000" dirty="0"/>
              <a:t>14</a:t>
            </a:r>
            <a:r>
              <a:rPr lang="fr-FR" sz="1700" b="1" dirty="0"/>
              <a:t>, Pascale Pradat-Diehl</a:t>
            </a:r>
            <a:r>
              <a:rPr lang="fr-FR" sz="1700" b="1" baseline="30000" dirty="0"/>
              <a:t>1,9</a:t>
            </a:r>
            <a:endParaRPr lang="fr-FR" sz="1700" dirty="0"/>
          </a:p>
          <a:p>
            <a:r>
              <a:rPr lang="fr-FR" sz="1700" baseline="30000" dirty="0"/>
              <a:t> </a:t>
            </a:r>
            <a:endParaRPr lang="fr-FR" sz="1700" dirty="0"/>
          </a:p>
          <a:p>
            <a:r>
              <a:rPr lang="fr-FR" sz="1700" baseline="30000" dirty="0"/>
              <a:t>1. Sorbonne Universités, UPMC Université Paris 06, Inserm, CNRS, LIB, F-7013 Paris ; 2. Hôpitaux de Saint Maurice; Saint Maurice ; 3. Groupe de Recherche Clinique Handicap Cognitif et Réadaptation – UPMC Paris 6 ; 4. Inserm UMR 1181 (B2PHI), F-75015 Paris ; 5. Institut Pasteur, UMR 1181, B2PHI, F-75015 Paris ; 6. </a:t>
            </a:r>
            <a:r>
              <a:rPr lang="fr-FR" sz="1700" baseline="30000" dirty="0" err="1"/>
              <a:t>Univ</a:t>
            </a:r>
            <a:r>
              <a:rPr lang="fr-FR" sz="1700" baseline="30000" dirty="0"/>
              <a:t>. Versailles St Quentin, UMR 1181, B2PHI, F-78180  Montigny le Bretonneux ; 7. INSERM CESP Villejuif ; 8. Institut Universitaire Clémenceau, Strasbourg ; 9. Service de MPR, Groupe Hospitalier Pitié-Salpêtrière, Paris ; 10. </a:t>
            </a:r>
            <a:r>
              <a:rPr lang="fr-FR" sz="1700" baseline="30000" dirty="0" err="1"/>
              <a:t>LEDa</a:t>
            </a:r>
            <a:r>
              <a:rPr lang="fr-FR" sz="1700" baseline="30000" dirty="0"/>
              <a:t>-LEGOS, Université Paris Dauphine ; 11. Université Rennes 2 ; 12.</a:t>
            </a:r>
            <a:r>
              <a:rPr lang="fr-FR" sz="1700" b="1" baseline="30000" dirty="0"/>
              <a:t> </a:t>
            </a:r>
            <a:r>
              <a:rPr lang="fr-FR" sz="1700" baseline="30000" dirty="0"/>
              <a:t>ARTC-IDF ; 13. CHU de Reims ; Université de Reims – </a:t>
            </a:r>
            <a:r>
              <a:rPr lang="fr-FR" sz="1700" baseline="30000" dirty="0" err="1"/>
              <a:t>Champagne-Ardennes</a:t>
            </a:r>
            <a:r>
              <a:rPr lang="fr-FR" sz="1700" baseline="30000" dirty="0"/>
              <a:t> ; 14. Service d’anesthésie-réanimation, Hôpital Necker Enfants Malades, 75007 Paris ; Université Paris 5.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1468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FF"/>
                </a:solidFill>
                <a:latin typeface="+mn-lt"/>
              </a:rPr>
              <a:t>Participation / situation sociale </a:t>
            </a:r>
            <a:endParaRPr lang="fr-FR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+mn-lt"/>
              <a:cs typeface="Arial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+mn-lt"/>
                <a:cs typeface="Arial" charset="0"/>
              </a:rPr>
              <a:t>Questionnaire CASP parents: </a:t>
            </a:r>
            <a:r>
              <a:rPr lang="en-US" sz="2400" dirty="0">
                <a:latin typeface="+mn-lt"/>
                <a:cs typeface="Arial" charset="0"/>
              </a:rPr>
              <a:t>participation </a:t>
            </a:r>
            <a:r>
              <a:rPr lang="en-US" sz="2400" dirty="0" err="1">
                <a:latin typeface="+mn-lt"/>
                <a:cs typeface="Arial" charset="0"/>
              </a:rPr>
              <a:t>relativement</a:t>
            </a:r>
            <a:r>
              <a:rPr lang="en-US" sz="2400" dirty="0">
                <a:latin typeface="+mn-lt"/>
                <a:cs typeface="Arial" charset="0"/>
              </a:rPr>
              <a:t> bonne </a:t>
            </a:r>
            <a:r>
              <a:rPr lang="en-US" sz="2400" dirty="0" err="1">
                <a:latin typeface="+mn-lt"/>
                <a:cs typeface="Arial" charset="0"/>
              </a:rPr>
              <a:t>mais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significativement</a:t>
            </a:r>
            <a:r>
              <a:rPr lang="en-US" sz="2400" dirty="0">
                <a:latin typeface="+mn-lt"/>
                <a:cs typeface="Arial" charset="0"/>
              </a:rPr>
              <a:t> &lt; </a:t>
            </a:r>
            <a:r>
              <a:rPr lang="en-US" sz="2400" dirty="0" err="1" smtClean="0">
                <a:latin typeface="+mn-lt"/>
                <a:cs typeface="Arial" charset="0"/>
              </a:rPr>
              <a:t>contrôles</a:t>
            </a:r>
            <a:endParaRPr lang="en-US" sz="2400" dirty="0" smtClean="0">
              <a:latin typeface="+mn-lt"/>
              <a:cs typeface="Arial" charset="0"/>
            </a:endParaRPr>
          </a:p>
          <a:p>
            <a:endParaRPr lang="en-US" sz="2400" dirty="0">
              <a:latin typeface="+mn-lt"/>
              <a:cs typeface="Arial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+mn-lt"/>
                <a:cs typeface="Arial" charset="0"/>
              </a:rPr>
              <a:t>Auto-questionnaires patients: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pas de </a:t>
            </a:r>
            <a:r>
              <a:rPr lang="en-US" sz="2400" dirty="0" err="1">
                <a:latin typeface="+mn-lt"/>
                <a:cs typeface="Arial" charset="0"/>
              </a:rPr>
              <a:t>différence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significative</a:t>
            </a:r>
            <a:r>
              <a:rPr lang="en-US" sz="2400" dirty="0">
                <a:latin typeface="+mn-lt"/>
                <a:cs typeface="Arial" charset="0"/>
              </a:rPr>
              <a:t> / </a:t>
            </a:r>
            <a:r>
              <a:rPr lang="en-US" sz="2400" dirty="0" err="1">
                <a:latin typeface="+mn-lt"/>
                <a:cs typeface="Arial" charset="0"/>
              </a:rPr>
              <a:t>contrôles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endParaRPr lang="en-US" sz="2400" dirty="0" smtClean="0">
              <a:latin typeface="+mn-lt"/>
              <a:cs typeface="Arial" charset="0"/>
            </a:endParaRPr>
          </a:p>
          <a:p>
            <a:endParaRPr lang="en-US" sz="2400" dirty="0">
              <a:latin typeface="+mn-lt"/>
              <a:cs typeface="Arial" charset="0"/>
            </a:endParaRPr>
          </a:p>
          <a:p>
            <a:endParaRPr lang="en-US" sz="2400" dirty="0">
              <a:latin typeface="+mn-lt"/>
              <a:cs typeface="Arial" charset="0"/>
            </a:endParaRPr>
          </a:p>
          <a:p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233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276872"/>
            <a:ext cx="909161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79" name="ZoneTexte 4"/>
          <p:cNvSpPr txBox="1">
            <a:spLocks noChangeArrowheads="1"/>
          </p:cNvSpPr>
          <p:nvPr/>
        </p:nvSpPr>
        <p:spPr bwMode="auto">
          <a:xfrm>
            <a:off x="251521" y="116632"/>
            <a:ext cx="87129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FF"/>
                </a:solidFill>
                <a:latin typeface="Century Gothic" charset="0"/>
                <a:cs typeface="Arial" charset="0"/>
              </a:rPr>
              <a:t>Questionnaire CASP </a:t>
            </a:r>
            <a:r>
              <a:rPr lang="en-US" sz="3600" dirty="0" smtClean="0">
                <a:solidFill>
                  <a:srgbClr val="0000FF"/>
                </a:solidFill>
                <a:latin typeface="Century Gothic" charset="0"/>
                <a:cs typeface="Arial" charset="0"/>
              </a:rPr>
              <a:t>parents / patients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/>
              <a:t>Domaines les plus altérés: activités dans la communauté et activités élaborées à l’extérieur, 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/>
              <a:t>Routines </a:t>
            </a:r>
            <a:r>
              <a:rPr lang="fr-FR" sz="2000" dirty="0"/>
              <a:t>quotidiennes et la participation scolaire moins altérées </a:t>
            </a:r>
          </a:p>
        </p:txBody>
      </p:sp>
    </p:spTree>
    <p:extLst>
      <p:ext uri="{BB962C8B-B14F-4D97-AF65-F5344CB8AC3E}">
        <p14:creationId xmlns:p14="http://schemas.microsoft.com/office/powerpoint/2010/main" val="112109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746952"/>
              </p:ext>
            </p:extLst>
          </p:nvPr>
        </p:nvGraphicFramePr>
        <p:xfrm>
          <a:off x="250825" y="1341438"/>
          <a:ext cx="8785225" cy="5351246"/>
        </p:xfrm>
        <a:graphic>
          <a:graphicData uri="http://schemas.openxmlformats.org/drawingml/2006/table">
            <a:tbl>
              <a:tblPr/>
              <a:tblGrid>
                <a:gridCol w="181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727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Patients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727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Controles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27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Mean</a:t>
                      </a:r>
                      <a:endParaRPr kumimoji="0" 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95% IC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Max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Mean</a:t>
                      </a:r>
                      <a:endParaRPr kumimoji="0" 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95% IC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Max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PedsQL generic scale Parent rating 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Physical ability total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72.4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[61.2 : 83.6]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15.6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83.1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[72.3 : 94.0]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28.1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Emotion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68.0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[58.9 : 77.1]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79.7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[72.8 : 86.7]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55.0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Social relationship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74.4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[65.4 : 83.4]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[81.5 : 86.7]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School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70.2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[61.7 : 78.6]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79.5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[69.1 : 89.9]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Psychosocial Total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71.3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[64.3 : 78.2]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35.0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96.7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83.1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[76.3 : 89.8]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51.7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 Score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727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71.7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[63.9 : 79.5]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24.8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96.0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727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83.0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[75.1 : 91.0]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47.8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0.032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1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PedsQL generic scale Self-rating Echelle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Physical ability total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34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75.8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[68.0 : 83.5]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12.5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33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88.8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[82.5 : 95.0]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12.5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Emotion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34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63.7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[54.9 : 72.5]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33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71.8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[63.7 : 79.8]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Social relationship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34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76.9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[68.4 : 85.4]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33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90.3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[85.6 : 95.0]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School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34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63.8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[55.5 : 72.2]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33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80.9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[75.5 : 86.1]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Psychosocial Total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34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68.8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[62.0 : 75.6]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28.3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98.3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33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81.3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[46.5 : 86.1]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55.0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 Score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34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727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71.1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[64.8 : 77.5]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34.8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98.9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33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727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83.9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[79.3 : 88.4]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52.2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7086" marR="7086" marT="7086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0.0057</a:t>
                      </a:r>
                    </a:p>
                  </a:txBody>
                  <a:tcPr marL="7086" marR="7086" marT="7086" marB="0" anchor="ctr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2406" name="ZoneTexte 2"/>
          <p:cNvSpPr txBox="1">
            <a:spLocks noChangeArrowheads="1"/>
          </p:cNvSpPr>
          <p:nvPr/>
        </p:nvSpPr>
        <p:spPr bwMode="auto">
          <a:xfrm>
            <a:off x="266700" y="250825"/>
            <a:ext cx="8626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00FF"/>
                </a:solidFill>
                <a:latin typeface="Century Gothic" charset="0"/>
                <a:cs typeface="Arial" charset="0"/>
              </a:rPr>
              <a:t>Qualité</a:t>
            </a:r>
            <a:r>
              <a:rPr lang="en-US" sz="2800" b="1" dirty="0" smtClean="0">
                <a:solidFill>
                  <a:srgbClr val="0000FF"/>
                </a:solidFill>
                <a:latin typeface="Century Gothic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entury Gothic" charset="0"/>
                <a:cs typeface="Arial" charset="0"/>
              </a:rPr>
              <a:t>de vie </a:t>
            </a:r>
            <a:r>
              <a:rPr lang="en-US" sz="2800" b="1" dirty="0" smtClean="0">
                <a:solidFill>
                  <a:srgbClr val="0000FF"/>
                </a:solidFill>
                <a:latin typeface="Century Gothic" charset="0"/>
                <a:cs typeface="Arial" charset="0"/>
              </a:rPr>
              <a:t>(auto / </a:t>
            </a:r>
            <a:r>
              <a:rPr lang="en-US" sz="2800" b="1" dirty="0">
                <a:solidFill>
                  <a:srgbClr val="0000FF"/>
                </a:solidFill>
                <a:latin typeface="Century Gothic" charset="0"/>
                <a:cs typeface="Arial" charset="0"/>
              </a:rPr>
              <a:t>parent) </a:t>
            </a:r>
          </a:p>
          <a:p>
            <a:pPr eaLnBrk="1" hangingPunct="1"/>
            <a:r>
              <a:rPr lang="en-US" sz="1400" dirty="0" err="1">
                <a:latin typeface="Century Gothic" charset="0"/>
                <a:cs typeface="Arial" charset="0"/>
              </a:rPr>
              <a:t>significativement</a:t>
            </a:r>
            <a:r>
              <a:rPr lang="en-US" sz="1400" dirty="0">
                <a:latin typeface="Century Gothic" charset="0"/>
                <a:cs typeface="Arial" charset="0"/>
              </a:rPr>
              <a:t> </a:t>
            </a:r>
            <a:r>
              <a:rPr lang="en-US" sz="1400" dirty="0" err="1">
                <a:latin typeface="Century Gothic" charset="0"/>
                <a:cs typeface="Arial" charset="0"/>
              </a:rPr>
              <a:t>inférieur</a:t>
            </a:r>
            <a:r>
              <a:rPr lang="en-US" sz="1400" dirty="0">
                <a:latin typeface="Century Gothic" charset="0"/>
                <a:cs typeface="Arial" charset="0"/>
              </a:rPr>
              <a:t> TC / </a:t>
            </a:r>
            <a:r>
              <a:rPr lang="en-US" sz="1400" dirty="0" err="1">
                <a:latin typeface="Century Gothic" charset="0"/>
                <a:cs typeface="Arial" charset="0"/>
              </a:rPr>
              <a:t>contrôles</a:t>
            </a:r>
            <a:endParaRPr lang="en-US" sz="1400" dirty="0">
              <a:latin typeface="Century Gothic" charset="0"/>
              <a:cs typeface="Arial" charset="0"/>
            </a:endParaRPr>
          </a:p>
        </p:txBody>
      </p:sp>
      <p:pic>
        <p:nvPicPr>
          <p:cNvPr id="5240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852738"/>
            <a:ext cx="5746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4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713413"/>
            <a:ext cx="5746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4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084763"/>
            <a:ext cx="5794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4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00438"/>
            <a:ext cx="5794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5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5B86E3-4F3B-5847-85A3-F9073C6C5873}" type="slidenum">
              <a:rPr lang="fr-FR" sz="1400"/>
              <a:pPr/>
              <a:t>23</a:t>
            </a:fld>
            <a:endParaRPr lang="fr-FR" sz="140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985963"/>
          <a:ext cx="9144000" cy="4830576"/>
        </p:xfrm>
        <a:graphic>
          <a:graphicData uri="http://schemas.openxmlformats.org/drawingml/2006/table">
            <a:tbl>
              <a:tblPr/>
              <a:tblGrid>
                <a:gridCol w="190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543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Echelle fatigue parents</a:t>
                      </a:r>
                      <a:endParaRPr kumimoji="0" lang="fr-F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Fatigue générale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67.5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[58.3 : 76.6]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88.5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[83.3 : 93.8]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66.7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Sommeil / repos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71.5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[62.1 : 80.9]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86.9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[81.2 : 92.6]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58.3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Fatigue cognitive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64.4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[53.6 : 75.1]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20.8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87.5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[78.0 : 97.0]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29.2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Score global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67.8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[59.4 : 76.2]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31.9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87.6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[82.3 : 92.9]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58.3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0.0036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43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Echelle fatigue patient </a:t>
                      </a:r>
                      <a:endParaRPr kumimoji="0" lang="fr-F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Fatigue générale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34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66.7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[58.8 : 74.5]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20.8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33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82.3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[76.3 : 88.3]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33.3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Sommeil / repos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34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64.1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[56.7 : 71.6]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20.8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33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71.3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[65.9 : 76.8]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41.7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Fatigue cognitive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34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53.7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[45.7 : 61.7]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8.3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33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78.5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[71.7 : 85.4]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33.3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100.0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Score global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34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61.1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[54.6 : 67.5]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27.8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94.4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33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77.4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[71.9 : 82.8]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41.7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97.2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0.0005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719" name="ZoneTexte 4"/>
          <p:cNvSpPr txBox="1">
            <a:spLocks noChangeArrowheads="1"/>
          </p:cNvSpPr>
          <p:nvPr/>
        </p:nvSpPr>
        <p:spPr bwMode="auto">
          <a:xfrm>
            <a:off x="1828561" y="232192"/>
            <a:ext cx="587026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800" dirty="0" smtClean="0">
                <a:solidFill>
                  <a:srgbClr val="0000FF"/>
                </a:solidFill>
              </a:rPr>
              <a:t>Fatigue / fatigabilité </a:t>
            </a:r>
          </a:p>
          <a:p>
            <a:r>
              <a:rPr lang="fr-FR" sz="2400" dirty="0" err="1" smtClean="0"/>
              <a:t>PedsQL</a:t>
            </a:r>
            <a:r>
              <a:rPr lang="fr-FR" sz="2400" dirty="0" smtClean="0"/>
              <a:t> </a:t>
            </a:r>
            <a:r>
              <a:rPr lang="fr-FR" sz="2400" dirty="0"/>
              <a:t>– </a:t>
            </a:r>
            <a:r>
              <a:rPr lang="fr-FR" sz="2400" dirty="0" err="1" smtClean="0"/>
              <a:t>Multidimensional</a:t>
            </a:r>
            <a:r>
              <a:rPr lang="fr-FR" sz="2400" dirty="0" smtClean="0"/>
              <a:t> Fatigue Index</a:t>
            </a:r>
            <a:endParaRPr lang="fr-FR" sz="2400" dirty="0"/>
          </a:p>
        </p:txBody>
      </p:sp>
      <p:sp>
        <p:nvSpPr>
          <p:cNvPr id="25720" name="ZoneTexte 5"/>
          <p:cNvSpPr txBox="1">
            <a:spLocks noChangeArrowheads="1"/>
          </p:cNvSpPr>
          <p:nvPr/>
        </p:nvSpPr>
        <p:spPr bwMode="auto">
          <a:xfrm>
            <a:off x="2289175" y="1412875"/>
            <a:ext cx="435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400"/>
              <a:t>Patients 		Contrôles </a:t>
            </a:r>
          </a:p>
        </p:txBody>
      </p:sp>
      <p:pic>
        <p:nvPicPr>
          <p:cNvPr id="257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13100"/>
            <a:ext cx="5794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4508500"/>
            <a:ext cx="630238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63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2727FF"/>
                </a:solidFill>
                <a:latin typeface="+mn-lt"/>
              </a:rPr>
              <a:t>Facteurs associés</a:t>
            </a:r>
            <a:endParaRPr lang="fr-FR" dirty="0">
              <a:solidFill>
                <a:srgbClr val="2727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rgbClr val="2727FF"/>
                </a:solidFill>
                <a:latin typeface="+mn-lt"/>
              </a:rPr>
              <a:t>Qualité de </a:t>
            </a:r>
            <a:r>
              <a:rPr lang="fr-FR" dirty="0" smtClean="0">
                <a:solidFill>
                  <a:srgbClr val="2727FF"/>
                </a:solidFill>
                <a:latin typeface="+mn-lt"/>
              </a:rPr>
              <a:t>vie:</a:t>
            </a:r>
            <a:endParaRPr lang="fr-FR" dirty="0">
              <a:solidFill>
                <a:srgbClr val="2727FF"/>
              </a:solidFill>
              <a:latin typeface="+mn-lt"/>
            </a:endParaRPr>
          </a:p>
          <a:p>
            <a:pPr lvl="1"/>
            <a:r>
              <a:rPr lang="fr-FR" dirty="0">
                <a:latin typeface="+mn-lt"/>
              </a:rPr>
              <a:t>Sévérité TC </a:t>
            </a:r>
            <a:r>
              <a:rPr lang="fr-FR" dirty="0" smtClean="0">
                <a:latin typeface="+mn-lt"/>
              </a:rPr>
              <a:t>(hypo </a:t>
            </a:r>
            <a:r>
              <a:rPr lang="fr-FR" dirty="0">
                <a:latin typeface="+mn-lt"/>
              </a:rPr>
              <a:t>PPC; </a:t>
            </a:r>
            <a:r>
              <a:rPr lang="fr-FR" dirty="0" smtClean="0">
                <a:latin typeface="+mn-lt"/>
              </a:rPr>
              <a:t>collapsus)</a:t>
            </a:r>
            <a:endParaRPr lang="fr-FR" dirty="0">
              <a:latin typeface="+mn-lt"/>
            </a:endParaRPr>
          </a:p>
          <a:p>
            <a:pPr lvl="1"/>
            <a:endParaRPr lang="fr-FR" dirty="0" smtClean="0">
              <a:latin typeface="+mn-lt"/>
            </a:endParaRPr>
          </a:p>
          <a:p>
            <a:r>
              <a:rPr lang="fr-FR" dirty="0" smtClean="0">
                <a:solidFill>
                  <a:srgbClr val="2727FF"/>
                </a:solidFill>
                <a:latin typeface="+mn-lt"/>
              </a:rPr>
              <a:t>Fatigue:</a:t>
            </a:r>
          </a:p>
          <a:p>
            <a:pPr lvl="1"/>
            <a:r>
              <a:rPr lang="fr-FR" dirty="0" smtClean="0">
                <a:latin typeface="+mn-lt"/>
              </a:rPr>
              <a:t>Age de survenue plus élevé </a:t>
            </a:r>
          </a:p>
          <a:p>
            <a:pPr lvl="1"/>
            <a:r>
              <a:rPr lang="fr-FR" dirty="0" smtClean="0">
                <a:latin typeface="+mn-lt"/>
              </a:rPr>
              <a:t>Sévérité TC (durée coma; HTIC; hypo PPC)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solidFill>
                  <a:srgbClr val="2727FF"/>
                </a:solidFill>
                <a:latin typeface="+mn-lt"/>
              </a:rPr>
              <a:t>Participation sociale: </a:t>
            </a:r>
          </a:p>
          <a:p>
            <a:pPr lvl="1"/>
            <a:r>
              <a:rPr lang="fr-FR" dirty="0" smtClean="0">
                <a:latin typeface="+mn-lt"/>
              </a:rPr>
              <a:t>Sévérité TC (ISS; </a:t>
            </a:r>
            <a:r>
              <a:rPr lang="fr-FR" dirty="0">
                <a:latin typeface="+mn-lt"/>
              </a:rPr>
              <a:t>hypo </a:t>
            </a:r>
            <a:r>
              <a:rPr lang="fr-FR" dirty="0" smtClean="0">
                <a:latin typeface="+mn-lt"/>
              </a:rPr>
              <a:t>PPC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S</a:t>
            </a:r>
            <a:r>
              <a:rPr lang="fr-FR" dirty="0" smtClean="0">
                <a:latin typeface="+mn-lt"/>
              </a:rPr>
              <a:t>yndrome cérébelleux; type de scolarité en cours: plus faible en IME</a:t>
            </a:r>
          </a:p>
          <a:p>
            <a:pPr lvl="1"/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Par contre les 3 domaines sont fortement corrélés entre eux (r=0.46 – 0.80)</a:t>
            </a: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Pas d’effet </a:t>
            </a:r>
          </a:p>
          <a:p>
            <a:pPr lvl="1"/>
            <a:r>
              <a:rPr lang="fr-FR" dirty="0" smtClean="0">
                <a:latin typeface="+mn-lt"/>
              </a:rPr>
              <a:t>Age de survenue, niveau études parents, hémiplégie, efficience intellectuelle</a:t>
            </a:r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319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sz="4000" dirty="0" smtClean="0">
                <a:solidFill>
                  <a:srgbClr val="0000FF"/>
                </a:solidFill>
                <a:latin typeface="+mn-lt"/>
              </a:rPr>
              <a:t>Conclusion </a:t>
            </a:r>
            <a:endParaRPr lang="fr-FR" sz="40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74198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fr-FR" sz="2400" dirty="0" err="1" smtClean="0">
                <a:latin typeface="+mn-lt"/>
              </a:rPr>
              <a:t>Conséquences</a:t>
            </a:r>
            <a:r>
              <a:rPr lang="en-US" altLang="fr-FR" sz="2400" dirty="0" smtClean="0">
                <a:latin typeface="+mn-lt"/>
              </a:rPr>
              <a:t> </a:t>
            </a:r>
            <a:r>
              <a:rPr lang="en-US" altLang="fr-FR" sz="2400" dirty="0" err="1" smtClean="0">
                <a:latin typeface="+mn-lt"/>
              </a:rPr>
              <a:t>à</a:t>
            </a:r>
            <a:r>
              <a:rPr lang="en-US" altLang="fr-FR" sz="2400" dirty="0" smtClean="0">
                <a:latin typeface="+mn-lt"/>
              </a:rPr>
              <a:t> long </a:t>
            </a:r>
            <a:r>
              <a:rPr lang="en-US" altLang="fr-FR" sz="2400" dirty="0" err="1" smtClean="0">
                <a:latin typeface="+mn-lt"/>
              </a:rPr>
              <a:t>terme</a:t>
            </a:r>
            <a:r>
              <a:rPr lang="en-US" altLang="fr-FR" sz="2400" dirty="0" smtClean="0">
                <a:latin typeface="+mn-lt"/>
              </a:rPr>
              <a:t> d’un TC </a:t>
            </a:r>
            <a:r>
              <a:rPr lang="en-US" altLang="fr-FR" sz="2400" dirty="0" err="1" smtClean="0">
                <a:latin typeface="+mn-lt"/>
              </a:rPr>
              <a:t>sévère</a:t>
            </a:r>
            <a:r>
              <a:rPr lang="en-US" altLang="fr-FR" sz="2400" dirty="0" smtClean="0">
                <a:latin typeface="+mn-lt"/>
              </a:rPr>
              <a:t> </a:t>
            </a:r>
            <a:r>
              <a:rPr lang="en-US" altLang="fr-FR" sz="2400" dirty="0" err="1" smtClean="0">
                <a:latin typeface="+mn-lt"/>
              </a:rPr>
              <a:t>survenu</a:t>
            </a:r>
            <a:r>
              <a:rPr lang="en-US" altLang="fr-FR" sz="2400" dirty="0" smtClean="0">
                <a:latin typeface="+mn-lt"/>
              </a:rPr>
              <a:t> </a:t>
            </a:r>
            <a:r>
              <a:rPr lang="en-US" altLang="fr-FR" sz="2400" dirty="0" err="1" smtClean="0">
                <a:latin typeface="+mn-lt"/>
              </a:rPr>
              <a:t>dans</a:t>
            </a:r>
            <a:r>
              <a:rPr lang="en-US" altLang="fr-FR" sz="2400" dirty="0" smtClean="0">
                <a:latin typeface="+mn-lt"/>
              </a:rPr>
              <a:t> </a:t>
            </a:r>
            <a:r>
              <a:rPr lang="en-US" altLang="fr-FR" sz="2400" dirty="0" err="1" smtClean="0">
                <a:latin typeface="+mn-lt"/>
              </a:rPr>
              <a:t>l’enfance</a:t>
            </a:r>
            <a:r>
              <a:rPr lang="en-US" altLang="fr-FR" sz="2400" dirty="0" smtClean="0">
                <a:latin typeface="+mn-lt"/>
              </a:rPr>
              <a:t> </a:t>
            </a:r>
            <a:r>
              <a:rPr lang="en-US" altLang="fr-FR" sz="2400" dirty="0" err="1" smtClean="0">
                <a:latin typeface="+mn-lt"/>
              </a:rPr>
              <a:t>dans</a:t>
            </a:r>
            <a:r>
              <a:rPr lang="en-US" altLang="fr-FR" sz="2400" dirty="0" smtClean="0">
                <a:latin typeface="+mn-lt"/>
              </a:rPr>
              <a:t> de </a:t>
            </a:r>
            <a:r>
              <a:rPr lang="en-US" altLang="fr-FR" sz="2400" dirty="0" err="1" smtClean="0">
                <a:latin typeface="+mn-lt"/>
              </a:rPr>
              <a:t>nombreux</a:t>
            </a:r>
            <a:r>
              <a:rPr lang="en-US" altLang="fr-FR" sz="2400" dirty="0" smtClean="0">
                <a:latin typeface="+mn-lt"/>
              </a:rPr>
              <a:t> </a:t>
            </a:r>
            <a:r>
              <a:rPr lang="en-US" altLang="fr-FR" sz="2400" dirty="0" err="1" smtClean="0">
                <a:latin typeface="+mn-lt"/>
              </a:rPr>
              <a:t>domaines</a:t>
            </a:r>
            <a:endParaRPr lang="en-US" altLang="fr-FR" sz="2400" dirty="0" smtClean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fr-FR" sz="2400" dirty="0" err="1" smtClean="0">
                <a:latin typeface="+mn-lt"/>
              </a:rPr>
              <a:t>Moindre</a:t>
            </a:r>
            <a:r>
              <a:rPr lang="en-US" altLang="fr-FR" sz="2400" dirty="0" smtClean="0">
                <a:latin typeface="+mn-lt"/>
              </a:rPr>
              <a:t> </a:t>
            </a:r>
            <a:r>
              <a:rPr lang="en-US" altLang="fr-FR" sz="2400" dirty="0" err="1" smtClean="0">
                <a:latin typeface="+mn-lt"/>
              </a:rPr>
              <a:t>réussite</a:t>
            </a:r>
            <a:r>
              <a:rPr lang="en-US" altLang="fr-FR" sz="2400" dirty="0" smtClean="0">
                <a:latin typeface="+mn-lt"/>
              </a:rPr>
              <a:t> </a:t>
            </a:r>
            <a:r>
              <a:rPr lang="en-US" altLang="fr-FR" sz="2400" dirty="0" err="1" smtClean="0">
                <a:latin typeface="+mn-lt"/>
              </a:rPr>
              <a:t>scolaire</a:t>
            </a:r>
            <a:endParaRPr lang="en-US" altLang="fr-FR" sz="2400" dirty="0" smtClean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fr-FR" sz="2400" dirty="0" smtClean="0">
                <a:latin typeface="+mn-lt"/>
              </a:rPr>
              <a:t>Quasi </a:t>
            </a:r>
            <a:r>
              <a:rPr lang="en-US" altLang="fr-FR" sz="2400" dirty="0" err="1" smtClean="0">
                <a:latin typeface="+mn-lt"/>
              </a:rPr>
              <a:t>aucune</a:t>
            </a:r>
            <a:r>
              <a:rPr lang="en-US" altLang="fr-FR" sz="2400" dirty="0" smtClean="0">
                <a:latin typeface="+mn-lt"/>
              </a:rPr>
              <a:t> </a:t>
            </a:r>
            <a:r>
              <a:rPr lang="en-US" altLang="fr-FR" sz="2400" dirty="0" err="1" smtClean="0">
                <a:latin typeface="+mn-lt"/>
              </a:rPr>
              <a:t>intégration</a:t>
            </a:r>
            <a:r>
              <a:rPr lang="en-US" altLang="fr-FR" sz="2400" dirty="0" smtClean="0">
                <a:latin typeface="+mn-lt"/>
              </a:rPr>
              <a:t> </a:t>
            </a:r>
            <a:r>
              <a:rPr lang="en-US" altLang="fr-FR" sz="2400" dirty="0" err="1" smtClean="0">
                <a:latin typeface="+mn-lt"/>
              </a:rPr>
              <a:t>professionnelle</a:t>
            </a:r>
            <a:r>
              <a:rPr lang="en-US" altLang="fr-FR" sz="2400" dirty="0" smtClean="0">
                <a:latin typeface="+mn-lt"/>
              </a:rPr>
              <a:t> (encore?)</a:t>
            </a:r>
          </a:p>
          <a:p>
            <a:pPr>
              <a:spcBef>
                <a:spcPct val="0"/>
              </a:spcBef>
            </a:pPr>
            <a:r>
              <a:rPr lang="en-US" altLang="fr-FR" sz="2400" dirty="0" err="1" smtClean="0">
                <a:latin typeface="+mn-lt"/>
                <a:cs typeface="Arial" charset="0"/>
              </a:rPr>
              <a:t>Qualité</a:t>
            </a:r>
            <a:r>
              <a:rPr lang="en-US" altLang="fr-FR" sz="2400" dirty="0" smtClean="0">
                <a:latin typeface="+mn-lt"/>
                <a:cs typeface="Arial" charset="0"/>
              </a:rPr>
              <a:t> de vie </a:t>
            </a:r>
            <a:r>
              <a:rPr lang="en-US" altLang="fr-FR" sz="2400" dirty="0" err="1" smtClean="0">
                <a:latin typeface="+mn-lt"/>
                <a:cs typeface="Arial" charset="0"/>
              </a:rPr>
              <a:t>altérée</a:t>
            </a:r>
            <a:r>
              <a:rPr lang="en-US" altLang="fr-FR" sz="2400" dirty="0" smtClean="0">
                <a:latin typeface="+mn-lt"/>
                <a:cs typeface="Arial" charset="0"/>
              </a:rPr>
              <a:t> </a:t>
            </a:r>
            <a:r>
              <a:rPr lang="en-US" altLang="fr-FR" sz="2400" dirty="0" err="1" smtClean="0">
                <a:latin typeface="+mn-lt"/>
                <a:cs typeface="Arial" charset="0"/>
              </a:rPr>
              <a:t>dans</a:t>
            </a:r>
            <a:r>
              <a:rPr lang="en-US" altLang="fr-FR" sz="2400" dirty="0" smtClean="0">
                <a:latin typeface="+mn-lt"/>
                <a:cs typeface="Arial" charset="0"/>
              </a:rPr>
              <a:t> </a:t>
            </a:r>
            <a:r>
              <a:rPr lang="en-US" altLang="fr-FR" sz="2400" dirty="0" err="1" smtClean="0">
                <a:latin typeface="+mn-lt"/>
                <a:cs typeface="Arial" charset="0"/>
              </a:rPr>
              <a:t>tous</a:t>
            </a:r>
            <a:r>
              <a:rPr lang="en-US" altLang="fr-FR" sz="2400" dirty="0" smtClean="0">
                <a:latin typeface="+mn-lt"/>
                <a:cs typeface="Arial" charset="0"/>
              </a:rPr>
              <a:t> </a:t>
            </a:r>
            <a:r>
              <a:rPr lang="en-US" altLang="fr-FR" sz="2400" dirty="0" err="1" smtClean="0">
                <a:latin typeface="+mn-lt"/>
                <a:cs typeface="Arial" charset="0"/>
              </a:rPr>
              <a:t>ses</a:t>
            </a:r>
            <a:r>
              <a:rPr lang="en-US" altLang="fr-FR" sz="2400" dirty="0" smtClean="0">
                <a:latin typeface="+mn-lt"/>
                <a:cs typeface="Arial" charset="0"/>
              </a:rPr>
              <a:t> </a:t>
            </a:r>
            <a:r>
              <a:rPr lang="en-US" altLang="fr-FR" sz="2400" dirty="0" err="1" smtClean="0">
                <a:latin typeface="+mn-lt"/>
                <a:cs typeface="Arial" charset="0"/>
              </a:rPr>
              <a:t>domaines</a:t>
            </a:r>
            <a:r>
              <a:rPr lang="en-US" altLang="fr-FR" sz="2400" dirty="0" smtClean="0">
                <a:latin typeface="+mn-lt"/>
                <a:cs typeface="Arial" charset="0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altLang="fr-FR" sz="2000" dirty="0" smtClean="0">
                <a:latin typeface="+mn-lt"/>
                <a:cs typeface="Arial" charset="0"/>
              </a:rPr>
              <a:t>Auto- et </a:t>
            </a:r>
            <a:r>
              <a:rPr lang="en-US" altLang="fr-FR" sz="2000" dirty="0" err="1" smtClean="0">
                <a:latin typeface="+mn-lt"/>
                <a:cs typeface="Arial" charset="0"/>
              </a:rPr>
              <a:t>hétéro</a:t>
            </a:r>
            <a:r>
              <a:rPr lang="en-US" altLang="fr-FR" sz="2000" dirty="0" smtClean="0">
                <a:latin typeface="+mn-lt"/>
                <a:cs typeface="Arial" charset="0"/>
              </a:rPr>
              <a:t>-questionnaires </a:t>
            </a:r>
          </a:p>
          <a:p>
            <a:pPr>
              <a:spcBef>
                <a:spcPct val="0"/>
              </a:spcBef>
            </a:pPr>
            <a:r>
              <a:rPr lang="en-US" altLang="fr-FR" sz="2400" dirty="0" smtClean="0">
                <a:latin typeface="+mn-lt"/>
                <a:cs typeface="Arial" charset="0"/>
              </a:rPr>
              <a:t>Participation </a:t>
            </a:r>
            <a:r>
              <a:rPr lang="en-US" altLang="fr-FR" sz="2400" dirty="0" err="1" smtClean="0">
                <a:latin typeface="+mn-lt"/>
                <a:cs typeface="Arial" charset="0"/>
              </a:rPr>
              <a:t>sociale</a:t>
            </a:r>
            <a:r>
              <a:rPr lang="en-US" altLang="fr-FR" sz="2400" dirty="0" smtClean="0">
                <a:latin typeface="+mn-lt"/>
                <a:cs typeface="Arial" charset="0"/>
              </a:rPr>
              <a:t> &lt; </a:t>
            </a:r>
            <a:r>
              <a:rPr lang="en-US" altLang="fr-FR" sz="2400" dirty="0" err="1" smtClean="0">
                <a:latin typeface="+mn-lt"/>
                <a:cs typeface="Arial" charset="0"/>
              </a:rPr>
              <a:t>contrôles</a:t>
            </a:r>
            <a:r>
              <a:rPr lang="en-US" altLang="fr-FR" sz="2400" dirty="0" smtClean="0">
                <a:latin typeface="+mn-lt"/>
                <a:cs typeface="Arial" charset="0"/>
              </a:rPr>
              <a:t>, </a:t>
            </a:r>
            <a:r>
              <a:rPr lang="en-US" altLang="fr-FR" sz="2400" dirty="0" err="1" smtClean="0">
                <a:latin typeface="+mn-lt"/>
                <a:cs typeface="Arial" charset="0"/>
              </a:rPr>
              <a:t>surtout</a:t>
            </a:r>
            <a:r>
              <a:rPr lang="en-US" altLang="fr-FR" sz="2400" dirty="0" smtClean="0">
                <a:latin typeface="+mn-lt"/>
                <a:cs typeface="Arial" charset="0"/>
              </a:rPr>
              <a:t> </a:t>
            </a:r>
            <a:r>
              <a:rPr lang="en-US" altLang="fr-FR" sz="2400" dirty="0" err="1" smtClean="0">
                <a:latin typeface="+mn-lt"/>
                <a:cs typeface="Arial" charset="0"/>
              </a:rPr>
              <a:t>hétéro-évaluation</a:t>
            </a:r>
            <a:r>
              <a:rPr lang="en-US" altLang="fr-FR" sz="2400" dirty="0" smtClean="0">
                <a:latin typeface="+mn-lt"/>
                <a:cs typeface="Arial" charset="0"/>
              </a:rPr>
              <a:t> / parents</a:t>
            </a:r>
          </a:p>
          <a:p>
            <a:pPr lvl="1">
              <a:spcBef>
                <a:spcPct val="0"/>
              </a:spcBef>
            </a:pPr>
            <a:r>
              <a:rPr lang="en-US" altLang="fr-FR" sz="2000" dirty="0" err="1" smtClean="0">
                <a:latin typeface="+mn-lt"/>
                <a:cs typeface="Arial" charset="0"/>
              </a:rPr>
              <a:t>Surtout</a:t>
            </a:r>
            <a:r>
              <a:rPr lang="en-US" altLang="fr-FR" sz="2000" dirty="0" smtClean="0">
                <a:latin typeface="+mn-lt"/>
                <a:cs typeface="Arial" charset="0"/>
              </a:rPr>
              <a:t> </a:t>
            </a:r>
            <a:r>
              <a:rPr lang="en-US" altLang="fr-FR" sz="2000" dirty="0" err="1" smtClean="0">
                <a:latin typeface="+mn-lt"/>
                <a:cs typeface="Arial" charset="0"/>
              </a:rPr>
              <a:t>activités</a:t>
            </a:r>
            <a:r>
              <a:rPr lang="en-US" altLang="fr-FR" sz="2000" dirty="0" smtClean="0">
                <a:latin typeface="+mn-lt"/>
                <a:cs typeface="Arial" charset="0"/>
              </a:rPr>
              <a:t> </a:t>
            </a:r>
            <a:r>
              <a:rPr lang="en-US" altLang="fr-FR" sz="2000" dirty="0" err="1" smtClean="0">
                <a:latin typeface="+mn-lt"/>
                <a:cs typeface="Arial" charset="0"/>
              </a:rPr>
              <a:t>élaborées</a:t>
            </a:r>
            <a:r>
              <a:rPr lang="en-US" altLang="fr-FR" sz="2000" dirty="0" smtClean="0">
                <a:latin typeface="+mn-lt"/>
                <a:cs typeface="Arial" charset="0"/>
              </a:rPr>
              <a:t> </a:t>
            </a:r>
            <a:r>
              <a:rPr lang="en-US" altLang="fr-FR" sz="2000" dirty="0" err="1" smtClean="0">
                <a:latin typeface="+mn-lt"/>
                <a:cs typeface="Arial" charset="0"/>
              </a:rPr>
              <a:t>à</a:t>
            </a:r>
            <a:r>
              <a:rPr lang="en-US" altLang="fr-FR" sz="2000" dirty="0" smtClean="0">
                <a:latin typeface="+mn-lt"/>
                <a:cs typeface="Arial" charset="0"/>
              </a:rPr>
              <a:t> </a:t>
            </a:r>
            <a:r>
              <a:rPr lang="en-US" altLang="fr-FR" sz="2000" dirty="0" err="1" smtClean="0">
                <a:latin typeface="+mn-lt"/>
                <a:cs typeface="Arial" charset="0"/>
              </a:rPr>
              <a:t>l’extérieur</a:t>
            </a:r>
            <a:r>
              <a:rPr lang="en-US" altLang="fr-FR" sz="2000" dirty="0" smtClean="0">
                <a:latin typeface="+mn-lt"/>
                <a:cs typeface="Arial" charset="0"/>
              </a:rPr>
              <a:t> et </a:t>
            </a:r>
            <a:r>
              <a:rPr lang="en-US" altLang="fr-FR" sz="2000" dirty="0" err="1" smtClean="0">
                <a:latin typeface="+mn-lt"/>
                <a:cs typeface="Arial" charset="0"/>
              </a:rPr>
              <a:t>dans</a:t>
            </a:r>
            <a:r>
              <a:rPr lang="en-US" altLang="fr-FR" sz="2000" dirty="0" smtClean="0">
                <a:latin typeface="+mn-lt"/>
                <a:cs typeface="Arial" charset="0"/>
              </a:rPr>
              <a:t> la </a:t>
            </a:r>
            <a:r>
              <a:rPr lang="en-US" altLang="fr-FR" sz="2000" dirty="0" err="1" smtClean="0">
                <a:latin typeface="+mn-lt"/>
                <a:cs typeface="Arial" charset="0"/>
              </a:rPr>
              <a:t>communauté</a:t>
            </a:r>
            <a:r>
              <a:rPr lang="en-US" altLang="fr-FR" sz="2000" dirty="0" smtClean="0">
                <a:latin typeface="+mn-lt"/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fr-FR" sz="2400" dirty="0" err="1" smtClean="0">
                <a:latin typeface="+mn-lt"/>
                <a:cs typeface="Arial" charset="0"/>
              </a:rPr>
              <a:t>Niveaux</a:t>
            </a:r>
            <a:r>
              <a:rPr lang="en-US" altLang="fr-FR" sz="2400" dirty="0" smtClean="0">
                <a:latin typeface="+mn-lt"/>
                <a:cs typeface="Arial" charset="0"/>
              </a:rPr>
              <a:t> de fatigue, </a:t>
            </a:r>
            <a:r>
              <a:rPr lang="en-US" altLang="fr-FR" sz="2400" dirty="0" err="1" smtClean="0">
                <a:latin typeface="+mn-lt"/>
                <a:cs typeface="Arial" charset="0"/>
              </a:rPr>
              <a:t>surtout</a:t>
            </a:r>
            <a:r>
              <a:rPr lang="en-US" altLang="fr-FR" sz="2400" dirty="0" smtClean="0">
                <a:latin typeface="+mn-lt"/>
                <a:cs typeface="Arial" charset="0"/>
              </a:rPr>
              <a:t> fatigue cognitive </a:t>
            </a:r>
            <a:r>
              <a:rPr lang="en-US" altLang="fr-FR" sz="2400" dirty="0" err="1" smtClean="0">
                <a:latin typeface="+mn-lt"/>
                <a:cs typeface="Arial" charset="0"/>
              </a:rPr>
              <a:t>extrêmement</a:t>
            </a:r>
            <a:r>
              <a:rPr lang="en-US" altLang="fr-FR" sz="2400" dirty="0" smtClean="0">
                <a:latin typeface="+mn-lt"/>
                <a:cs typeface="Arial" charset="0"/>
              </a:rPr>
              <a:t> </a:t>
            </a:r>
            <a:r>
              <a:rPr lang="en-US" altLang="fr-FR" sz="2400" dirty="0" err="1" smtClean="0">
                <a:latin typeface="+mn-lt"/>
                <a:cs typeface="Arial" charset="0"/>
              </a:rPr>
              <a:t>élevés</a:t>
            </a:r>
            <a:r>
              <a:rPr lang="en-US" altLang="fr-FR" sz="2400" dirty="0" smtClean="0">
                <a:latin typeface="+mn-lt"/>
                <a:cs typeface="Arial" charset="0"/>
              </a:rPr>
              <a:t>, </a:t>
            </a:r>
            <a:r>
              <a:rPr lang="en-US" altLang="fr-FR" sz="2400" dirty="0" err="1" smtClean="0">
                <a:latin typeface="+mn-lt"/>
                <a:cs typeface="Arial" charset="0"/>
              </a:rPr>
              <a:t>surtout</a:t>
            </a:r>
            <a:r>
              <a:rPr lang="en-US" altLang="fr-FR" sz="2400" dirty="0" smtClean="0">
                <a:latin typeface="+mn-lt"/>
                <a:cs typeface="Arial" charset="0"/>
              </a:rPr>
              <a:t> auto-questionnaire, </a:t>
            </a:r>
            <a:r>
              <a:rPr lang="en-US" altLang="fr-FR" sz="2400" dirty="0" err="1" smtClean="0">
                <a:latin typeface="+mn-lt"/>
                <a:cs typeface="Arial" charset="0"/>
              </a:rPr>
              <a:t>impactant</a:t>
            </a:r>
            <a:r>
              <a:rPr lang="en-US" altLang="fr-FR" sz="2400" dirty="0" smtClean="0">
                <a:latin typeface="+mn-lt"/>
                <a:cs typeface="Arial" charset="0"/>
              </a:rPr>
              <a:t> </a:t>
            </a:r>
            <a:r>
              <a:rPr lang="en-US" altLang="fr-FR" sz="2400" dirty="0" err="1" smtClean="0">
                <a:latin typeface="+mn-lt"/>
                <a:cs typeface="Arial" charset="0"/>
              </a:rPr>
              <a:t>probablement</a:t>
            </a:r>
            <a:r>
              <a:rPr lang="en-US" altLang="fr-FR" sz="2400" dirty="0" smtClean="0">
                <a:latin typeface="+mn-lt"/>
                <a:cs typeface="Arial" charset="0"/>
              </a:rPr>
              <a:t> les </a:t>
            </a:r>
            <a:r>
              <a:rPr lang="en-US" altLang="fr-FR" sz="2400" dirty="0" err="1" smtClean="0">
                <a:latin typeface="+mn-lt"/>
                <a:cs typeface="Arial" charset="0"/>
              </a:rPr>
              <a:t>autres</a:t>
            </a:r>
            <a:r>
              <a:rPr lang="en-US" altLang="fr-FR" sz="2400" dirty="0" smtClean="0">
                <a:latin typeface="+mn-lt"/>
                <a:cs typeface="Arial" charset="0"/>
              </a:rPr>
              <a:t> </a:t>
            </a:r>
            <a:r>
              <a:rPr lang="en-US" altLang="fr-FR" sz="2400" dirty="0" err="1" smtClean="0">
                <a:latin typeface="+mn-lt"/>
                <a:cs typeface="Arial" charset="0"/>
              </a:rPr>
              <a:t>domaines</a:t>
            </a:r>
            <a:r>
              <a:rPr lang="en-US" altLang="fr-FR" sz="2400" dirty="0" smtClean="0">
                <a:latin typeface="+mn-lt"/>
                <a:cs typeface="Arial" charset="0"/>
              </a:rPr>
              <a:t> de la vie.</a:t>
            </a:r>
          </a:p>
          <a:p>
            <a:pPr>
              <a:spcBef>
                <a:spcPct val="0"/>
              </a:spcBef>
            </a:pPr>
            <a:r>
              <a:rPr lang="en-US" altLang="fr-FR" sz="2400" dirty="0" err="1" smtClean="0">
                <a:cs typeface="Arial" charset="0"/>
              </a:rPr>
              <a:t>Suivi</a:t>
            </a:r>
            <a:r>
              <a:rPr lang="en-US" altLang="fr-FR" sz="2400" dirty="0" smtClean="0">
                <a:cs typeface="Arial" charset="0"/>
              </a:rPr>
              <a:t> </a:t>
            </a:r>
            <a:r>
              <a:rPr lang="en-US" altLang="fr-FR" sz="2400" dirty="0" err="1" smtClean="0">
                <a:cs typeface="Arial" charset="0"/>
              </a:rPr>
              <a:t>à</a:t>
            </a:r>
            <a:r>
              <a:rPr lang="en-US" altLang="fr-FR" sz="2400" dirty="0" smtClean="0">
                <a:cs typeface="Arial" charset="0"/>
              </a:rPr>
              <a:t> long </a:t>
            </a:r>
            <a:r>
              <a:rPr lang="en-US" altLang="fr-FR" sz="2400" dirty="0" err="1" smtClean="0">
                <a:cs typeface="Arial" charset="0"/>
              </a:rPr>
              <a:t>terme</a:t>
            </a:r>
            <a:r>
              <a:rPr lang="en-US" altLang="fr-FR" sz="2400" dirty="0" smtClean="0">
                <a:cs typeface="Arial" charset="0"/>
              </a:rPr>
              <a:t> </a:t>
            </a:r>
            <a:r>
              <a:rPr lang="en-US" altLang="fr-FR" sz="2400" dirty="0" err="1" smtClean="0">
                <a:cs typeface="Arial" charset="0"/>
              </a:rPr>
              <a:t>nécessaire</a:t>
            </a:r>
            <a:r>
              <a:rPr lang="en-US" altLang="fr-FR" sz="2400" smtClean="0">
                <a:cs typeface="Arial" charset="0"/>
              </a:rPr>
              <a:t> </a:t>
            </a:r>
            <a:endParaRPr lang="en-US" altLang="fr-FR" sz="2400" dirty="0" smtClean="0">
              <a:latin typeface="+mn-lt"/>
              <a:cs typeface="Arial" charset="0"/>
            </a:endParaRPr>
          </a:p>
          <a:p>
            <a:endParaRPr lang="fr-FR" sz="2400" dirty="0" smtClean="0">
              <a:latin typeface="+mn-lt"/>
            </a:endParaRPr>
          </a:p>
          <a:p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45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3"/>
          <p:cNvSpPr>
            <a:spLocks noGrp="1"/>
          </p:cNvSpPr>
          <p:nvPr>
            <p:ph type="ctrTitle"/>
          </p:nvPr>
        </p:nvSpPr>
        <p:spPr>
          <a:xfrm>
            <a:off x="685800" y="4767263"/>
            <a:ext cx="7772400" cy="1470025"/>
          </a:xfrm>
        </p:spPr>
        <p:txBody>
          <a:bodyPr/>
          <a:lstStyle/>
          <a:p>
            <a:r>
              <a:rPr lang="fr-FR" altLang="fr-FR" dirty="0" smtClean="0">
                <a:solidFill>
                  <a:srgbClr val="2727FF"/>
                </a:solidFill>
                <a:latin typeface="+mn-lt"/>
              </a:rPr>
              <a:t>Merci pour votre attention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34950"/>
            <a:ext cx="86614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3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0000FF"/>
                </a:solidFill>
                <a:latin typeface="+mn-lt"/>
              </a:rPr>
              <a:t>Traumatisme crânien sévère de l’enfant (=coma)</a:t>
            </a:r>
            <a:endParaRPr lang="fr-FR" sz="4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600200"/>
            <a:ext cx="7776864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fr-FR" sz="2400" dirty="0" err="1" smtClean="0">
                <a:latin typeface="+mn-lt"/>
              </a:rPr>
              <a:t>Problème</a:t>
            </a:r>
            <a:r>
              <a:rPr lang="en-GB" altLang="fr-FR" sz="2400" dirty="0" smtClean="0">
                <a:latin typeface="+mn-lt"/>
              </a:rPr>
              <a:t> </a:t>
            </a:r>
            <a:r>
              <a:rPr lang="en-GB" altLang="fr-FR" sz="2400" dirty="0" err="1" smtClean="0">
                <a:latin typeface="+mn-lt"/>
              </a:rPr>
              <a:t>majeur</a:t>
            </a:r>
            <a:r>
              <a:rPr lang="en-GB" altLang="fr-FR" sz="2400" dirty="0" smtClean="0">
                <a:latin typeface="+mn-lt"/>
              </a:rPr>
              <a:t> de santé </a:t>
            </a:r>
            <a:r>
              <a:rPr lang="en-GB" altLang="fr-FR" sz="2400" dirty="0" err="1" smtClean="0">
                <a:latin typeface="+mn-lt"/>
              </a:rPr>
              <a:t>publique</a:t>
            </a:r>
            <a:r>
              <a:rPr lang="en-GB" altLang="fr-FR" sz="2400" dirty="0" smtClean="0">
                <a:latin typeface="+mn-lt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GB" altLang="fr-FR" sz="2000" dirty="0" smtClean="0">
                <a:latin typeface="+mn-lt"/>
              </a:rPr>
              <a:t>&lt;10-15% des TC</a:t>
            </a:r>
          </a:p>
          <a:p>
            <a:pPr>
              <a:spcBef>
                <a:spcPct val="0"/>
              </a:spcBef>
            </a:pPr>
            <a:r>
              <a:rPr lang="en-GB" altLang="fr-FR" sz="2400" dirty="0" smtClean="0">
                <a:latin typeface="+mn-lt"/>
              </a:rPr>
              <a:t>Première cause de </a:t>
            </a:r>
            <a:r>
              <a:rPr lang="en-GB" altLang="fr-FR" sz="2400" dirty="0" err="1" smtClean="0">
                <a:latin typeface="+mn-lt"/>
              </a:rPr>
              <a:t>décès</a:t>
            </a:r>
            <a:r>
              <a:rPr lang="en-GB" altLang="fr-FR" sz="2400" dirty="0" smtClean="0">
                <a:latin typeface="+mn-lt"/>
              </a:rPr>
              <a:t> et de handicap </a:t>
            </a:r>
            <a:r>
              <a:rPr lang="en-GB" altLang="fr-FR" sz="2400" dirty="0" err="1" smtClean="0">
                <a:latin typeface="+mn-lt"/>
              </a:rPr>
              <a:t>à</a:t>
            </a:r>
            <a:r>
              <a:rPr lang="en-GB" altLang="fr-FR" sz="2400" dirty="0" smtClean="0">
                <a:latin typeface="+mn-lt"/>
              </a:rPr>
              <a:t> long </a:t>
            </a:r>
            <a:r>
              <a:rPr lang="en-GB" altLang="fr-FR" sz="2400" dirty="0" err="1" smtClean="0">
                <a:latin typeface="+mn-lt"/>
              </a:rPr>
              <a:t>terme</a:t>
            </a:r>
            <a:r>
              <a:rPr lang="en-GB" altLang="fr-FR" sz="2400" dirty="0" smtClean="0">
                <a:latin typeface="+mn-lt"/>
              </a:rPr>
              <a:t> enfant / adolescent</a:t>
            </a:r>
          </a:p>
          <a:p>
            <a:pPr>
              <a:spcBef>
                <a:spcPct val="0"/>
              </a:spcBef>
            </a:pPr>
            <a:endParaRPr lang="en-GB" altLang="fr-FR" sz="2400" dirty="0" smtClean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GB" altLang="fr-FR" sz="2400" dirty="0" err="1" smtClean="0">
                <a:latin typeface="+mn-lt"/>
              </a:rPr>
              <a:t>Lésions</a:t>
            </a:r>
            <a:r>
              <a:rPr lang="en-GB" altLang="fr-FR" sz="2400" dirty="0" smtClean="0">
                <a:latin typeface="+mn-lt"/>
              </a:rPr>
              <a:t> </a:t>
            </a:r>
            <a:r>
              <a:rPr lang="en-GB" altLang="fr-FR" sz="2400" dirty="0" err="1" smtClean="0">
                <a:latin typeface="+mn-lt"/>
              </a:rPr>
              <a:t>cerveau</a:t>
            </a:r>
            <a:r>
              <a:rPr lang="en-GB" altLang="fr-FR" sz="2400" dirty="0" smtClean="0">
                <a:latin typeface="+mn-lt"/>
              </a:rPr>
              <a:t> immature</a:t>
            </a:r>
          </a:p>
          <a:p>
            <a:pPr lvl="1">
              <a:spcBef>
                <a:spcPct val="0"/>
              </a:spcBef>
            </a:pPr>
            <a:r>
              <a:rPr lang="en-GB" altLang="fr-FR" sz="2000" dirty="0" smtClean="0">
                <a:latin typeface="+mn-lt"/>
              </a:rPr>
              <a:t>Troubles </a:t>
            </a:r>
            <a:r>
              <a:rPr lang="en-GB" altLang="fr-FR" sz="2000" dirty="0" err="1" smtClean="0">
                <a:latin typeface="+mn-lt"/>
              </a:rPr>
              <a:t>neurologiques</a:t>
            </a:r>
            <a:r>
              <a:rPr lang="en-GB" altLang="fr-FR" sz="2000" dirty="0" smtClean="0">
                <a:latin typeface="+mn-lt"/>
              </a:rPr>
              <a:t> et </a:t>
            </a:r>
            <a:r>
              <a:rPr lang="en-GB" altLang="fr-FR" sz="2000" dirty="0" err="1" smtClean="0">
                <a:latin typeface="+mn-lt"/>
              </a:rPr>
              <a:t>cognitifs</a:t>
            </a:r>
            <a:r>
              <a:rPr lang="en-GB" altLang="fr-FR" sz="2000" dirty="0" smtClean="0">
                <a:latin typeface="+mn-lt"/>
              </a:rPr>
              <a:t> </a:t>
            </a:r>
            <a:r>
              <a:rPr lang="en-GB" altLang="fr-FR" sz="2000" dirty="0" err="1" smtClean="0">
                <a:latin typeface="+mn-lt"/>
              </a:rPr>
              <a:t>immédiats</a:t>
            </a:r>
            <a:r>
              <a:rPr lang="en-GB" altLang="fr-FR" sz="2000" dirty="0" smtClean="0">
                <a:latin typeface="+mn-lt"/>
              </a:rPr>
              <a:t>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GB" altLang="fr-FR" sz="2000" dirty="0" smtClean="0">
                <a:latin typeface="+mn-lt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GB" altLang="fr-FR" sz="2400" dirty="0" err="1" smtClean="0">
                <a:latin typeface="+mn-lt"/>
              </a:rPr>
              <a:t>Risque</a:t>
            </a:r>
            <a:r>
              <a:rPr lang="en-GB" altLang="fr-FR" sz="2400" dirty="0" smtClean="0">
                <a:latin typeface="+mn-lt"/>
              </a:rPr>
              <a:t> </a:t>
            </a:r>
            <a:r>
              <a:rPr lang="en-GB" altLang="fr-FR" sz="2400" dirty="0" err="1" smtClean="0">
                <a:latin typeface="+mn-lt"/>
              </a:rPr>
              <a:t>majeur</a:t>
            </a:r>
            <a:r>
              <a:rPr lang="en-GB" altLang="fr-FR" sz="2400" dirty="0" smtClean="0">
                <a:latin typeface="+mn-lt"/>
              </a:rPr>
              <a:t>: </a:t>
            </a:r>
            <a:r>
              <a:rPr lang="en-GB" altLang="fr-FR" sz="2400" dirty="0" err="1" smtClean="0">
                <a:latin typeface="+mn-lt"/>
              </a:rPr>
              <a:t>retentissement</a:t>
            </a:r>
            <a:r>
              <a:rPr lang="en-GB" altLang="fr-FR" sz="2400" dirty="0" smtClean="0">
                <a:latin typeface="+mn-lt"/>
              </a:rPr>
              <a:t> </a:t>
            </a:r>
            <a:r>
              <a:rPr lang="en-GB" altLang="fr-FR" sz="2400" dirty="0" err="1" smtClean="0">
                <a:latin typeface="+mn-lt"/>
              </a:rPr>
              <a:t>ultérieur</a:t>
            </a:r>
            <a:r>
              <a:rPr lang="en-GB" altLang="fr-FR" sz="2400" dirty="0" smtClean="0">
                <a:latin typeface="+mn-lt"/>
              </a:rPr>
              <a:t> </a:t>
            </a:r>
            <a:r>
              <a:rPr lang="en-GB" altLang="fr-FR" sz="2400" dirty="0" err="1" smtClean="0">
                <a:latin typeface="+mn-lt"/>
              </a:rPr>
              <a:t>sur</a:t>
            </a:r>
            <a:r>
              <a:rPr lang="en-GB" altLang="fr-FR" sz="2400" dirty="0" smtClean="0">
                <a:latin typeface="+mn-lt"/>
              </a:rPr>
              <a:t> les </a:t>
            </a:r>
            <a:r>
              <a:rPr lang="en-GB" altLang="fr-FR" sz="2400" dirty="0" err="1" smtClean="0">
                <a:latin typeface="+mn-lt"/>
              </a:rPr>
              <a:t>capacités</a:t>
            </a:r>
            <a:r>
              <a:rPr lang="en-GB" altLang="fr-FR" sz="2400" dirty="0" smtClean="0">
                <a:latin typeface="+mn-lt"/>
              </a:rPr>
              <a:t> </a:t>
            </a:r>
            <a:r>
              <a:rPr lang="en-GB" altLang="fr-FR" sz="2400" dirty="0" err="1" smtClean="0">
                <a:latin typeface="+mn-lt"/>
              </a:rPr>
              <a:t>d’apprentissage</a:t>
            </a:r>
            <a:r>
              <a:rPr lang="en-GB" altLang="fr-FR" sz="2400" dirty="0" smtClean="0">
                <a:latin typeface="+mn-lt"/>
              </a:rPr>
              <a:t> par </a:t>
            </a:r>
            <a:r>
              <a:rPr lang="en-GB" altLang="fr-FR" sz="2400" dirty="0" err="1" smtClean="0">
                <a:latin typeface="+mn-lt"/>
              </a:rPr>
              <a:t>défaut</a:t>
            </a:r>
            <a:r>
              <a:rPr lang="en-GB" altLang="fr-FR" sz="2400" dirty="0" smtClean="0">
                <a:latin typeface="+mn-lt"/>
              </a:rPr>
              <a:t> </a:t>
            </a:r>
            <a:r>
              <a:rPr lang="en-GB" altLang="fr-FR" sz="2400" dirty="0" err="1" smtClean="0">
                <a:latin typeface="+mn-lt"/>
              </a:rPr>
              <a:t>d’acquisitions</a:t>
            </a:r>
            <a:r>
              <a:rPr lang="en-GB" altLang="fr-FR" sz="2400" dirty="0" smtClean="0">
                <a:latin typeface="+mn-lt"/>
              </a:rPr>
              <a:t> au </a:t>
            </a:r>
            <a:r>
              <a:rPr lang="en-GB" altLang="fr-FR" sz="2400" dirty="0" err="1" smtClean="0">
                <a:latin typeface="+mn-lt"/>
              </a:rPr>
              <a:t>rythme</a:t>
            </a:r>
            <a:r>
              <a:rPr lang="en-GB" altLang="fr-FR" sz="2400" dirty="0" smtClean="0">
                <a:latin typeface="+mn-lt"/>
              </a:rPr>
              <a:t> </a:t>
            </a:r>
            <a:r>
              <a:rPr lang="en-GB" altLang="fr-FR" sz="2400" dirty="0" err="1" smtClean="0">
                <a:latin typeface="+mn-lt"/>
              </a:rPr>
              <a:t>attendu</a:t>
            </a:r>
            <a:r>
              <a:rPr lang="en-GB" altLang="fr-FR" sz="2400" dirty="0" smtClean="0">
                <a:latin typeface="+mn-lt"/>
              </a:rPr>
              <a:t> </a:t>
            </a:r>
          </a:p>
          <a:p>
            <a:pPr>
              <a:spcBef>
                <a:spcPct val="0"/>
              </a:spcBef>
            </a:pPr>
            <a:endParaRPr lang="en-US" altLang="fr-FR" sz="2400" dirty="0" smtClean="0">
              <a:latin typeface="+mn-lt"/>
            </a:endParaRPr>
          </a:p>
          <a:p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6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Numériser001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8" r="49979" b="132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03213" y="250825"/>
            <a:ext cx="4832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>
                <a:solidFill>
                  <a:srgbClr val="0000FF"/>
                </a:solidFill>
              </a:rPr>
              <a:t>Asarnow &amp; Babikian 2009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836613"/>
            <a:ext cx="487362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00FF"/>
                </a:solidFill>
                <a:latin typeface="+mn-lt"/>
              </a:rPr>
              <a:t>TC sévère de l’enfant</a:t>
            </a:r>
            <a:endParaRPr lang="fr-FR" sz="4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en-GB" sz="2400" dirty="0" err="1" smtClean="0">
                <a:latin typeface="+mn-lt"/>
              </a:rPr>
              <a:t>Séquelles</a:t>
            </a:r>
            <a:r>
              <a:rPr lang="en-GB" sz="2400" dirty="0" smtClean="0">
                <a:latin typeface="+mn-lt"/>
              </a:rPr>
              <a:t> durables:</a:t>
            </a:r>
          </a:p>
          <a:p>
            <a:pPr lvl="1"/>
            <a:r>
              <a:rPr lang="en-GB" sz="2000" dirty="0" err="1" smtClean="0">
                <a:latin typeface="+mn-lt"/>
              </a:rPr>
              <a:t>Domaines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moteur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cognitif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comportemental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émotionnel</a:t>
            </a:r>
            <a:r>
              <a:rPr lang="en-GB" sz="2000" dirty="0" smtClean="0">
                <a:latin typeface="+mn-lt"/>
              </a:rPr>
              <a:t> et psycho-social</a:t>
            </a:r>
          </a:p>
          <a:p>
            <a:pPr lvl="1"/>
            <a:r>
              <a:rPr lang="en-GB" sz="2000" dirty="0" smtClean="0">
                <a:latin typeface="+mn-lt"/>
              </a:rPr>
              <a:t>Fatigue et </a:t>
            </a:r>
            <a:r>
              <a:rPr lang="en-GB" sz="2000" dirty="0" err="1" smtClean="0">
                <a:latin typeface="+mn-lt"/>
              </a:rPr>
              <a:t>fatigabilité</a:t>
            </a:r>
            <a:r>
              <a:rPr lang="en-GB" sz="2000" dirty="0" smtClean="0">
                <a:latin typeface="+mn-lt"/>
              </a:rPr>
              <a:t> </a:t>
            </a:r>
          </a:p>
          <a:p>
            <a:pPr lvl="1"/>
            <a:r>
              <a:rPr lang="en-GB" sz="2000" dirty="0" err="1" smtClean="0">
                <a:latin typeface="+mn-lt"/>
              </a:rPr>
              <a:t>Conséquences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sur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l’indépendance</a:t>
            </a:r>
            <a:r>
              <a:rPr lang="en-GB" sz="2000" dirty="0" smtClean="0">
                <a:latin typeface="+mn-lt"/>
              </a:rPr>
              <a:t> et la </a:t>
            </a:r>
            <a:r>
              <a:rPr lang="en-GB" sz="2000" dirty="0" err="1" smtClean="0">
                <a:latin typeface="+mn-lt"/>
              </a:rPr>
              <a:t>réussite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scolaire</a:t>
            </a:r>
            <a:r>
              <a:rPr lang="en-GB" sz="2000" dirty="0" smtClean="0">
                <a:latin typeface="+mn-lt"/>
              </a:rPr>
              <a:t>,</a:t>
            </a:r>
          </a:p>
          <a:p>
            <a:pPr lvl="1"/>
            <a:r>
              <a:rPr lang="en-GB" sz="2000" dirty="0" smtClean="0">
                <a:latin typeface="+mn-lt"/>
              </a:rPr>
              <a:t>Formation </a:t>
            </a:r>
            <a:r>
              <a:rPr lang="en-GB" sz="2000" dirty="0" err="1" smtClean="0">
                <a:latin typeface="+mn-lt"/>
              </a:rPr>
              <a:t>professionnelle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capacité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à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trouver</a:t>
            </a:r>
            <a:r>
              <a:rPr lang="en-GB" sz="2000" dirty="0" smtClean="0">
                <a:latin typeface="+mn-lt"/>
              </a:rPr>
              <a:t> ET A GARDER un </a:t>
            </a:r>
            <a:r>
              <a:rPr lang="en-GB" sz="2000" dirty="0" err="1" smtClean="0">
                <a:latin typeface="+mn-lt"/>
              </a:rPr>
              <a:t>emploi</a:t>
            </a:r>
            <a:endParaRPr lang="en-GB" sz="2000" dirty="0" smtClean="0">
              <a:latin typeface="+mn-lt"/>
            </a:endParaRPr>
          </a:p>
          <a:p>
            <a:r>
              <a:rPr lang="en-GB" sz="2400" dirty="0" err="1" smtClean="0">
                <a:latin typeface="+mn-lt"/>
              </a:rPr>
              <a:t>Conséquences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sur</a:t>
            </a:r>
            <a:r>
              <a:rPr lang="en-GB" sz="2400" dirty="0" smtClean="0">
                <a:latin typeface="+mn-lt"/>
              </a:rPr>
              <a:t> la </a:t>
            </a:r>
            <a:r>
              <a:rPr lang="en-GB" sz="2400" dirty="0" err="1" smtClean="0">
                <a:latin typeface="+mn-lt"/>
              </a:rPr>
              <a:t>qualité</a:t>
            </a:r>
            <a:r>
              <a:rPr lang="en-GB" sz="2400" dirty="0" smtClean="0">
                <a:latin typeface="+mn-lt"/>
              </a:rPr>
              <a:t> de vie </a:t>
            </a:r>
          </a:p>
          <a:p>
            <a:pPr lvl="1"/>
            <a:r>
              <a:rPr lang="en-GB" sz="2000" dirty="0" smtClean="0">
                <a:latin typeface="+mn-lt"/>
              </a:rPr>
              <a:t>Un concept multi</a:t>
            </a:r>
            <a:r>
              <a:rPr lang="en-GB" sz="2000" dirty="0">
                <a:latin typeface="+mn-lt"/>
              </a:rPr>
              <a:t>-</a:t>
            </a:r>
            <a:r>
              <a:rPr lang="en-GB" sz="2000" dirty="0" err="1" smtClean="0">
                <a:latin typeface="+mn-lt"/>
              </a:rPr>
              <a:t>dimensionnel</a:t>
            </a:r>
            <a:r>
              <a:rPr lang="en-GB" sz="2000" dirty="0" smtClean="0">
                <a:latin typeface="+mn-lt"/>
              </a:rPr>
              <a:t> qui </a:t>
            </a:r>
            <a:r>
              <a:rPr lang="en-GB" sz="2000" dirty="0" err="1" smtClean="0">
                <a:latin typeface="+mn-lt"/>
              </a:rPr>
              <a:t>prend</a:t>
            </a:r>
            <a:r>
              <a:rPr lang="en-GB" sz="2000" dirty="0" smtClean="0">
                <a:latin typeface="+mn-lt"/>
              </a:rPr>
              <a:t> en </a:t>
            </a:r>
            <a:r>
              <a:rPr lang="en-GB" sz="2000" dirty="0" err="1" smtClean="0">
                <a:latin typeface="+mn-lt"/>
              </a:rPr>
              <a:t>compte</a:t>
            </a:r>
            <a:r>
              <a:rPr lang="en-GB" sz="2000" dirty="0" smtClean="0">
                <a:latin typeface="+mn-lt"/>
              </a:rPr>
              <a:t> la satisfaction par rapport au </a:t>
            </a:r>
            <a:r>
              <a:rPr lang="en-GB" sz="2000" dirty="0" err="1" smtClean="0">
                <a:latin typeface="+mn-lt"/>
              </a:rPr>
              <a:t>fonctionnement</a:t>
            </a:r>
            <a:r>
              <a:rPr lang="en-GB" sz="2000" dirty="0" smtClean="0">
                <a:latin typeface="+mn-lt"/>
              </a:rPr>
              <a:t> physique, social, </a:t>
            </a:r>
            <a:r>
              <a:rPr lang="en-GB" sz="2000" dirty="0" err="1" smtClean="0">
                <a:latin typeface="+mn-lt"/>
              </a:rPr>
              <a:t>cognitif</a:t>
            </a:r>
            <a:r>
              <a:rPr lang="en-GB" sz="2000" dirty="0" smtClean="0">
                <a:latin typeface="+mn-lt"/>
              </a:rPr>
              <a:t> et </a:t>
            </a:r>
            <a:r>
              <a:rPr lang="en-GB" sz="2000" dirty="0" err="1" smtClean="0">
                <a:latin typeface="+mn-lt"/>
              </a:rPr>
              <a:t>émotionnel</a:t>
            </a:r>
            <a:r>
              <a:rPr lang="en-GB" sz="2000" dirty="0" smtClean="0">
                <a:latin typeface="+mn-lt"/>
              </a:rPr>
              <a:t> </a:t>
            </a:r>
          </a:p>
          <a:p>
            <a:r>
              <a:rPr lang="en-GB" sz="2400" dirty="0" smtClean="0">
                <a:latin typeface="+mn-lt"/>
              </a:rPr>
              <a:t>Participation </a:t>
            </a:r>
            <a:r>
              <a:rPr lang="en-GB" sz="2400" dirty="0" err="1" smtClean="0">
                <a:latin typeface="+mn-lt"/>
              </a:rPr>
              <a:t>sociale</a:t>
            </a:r>
            <a:endParaRPr lang="en-GB" sz="2400" dirty="0">
              <a:latin typeface="+mn-lt"/>
            </a:endParaRPr>
          </a:p>
          <a:p>
            <a:pPr lvl="1"/>
            <a:r>
              <a:rPr lang="en-GB" sz="2000" dirty="0" smtClean="0">
                <a:latin typeface="+mn-lt"/>
              </a:rPr>
              <a:t>Implication </a:t>
            </a:r>
            <a:r>
              <a:rPr lang="en-GB" sz="2000" dirty="0" err="1" smtClean="0">
                <a:latin typeface="+mn-lt"/>
              </a:rPr>
              <a:t>d’une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peresonne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dans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une</a:t>
            </a:r>
            <a:r>
              <a:rPr lang="en-GB" sz="2000" dirty="0" smtClean="0">
                <a:latin typeface="+mn-lt"/>
              </a:rPr>
              <a:t> situation de vie </a:t>
            </a:r>
            <a:r>
              <a:rPr lang="en-GB" sz="2000" dirty="0" err="1" smtClean="0">
                <a:latin typeface="+mn-lt"/>
              </a:rPr>
              <a:t>réelle</a:t>
            </a:r>
            <a:r>
              <a:rPr lang="en-GB" sz="2000" dirty="0" smtClean="0">
                <a:latin typeface="+mn-lt"/>
              </a:rPr>
              <a:t> (domicile, </a:t>
            </a:r>
            <a:r>
              <a:rPr lang="en-GB" sz="2000" dirty="0" err="1" smtClean="0">
                <a:latin typeface="+mn-lt"/>
              </a:rPr>
              <a:t>école</a:t>
            </a:r>
            <a:r>
              <a:rPr lang="en-GB" sz="2000" dirty="0" smtClean="0">
                <a:latin typeface="+mn-lt"/>
              </a:rPr>
              <a:t>, etc.)</a:t>
            </a:r>
          </a:p>
          <a:p>
            <a:pPr lvl="1"/>
            <a:r>
              <a:rPr lang="en-GB" sz="2000" dirty="0" err="1" smtClean="0">
                <a:latin typeface="+mn-lt"/>
              </a:rPr>
              <a:t>Influencée</a:t>
            </a:r>
            <a:r>
              <a:rPr lang="en-GB" sz="2000" dirty="0" smtClean="0">
                <a:latin typeface="+mn-lt"/>
              </a:rPr>
              <a:t> par </a:t>
            </a:r>
            <a:r>
              <a:rPr lang="en-GB" sz="2000" dirty="0" err="1" smtClean="0">
                <a:latin typeface="+mn-lt"/>
              </a:rPr>
              <a:t>une</a:t>
            </a:r>
            <a:r>
              <a:rPr lang="en-GB" sz="2000" dirty="0" smtClean="0">
                <a:latin typeface="+mn-lt"/>
              </a:rPr>
              <a:t> interaction entre </a:t>
            </a:r>
            <a:r>
              <a:rPr lang="en-GB" sz="2000" dirty="0" err="1" smtClean="0">
                <a:latin typeface="+mn-lt"/>
              </a:rPr>
              <a:t>état</a:t>
            </a:r>
            <a:r>
              <a:rPr lang="en-GB" sz="2000" dirty="0" smtClean="0">
                <a:latin typeface="+mn-lt"/>
              </a:rPr>
              <a:t> de santé, </a:t>
            </a:r>
            <a:r>
              <a:rPr lang="en-GB" sz="2000" dirty="0" err="1" smtClean="0">
                <a:latin typeface="+mn-lt"/>
              </a:rPr>
              <a:t>facteurs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environnementaux</a:t>
            </a:r>
            <a:r>
              <a:rPr lang="en-GB" sz="2000" dirty="0" smtClean="0">
                <a:latin typeface="+mn-lt"/>
              </a:rPr>
              <a:t> et </a:t>
            </a:r>
            <a:r>
              <a:rPr lang="en-GB" sz="2000" dirty="0" err="1" smtClean="0">
                <a:latin typeface="+mn-lt"/>
              </a:rPr>
              <a:t>contextuels</a:t>
            </a:r>
            <a:r>
              <a:rPr lang="en-GB" sz="2000" dirty="0" smtClean="0">
                <a:latin typeface="+mn-lt"/>
              </a:rPr>
              <a:t> et des </a:t>
            </a:r>
            <a:r>
              <a:rPr lang="en-GB" sz="2000" dirty="0" err="1" smtClean="0">
                <a:latin typeface="+mn-lt"/>
              </a:rPr>
              <a:t>facteurs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personnels</a:t>
            </a:r>
            <a:r>
              <a:rPr lang="en-GB" sz="2000" dirty="0" smtClean="0">
                <a:latin typeface="+mn-lt"/>
              </a:rPr>
              <a:t> </a:t>
            </a:r>
          </a:p>
          <a:p>
            <a:pPr lvl="1"/>
            <a:endParaRPr lang="en-GB" sz="2000" dirty="0">
              <a:latin typeface="+mn-lt"/>
            </a:endParaRPr>
          </a:p>
          <a:p>
            <a:endParaRPr lang="en-GB" sz="2400" dirty="0" smtClean="0">
              <a:latin typeface="+mn-lt"/>
            </a:endParaRPr>
          </a:p>
          <a:p>
            <a:pPr lvl="1"/>
            <a:endParaRPr lang="en-GB" sz="2000" dirty="0" smtClean="0">
              <a:latin typeface="+mn-lt"/>
            </a:endParaRPr>
          </a:p>
          <a:p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0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3813" y="116632"/>
            <a:ext cx="7011987" cy="1431925"/>
          </a:xfrm>
        </p:spPr>
        <p:txBody>
          <a:bodyPr/>
          <a:lstStyle/>
          <a:p>
            <a:r>
              <a:rPr lang="fr-FR" sz="4000" dirty="0">
                <a:solidFill>
                  <a:srgbClr val="0000FF"/>
                </a:solidFill>
                <a:latin typeface="+mn-lt"/>
                <a:ea typeface="MS PGothic" charset="0"/>
                <a:cs typeface="MS PGothic" charset="0"/>
              </a:rPr>
              <a:t>Etude </a:t>
            </a:r>
            <a:r>
              <a:rPr lang="fr-FR" sz="4000" dirty="0" smtClean="0">
                <a:solidFill>
                  <a:srgbClr val="0000FF"/>
                </a:solidFill>
                <a:latin typeface="+mn-lt"/>
                <a:ea typeface="MS PGothic" charset="0"/>
                <a:cs typeface="MS PGothic" charset="0"/>
              </a:rPr>
              <a:t>TGE</a:t>
            </a:r>
            <a:br>
              <a:rPr lang="fr-FR" sz="4000" dirty="0" smtClean="0">
                <a:solidFill>
                  <a:srgbClr val="0000FF"/>
                </a:solidFill>
                <a:latin typeface="+mn-lt"/>
                <a:ea typeface="MS PGothic" charset="0"/>
                <a:cs typeface="MS PGothic" charset="0"/>
              </a:rPr>
            </a:br>
            <a:r>
              <a:rPr lang="fr-FR" sz="3200" dirty="0" smtClean="0">
                <a:solidFill>
                  <a:srgbClr val="0000FF"/>
                </a:solidFill>
                <a:latin typeface="+mn-lt"/>
                <a:ea typeface="MS PGothic" charset="0"/>
                <a:cs typeface="MS PGothic" charset="0"/>
              </a:rPr>
              <a:t>Traumatisme Grave de l’Enfant</a:t>
            </a:r>
            <a:endParaRPr lang="fr-FR" sz="3200" dirty="0">
              <a:solidFill>
                <a:srgbClr val="0000FF"/>
              </a:solidFill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1557338"/>
            <a:ext cx="7543800" cy="4953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fr-FR" sz="2400" dirty="0">
                <a:solidFill>
                  <a:srgbClr val="2727FF"/>
                </a:solidFill>
                <a:latin typeface="+mn-lt"/>
                <a:ea typeface="MS PGothic" charset="0"/>
                <a:cs typeface="MS PGothic" charset="0"/>
              </a:rPr>
              <a:t>Objectifs</a:t>
            </a:r>
            <a:r>
              <a:rPr lang="fr-FR" sz="2400" dirty="0">
                <a:latin typeface="+mn-lt"/>
                <a:ea typeface="MS PGothic" charset="0"/>
                <a:cs typeface="MS PGothic" charset="0"/>
              </a:rPr>
              <a:t>: Étudier la mortalité et la morbidité  après TC sévère de l’enfant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fr-FR" sz="2000" dirty="0">
                <a:latin typeface="+mn-lt"/>
                <a:ea typeface="MS PGothic" charset="0"/>
                <a:cs typeface="MS PGothic" charset="0"/>
              </a:rPr>
              <a:t>Devenir neurologique, intellectuel, fonctionnel et scolaire </a:t>
            </a:r>
          </a:p>
          <a:p>
            <a:pPr algn="just" eaLnBrk="1" hangingPunct="1">
              <a:lnSpc>
                <a:spcPct val="80000"/>
              </a:lnSpc>
            </a:pPr>
            <a:r>
              <a:rPr lang="fr-FR" sz="2400" dirty="0">
                <a:latin typeface="+mn-lt"/>
                <a:ea typeface="MS PGothic" charset="0"/>
                <a:cs typeface="MS PGothic" charset="0"/>
              </a:rPr>
              <a:t>Déterminer les prédicteurs du pronostic 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+mn-lt"/>
                <a:ea typeface="MS PGothic" charset="0"/>
                <a:cs typeface="Times New Roman" charset="0"/>
              </a:rPr>
              <a:t>Étude prospective longitudinale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+mn-lt"/>
                <a:ea typeface="MS PGothic" charset="0"/>
                <a:cs typeface="Times New Roman" charset="0"/>
              </a:rPr>
              <a:t>Tous les enfants (0 – 15 ans)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+mn-lt"/>
                <a:ea typeface="MS PGothic" charset="0"/>
                <a:cs typeface="Times New Roman" charset="0"/>
              </a:rPr>
              <a:t>Consécutivement admis dans le service de réanimation neurochirurgicale  Hôpital Necker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+mn-lt"/>
                <a:ea typeface="MS PGothic" charset="0"/>
                <a:cs typeface="Times New Roman" charset="0"/>
              </a:rPr>
              <a:t>Pour TC accidentel sévère 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+mn-lt"/>
                <a:ea typeface="MS PGothic" charset="0"/>
                <a:cs typeface="Times New Roman" charset="0"/>
              </a:rPr>
              <a:t>GCS&lt;/=8 OU </a:t>
            </a:r>
            <a:r>
              <a:rPr lang="fr-FR" sz="2000" dirty="0" err="1">
                <a:latin typeface="+mn-lt"/>
                <a:ea typeface="MS PGothic" charset="0"/>
                <a:cs typeface="Times New Roman" charset="0"/>
              </a:rPr>
              <a:t>Injury</a:t>
            </a:r>
            <a:r>
              <a:rPr lang="fr-FR" sz="2000" dirty="0">
                <a:latin typeface="+mn-lt"/>
                <a:ea typeface="MS PGothic" charset="0"/>
                <a:cs typeface="Times New Roman" charset="0"/>
              </a:rPr>
              <a:t> </a:t>
            </a:r>
            <a:r>
              <a:rPr lang="fr-FR" sz="2000" dirty="0" err="1">
                <a:latin typeface="+mn-lt"/>
                <a:ea typeface="MS PGothic" charset="0"/>
                <a:cs typeface="Times New Roman" charset="0"/>
              </a:rPr>
              <a:t>Severity</a:t>
            </a:r>
            <a:r>
              <a:rPr lang="fr-FR" sz="2000" dirty="0">
                <a:latin typeface="+mn-lt"/>
                <a:ea typeface="MS PGothic" charset="0"/>
                <a:cs typeface="Times New Roman" charset="0"/>
              </a:rPr>
              <a:t> Score (ISS)&gt;16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+mn-lt"/>
                <a:ea typeface="MS PGothic" charset="0"/>
                <a:cs typeface="Times New Roman" charset="0"/>
              </a:rPr>
              <a:t>Entre 2005 et 2008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+mn-lt"/>
                <a:ea typeface="MS PGothic" charset="0"/>
                <a:cs typeface="Times New Roman" charset="0"/>
              </a:rPr>
              <a:t>81 enfants inclus – 65 survivants (66% garçons) 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+mn-lt"/>
                <a:ea typeface="MS PGothic" charset="0"/>
                <a:cs typeface="Times New Roman" charset="0"/>
              </a:rPr>
              <a:t>Données </a:t>
            </a:r>
            <a:r>
              <a:rPr lang="fr-FR" sz="2000" dirty="0">
                <a:latin typeface="+mn-lt"/>
                <a:ea typeface="MS PGothic" charset="0"/>
                <a:cs typeface="Times New Roman" charset="0"/>
              </a:rPr>
              <a:t>cliniques initiales</a:t>
            </a: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+mn-lt"/>
                <a:ea typeface="MS PGothic" charset="0"/>
                <a:cs typeface="Times New Roman" charset="0"/>
              </a:rPr>
              <a:t>Suivi à 3, 12 et 24 mois</a:t>
            </a:r>
          </a:p>
          <a:p>
            <a:pPr algn="just" eaLnBrk="1" hangingPunct="1">
              <a:lnSpc>
                <a:spcPct val="80000"/>
              </a:lnSpc>
            </a:pPr>
            <a:endParaRPr lang="fr-FR" sz="2800" dirty="0">
              <a:latin typeface="+mn-lt"/>
              <a:ea typeface="MS PGothic" charset="0"/>
              <a:cs typeface="MS PGothic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fr-FR" sz="2400" dirty="0">
              <a:latin typeface="+mn-lt"/>
              <a:ea typeface="MS PGothic" charset="0"/>
              <a:cs typeface="MS PGothic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fr-FR" sz="2400" dirty="0">
              <a:latin typeface="+mn-lt"/>
              <a:ea typeface="MS PGothic" charset="0"/>
              <a:cs typeface="MS PGothic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fr-FR" sz="2400" dirty="0">
              <a:latin typeface="+mn-lt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solidFill>
                  <a:srgbClr val="0000FF"/>
                </a:solidFill>
                <a:latin typeface="+mn-lt"/>
              </a:rPr>
              <a:t>Glasgow Outcome Scale – GOS </a:t>
            </a:r>
          </a:p>
        </p:txBody>
      </p:sp>
      <p:sp>
        <p:nvSpPr>
          <p:cNvPr id="1433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FCFCFA-12E8-884E-9E0C-6D907E436397}" type="slidenum">
              <a:rPr lang="fr-FR" sz="1400"/>
              <a:pPr/>
              <a:t>7</a:t>
            </a:fld>
            <a:endParaRPr lang="fr-FR" sz="140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28775"/>
            <a:ext cx="8280400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727FF"/>
                </a:solidFill>
                <a:latin typeface="+mn-lt"/>
              </a:rPr>
              <a:t>Objectifs Etude </a:t>
            </a:r>
            <a:r>
              <a:rPr lang="fr-FR" dirty="0">
                <a:solidFill>
                  <a:srgbClr val="2727FF"/>
                </a:solidFill>
                <a:latin typeface="+mn-lt"/>
              </a:rPr>
              <a:t>TGE2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+mn-lt"/>
              </a:rPr>
              <a:t>Réaliser </a:t>
            </a:r>
            <a:r>
              <a:rPr lang="fr-FR" sz="2800" dirty="0">
                <a:latin typeface="+mn-lt"/>
              </a:rPr>
              <a:t>le suivi à </a:t>
            </a:r>
            <a:r>
              <a:rPr lang="fr-FR" sz="2800" dirty="0" smtClean="0">
                <a:latin typeface="+mn-lt"/>
              </a:rPr>
              <a:t>7 ans </a:t>
            </a:r>
            <a:r>
              <a:rPr lang="fr-FR" sz="2800" dirty="0">
                <a:latin typeface="+mn-lt"/>
              </a:rPr>
              <a:t>des </a:t>
            </a:r>
            <a:r>
              <a:rPr lang="fr-FR" sz="2800" dirty="0" smtClean="0">
                <a:latin typeface="+mn-lt"/>
              </a:rPr>
              <a:t>patients survivants </a:t>
            </a:r>
            <a:r>
              <a:rPr lang="fr-FR" sz="2800" dirty="0">
                <a:latin typeface="+mn-lt"/>
              </a:rPr>
              <a:t>de la cohorte </a:t>
            </a:r>
            <a:r>
              <a:rPr lang="fr-FR" sz="2800" dirty="0" smtClean="0">
                <a:latin typeface="+mn-lt"/>
              </a:rPr>
              <a:t>TGE, </a:t>
            </a:r>
          </a:p>
          <a:p>
            <a:pPr lvl="1"/>
            <a:r>
              <a:rPr lang="fr-FR" sz="2400" dirty="0">
                <a:latin typeface="+mn-lt"/>
              </a:rPr>
              <a:t>E</a:t>
            </a:r>
            <a:r>
              <a:rPr lang="fr-FR" sz="2400" dirty="0" smtClean="0">
                <a:latin typeface="+mn-lt"/>
              </a:rPr>
              <a:t>n </a:t>
            </a:r>
            <a:r>
              <a:rPr lang="fr-FR" sz="2400" dirty="0">
                <a:latin typeface="+mn-lt"/>
              </a:rPr>
              <a:t>comparaison à un groupe contrôle apparié, </a:t>
            </a:r>
            <a:endParaRPr lang="fr-FR" sz="2400" dirty="0" smtClean="0">
              <a:latin typeface="+mn-lt"/>
            </a:endParaRPr>
          </a:p>
          <a:p>
            <a:pPr lvl="1"/>
            <a:r>
              <a:rPr lang="fr-FR" sz="2400" dirty="0">
                <a:latin typeface="+mn-lt"/>
              </a:rPr>
              <a:t>E</a:t>
            </a:r>
            <a:r>
              <a:rPr lang="fr-FR" sz="2400" dirty="0" smtClean="0">
                <a:latin typeface="+mn-lt"/>
              </a:rPr>
              <a:t>n </a:t>
            </a:r>
            <a:r>
              <a:rPr lang="fr-FR" sz="2400" dirty="0">
                <a:latin typeface="+mn-lt"/>
              </a:rPr>
              <a:t>termes de </a:t>
            </a:r>
            <a:r>
              <a:rPr lang="fr-FR" sz="2400" dirty="0">
                <a:solidFill>
                  <a:srgbClr val="2727FF"/>
                </a:solidFill>
                <a:latin typeface="+mn-lt"/>
              </a:rPr>
              <a:t>participation sociale, </a:t>
            </a:r>
            <a:r>
              <a:rPr lang="fr-FR" sz="2400" dirty="0" smtClean="0">
                <a:solidFill>
                  <a:srgbClr val="2727FF"/>
                </a:solidFill>
                <a:latin typeface="+mn-lt"/>
              </a:rPr>
              <a:t>scolarité</a:t>
            </a:r>
            <a:r>
              <a:rPr lang="fr-FR" sz="2400" dirty="0">
                <a:solidFill>
                  <a:srgbClr val="2727FF"/>
                </a:solidFill>
                <a:latin typeface="+mn-lt"/>
              </a:rPr>
              <a:t>, </a:t>
            </a:r>
            <a:r>
              <a:rPr lang="fr-FR" sz="2400" dirty="0" smtClean="0">
                <a:solidFill>
                  <a:srgbClr val="2727FF"/>
                </a:solidFill>
                <a:latin typeface="+mn-lt"/>
              </a:rPr>
              <a:t>insertion </a:t>
            </a:r>
            <a:r>
              <a:rPr lang="fr-FR" sz="2400" dirty="0">
                <a:solidFill>
                  <a:srgbClr val="2727FF"/>
                </a:solidFill>
                <a:latin typeface="+mn-lt"/>
              </a:rPr>
              <a:t>sociale et/ou professionnelle et </a:t>
            </a:r>
            <a:r>
              <a:rPr lang="fr-FR" sz="2400" dirty="0" smtClean="0">
                <a:solidFill>
                  <a:srgbClr val="2727FF"/>
                </a:solidFill>
                <a:latin typeface="+mn-lt"/>
              </a:rPr>
              <a:t>qualité </a:t>
            </a:r>
            <a:r>
              <a:rPr lang="fr-FR" sz="2400" dirty="0">
                <a:solidFill>
                  <a:srgbClr val="2727FF"/>
                </a:solidFill>
                <a:latin typeface="+mn-lt"/>
              </a:rPr>
              <a:t>de vie </a:t>
            </a:r>
            <a:endParaRPr lang="fr-FR" sz="2400" dirty="0" smtClean="0">
              <a:solidFill>
                <a:srgbClr val="2727FF"/>
              </a:solidFill>
              <a:latin typeface="+mn-lt"/>
            </a:endParaRPr>
          </a:p>
          <a:p>
            <a:r>
              <a:rPr lang="fr-FR" sz="2800" dirty="0" smtClean="0">
                <a:latin typeface="+mn-lt"/>
              </a:rPr>
              <a:t>Etudier </a:t>
            </a:r>
            <a:r>
              <a:rPr lang="fr-FR" sz="2800" dirty="0">
                <a:latin typeface="+mn-lt"/>
              </a:rPr>
              <a:t>les </a:t>
            </a:r>
            <a:r>
              <a:rPr lang="fr-FR" sz="2800" dirty="0" smtClean="0">
                <a:latin typeface="+mn-lt"/>
              </a:rPr>
              <a:t>facteurs </a:t>
            </a:r>
            <a:r>
              <a:rPr lang="fr-FR" sz="2800" dirty="0">
                <a:latin typeface="+mn-lt"/>
              </a:rPr>
              <a:t>(démographiques, de sévérité, médicaux, cognitifs, comportementaux) influençant ces domaines</a:t>
            </a:r>
            <a:r>
              <a:rPr lang="fr-FR" sz="2800" dirty="0" smtClean="0">
                <a:latin typeface="+mn-lt"/>
              </a:rPr>
              <a:t>.</a:t>
            </a:r>
          </a:p>
          <a:p>
            <a:endParaRPr lang="fr-F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73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727FF"/>
                </a:solidFill>
                <a:latin typeface="+mn-lt"/>
              </a:rPr>
              <a:t>Méthodes </a:t>
            </a:r>
            <a:endParaRPr lang="fr-FR" dirty="0">
              <a:solidFill>
                <a:srgbClr val="2727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+mn-lt"/>
              </a:rPr>
              <a:t>Localisation des patients</a:t>
            </a:r>
          </a:p>
          <a:p>
            <a:r>
              <a:rPr lang="fr-FR" sz="2800" dirty="0" smtClean="0">
                <a:latin typeface="+mn-lt"/>
              </a:rPr>
              <a:t>Inclusion d’un </a:t>
            </a:r>
            <a:r>
              <a:rPr lang="fr-FR" sz="2800" dirty="0">
                <a:latin typeface="+mn-lt"/>
              </a:rPr>
              <a:t>groupe contrôle </a:t>
            </a:r>
            <a:endParaRPr lang="fr-FR" sz="2800" dirty="0" smtClean="0">
              <a:latin typeface="+mn-lt"/>
            </a:endParaRPr>
          </a:p>
          <a:p>
            <a:pPr lvl="1"/>
            <a:r>
              <a:rPr lang="fr-FR" sz="2400" dirty="0" smtClean="0">
                <a:latin typeface="+mn-lt"/>
              </a:rPr>
              <a:t>Sujets appariés </a:t>
            </a:r>
            <a:r>
              <a:rPr lang="fr-FR" sz="2400" dirty="0">
                <a:latin typeface="+mn-lt"/>
              </a:rPr>
              <a:t>pour l’âge, le sexe et le niveau socio-</a:t>
            </a:r>
            <a:r>
              <a:rPr lang="fr-FR" sz="2400" dirty="0" smtClean="0">
                <a:latin typeface="+mn-lt"/>
              </a:rPr>
              <a:t>économique (estimé </a:t>
            </a:r>
            <a:r>
              <a:rPr lang="fr-FR" sz="2400" dirty="0">
                <a:latin typeface="+mn-lt"/>
              </a:rPr>
              <a:t>par le niveau d’études des </a:t>
            </a:r>
            <a:r>
              <a:rPr lang="fr-FR" sz="2400" dirty="0" smtClean="0">
                <a:latin typeface="+mn-lt"/>
              </a:rPr>
              <a:t>parents)</a:t>
            </a:r>
          </a:p>
          <a:p>
            <a:pPr lvl="1"/>
            <a:r>
              <a:rPr lang="fr-FR" sz="2400" dirty="0" smtClean="0">
                <a:latin typeface="+mn-lt"/>
              </a:rPr>
              <a:t>Pour tous les questionnaires et évaluations situationnelles</a:t>
            </a:r>
          </a:p>
          <a:p>
            <a:pPr lvl="1"/>
            <a:r>
              <a:rPr lang="fr-FR" sz="2400" dirty="0" smtClean="0">
                <a:latin typeface="+mn-lt"/>
              </a:rPr>
              <a:t>Pour les tests expérimentaux ou normes insuffisantes </a:t>
            </a:r>
          </a:p>
          <a:p>
            <a:endParaRPr lang="fr-FR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0006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41707</TotalTime>
  <Words>1400</Words>
  <Application>Microsoft Office PowerPoint</Application>
  <PresentationFormat>Affichage à l'écran (4:3)</PresentationFormat>
  <Paragraphs>444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Century Gothic</vt:lpstr>
      <vt:lpstr>Comic Sans MS</vt:lpstr>
      <vt:lpstr>Gotham Bold</vt:lpstr>
      <vt:lpstr>Times New Roman</vt:lpstr>
      <vt:lpstr>Thème Office</vt:lpstr>
      <vt:lpstr>Présentation PowerPoint</vt:lpstr>
      <vt:lpstr>Présentation PowerPoint</vt:lpstr>
      <vt:lpstr>Traumatisme crânien sévère de l’enfant (=coma)</vt:lpstr>
      <vt:lpstr>Présentation PowerPoint</vt:lpstr>
      <vt:lpstr>TC sévère de l’enfant</vt:lpstr>
      <vt:lpstr>Etude TGE Traumatisme Grave de l’Enfant</vt:lpstr>
      <vt:lpstr>Glasgow Outcome Scale – GOS </vt:lpstr>
      <vt:lpstr>Objectifs Etude TGE2</vt:lpstr>
      <vt:lpstr>Méthodes </vt:lpstr>
      <vt:lpstr>Évaluation </vt:lpstr>
      <vt:lpstr>Évaluation </vt:lpstr>
      <vt:lpstr>Résultats</vt:lpstr>
      <vt:lpstr>Situation médicale et neurologique</vt:lpstr>
      <vt:lpstr>Evaluation neuropsychologique </vt:lpstr>
      <vt:lpstr>Niveau de Handicap GOS-E Peds </vt:lpstr>
      <vt:lpstr>Score d’aide pCANS en fonction du niveau de handicap Adultes: CANS: 1/3 des patients autonomes (100% des contrôles) </vt:lpstr>
      <vt:lpstr>P-CANS Ecole  (AP=Pcans  act phys ; ENC=encadrement)</vt:lpstr>
      <vt:lpstr>Score de fardeau (Zarit) en fonction du niveau de handicap </vt:lpstr>
      <vt:lpstr>Type de scolarité</vt:lpstr>
      <vt:lpstr>Participation / situation sociale </vt:lpstr>
      <vt:lpstr>Présentation PowerPoint</vt:lpstr>
      <vt:lpstr>Présentation PowerPoint</vt:lpstr>
      <vt:lpstr>Présentation PowerPoint</vt:lpstr>
      <vt:lpstr>Facteurs associés</vt:lpstr>
      <vt:lpstr>Conclusion 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Intellectual outcome following childhood severe traumatic brain injury: results of a prospective longitudinal study: the seven-year follow-up of the TGE cohort   Mathilde Chevignard1,2,3; Leila Francillette4; Hanna Toure1,5; Dominique Brugel1,5; Philippe Meyer6,7; Anne Laurent-Vannier1,5; Marion Opatowski8,9; Laurence Watier8,9,10    1 Rehabilitation Department for Children with Acquired Brain Injury; Hôpitaux de Saint Maurice; Saint Maurice;  2 Sorbonne Universités, UPMC Université Paris 06, Inserm, CNRS, LIB, F-7013 Paris; 3 Groupe de Recherche Clinique Handicap Cognitif et Réadaptation – UPMC Paris 6; 4 Pierre et Marie Curie University; Paris; 5 Outreach team for Children and Adolescents with Acquired Brain Injury; Saint Maurice Hospitals, Saint Maurice; 6 Paediatric Anesthesiology Department, Hôpital Necker Enfants Malades, 75007 Paris; 7 Faculté de Médecine René Descartes Paris  5; 8 Inserm UMR 1181 «Biostatistics, Biomathematics, Pharmacoepidemiology and Infectious Diseases» (B2PHI), F-75015 Paris; 9 Institut Pasteur, UMR 1181, B2PHI, F-75015 Paris; 10 Univ. Versailles St Quentin, UMR 1181, B2PHI, F-78180  Montigny le Bretonneux, France</dc:title>
  <dc:creator>Mathilde Chevignard</dc:creator>
  <cp:lastModifiedBy>Perrine Guillon</cp:lastModifiedBy>
  <cp:revision>59</cp:revision>
  <dcterms:created xsi:type="dcterms:W3CDTF">2016-07-10T14:00:05Z</dcterms:created>
  <dcterms:modified xsi:type="dcterms:W3CDTF">2018-04-06T14:06:47Z</dcterms:modified>
</cp:coreProperties>
</file>