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theme/themeOverride3.xml" ContentType="application/vnd.openxmlformats-officedocument.themeOverrid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93455" r:id="rId4"/>
    <p:sldMasterId id="2147493467" r:id="rId5"/>
    <p:sldMasterId id="2147493479" r:id="rId6"/>
    <p:sldMasterId id="2147493491" r:id="rId7"/>
    <p:sldMasterId id="2147493503" r:id="rId8"/>
    <p:sldMasterId id="2147493515" r:id="rId9"/>
  </p:sldMasterIdLst>
  <p:notesMasterIdLst>
    <p:notesMasterId r:id="rId39"/>
  </p:notesMasterIdLst>
  <p:handoutMasterIdLst>
    <p:handoutMasterId r:id="rId40"/>
  </p:handoutMasterIdLst>
  <p:sldIdLst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7" r:id="rId34"/>
    <p:sldId id="283" r:id="rId35"/>
    <p:sldId id="284" r:id="rId36"/>
    <p:sldId id="285" r:id="rId37"/>
    <p:sldId id="286" r:id="rId38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1522"/>
    <a:srgbClr val="00CC00"/>
    <a:srgbClr val="404738"/>
    <a:srgbClr val="343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89" autoAdjust="0"/>
    <p:restoredTop sz="94774" autoAdjust="0"/>
  </p:normalViewPr>
  <p:slideViewPr>
    <p:cSldViewPr snapToGrid="0" snapToObjects="1">
      <p:cViewPr>
        <p:scale>
          <a:sx n="140" d="100"/>
          <a:sy n="140" d="100"/>
        </p:scale>
        <p:origin x="-708" y="-13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2.xml"/><Relationship Id="rId34" Type="http://schemas.openxmlformats.org/officeDocument/2006/relationships/slide" Target="slides/slide25.xml"/><Relationship Id="rId42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slide" Target="slides/slide29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41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slide" Target="slides/slide28.xml"/><Relationship Id="rId40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slide" Target="slides/slide27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slide" Target="slides/slide26.xml"/><Relationship Id="rId43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esparr2\Regression\Tri%20&#224;%20plat_29fev2016_avec%20Martine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esparr2\Regression\Tri%20&#224;%20plat_29fev2016_avec%20Martin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esparr2\Regression\Tri%20&#224;%20plat_29fev2016_avec%20Martin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esparr2\Regression\Tri%20&#224;%20plat_29fev2016_avec%20Martin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esparr2\Regression\Tri%20&#224;%20plat_29fev2016_avec%20Martine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619318073767576"/>
          <c:y val="2.2415161823859376E-2"/>
          <c:w val="0.7327037073952255"/>
          <c:h val="0.4835793872873329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p_var_suite!$J$716</c:f>
              <c:strCache>
                <c:ptCount val="1"/>
                <c:pt idx="0">
                  <c:v>     Aide physique       </c:v>
                </c:pt>
              </c:strCache>
            </c:strRef>
          </c:tx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p_var_suite!$J$717:$J$738</c:f>
              <c:numCache>
                <c:formatCode>General</c:formatCode>
                <c:ptCount val="22"/>
                <c:pt idx="0">
                  <c:v>36</c:v>
                </c:pt>
                <c:pt idx="1">
                  <c:v>30</c:v>
                </c:pt>
                <c:pt idx="2">
                  <c:v>25</c:v>
                </c:pt>
                <c:pt idx="3">
                  <c:v>25</c:v>
                </c:pt>
                <c:pt idx="4">
                  <c:v>23</c:v>
                </c:pt>
                <c:pt idx="5">
                  <c:v>18</c:v>
                </c:pt>
                <c:pt idx="6">
                  <c:v>18</c:v>
                </c:pt>
                <c:pt idx="7">
                  <c:v>16</c:v>
                </c:pt>
                <c:pt idx="8">
                  <c:v>16</c:v>
                </c:pt>
                <c:pt idx="9">
                  <c:v>16</c:v>
                </c:pt>
                <c:pt idx="10">
                  <c:v>16</c:v>
                </c:pt>
                <c:pt idx="11">
                  <c:v>16</c:v>
                </c:pt>
                <c:pt idx="12">
                  <c:v>14</c:v>
                </c:pt>
                <c:pt idx="13">
                  <c:v>14</c:v>
                </c:pt>
                <c:pt idx="14">
                  <c:v>12</c:v>
                </c:pt>
                <c:pt idx="15">
                  <c:v>11</c:v>
                </c:pt>
                <c:pt idx="16">
                  <c:v>9</c:v>
                </c:pt>
                <c:pt idx="17">
                  <c:v>9</c:v>
                </c:pt>
                <c:pt idx="18">
                  <c:v>5</c:v>
                </c:pt>
                <c:pt idx="19">
                  <c:v>4</c:v>
                </c:pt>
                <c:pt idx="20">
                  <c:v>1</c:v>
                </c:pt>
                <c:pt idx="21">
                  <c:v>1</c:v>
                </c:pt>
              </c:numCache>
            </c:numRef>
          </c:val>
        </c:ser>
        <c:ser>
          <c:idx val="1"/>
          <c:order val="1"/>
          <c:tx>
            <c:strRef>
              <c:f>p_var_suite!$K$716</c:f>
              <c:strCache>
                <c:ptCount val="1"/>
                <c:pt idx="0">
                  <c:v>Aide incitative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p_var_suite!$K$717:$K$738</c:f>
              <c:numCache>
                <c:formatCode>General</c:formatCode>
                <c:ptCount val="22"/>
                <c:pt idx="0">
                  <c:v>13</c:v>
                </c:pt>
                <c:pt idx="1">
                  <c:v>12</c:v>
                </c:pt>
                <c:pt idx="2">
                  <c:v>24</c:v>
                </c:pt>
                <c:pt idx="3">
                  <c:v>14</c:v>
                </c:pt>
                <c:pt idx="4">
                  <c:v>13</c:v>
                </c:pt>
                <c:pt idx="5">
                  <c:v>7</c:v>
                </c:pt>
                <c:pt idx="6">
                  <c:v>2</c:v>
                </c:pt>
                <c:pt idx="7">
                  <c:v>3</c:v>
                </c:pt>
                <c:pt idx="8">
                  <c:v>8</c:v>
                </c:pt>
                <c:pt idx="9">
                  <c:v>12</c:v>
                </c:pt>
                <c:pt idx="10">
                  <c:v>8</c:v>
                </c:pt>
                <c:pt idx="11">
                  <c:v>2</c:v>
                </c:pt>
                <c:pt idx="12">
                  <c:v>37</c:v>
                </c:pt>
                <c:pt idx="13">
                  <c:v>7</c:v>
                </c:pt>
                <c:pt idx="14">
                  <c:v>4</c:v>
                </c:pt>
                <c:pt idx="15">
                  <c:v>3</c:v>
                </c:pt>
                <c:pt idx="16">
                  <c:v>4</c:v>
                </c:pt>
                <c:pt idx="17">
                  <c:v>1</c:v>
                </c:pt>
                <c:pt idx="18">
                  <c:v>6</c:v>
                </c:pt>
                <c:pt idx="19">
                  <c:v>1</c:v>
                </c:pt>
                <c:pt idx="20">
                  <c:v>13</c:v>
                </c:pt>
                <c:pt idx="21">
                  <c:v>6</c:v>
                </c:pt>
              </c:numCache>
            </c:numRef>
          </c:val>
        </c:ser>
        <c:ser>
          <c:idx val="2"/>
          <c:order val="2"/>
          <c:tx>
            <c:strRef>
              <c:f>p_var_suite!$L$716</c:f>
              <c:strCache>
                <c:ptCount val="1"/>
                <c:pt idx="0">
                  <c:v>pas d'aide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p_var_suite!$L$717:$L$738</c:f>
              <c:numCache>
                <c:formatCode>General</c:formatCode>
                <c:ptCount val="22"/>
                <c:pt idx="0">
                  <c:v>41</c:v>
                </c:pt>
                <c:pt idx="1">
                  <c:v>49</c:v>
                </c:pt>
                <c:pt idx="2">
                  <c:v>41</c:v>
                </c:pt>
                <c:pt idx="3">
                  <c:v>51</c:v>
                </c:pt>
                <c:pt idx="4">
                  <c:v>49</c:v>
                </c:pt>
                <c:pt idx="5">
                  <c:v>62</c:v>
                </c:pt>
                <c:pt idx="6">
                  <c:v>71</c:v>
                </c:pt>
                <c:pt idx="7">
                  <c:v>62</c:v>
                </c:pt>
                <c:pt idx="8">
                  <c:v>51</c:v>
                </c:pt>
                <c:pt idx="9">
                  <c:v>62</c:v>
                </c:pt>
                <c:pt idx="10">
                  <c:v>67</c:v>
                </c:pt>
                <c:pt idx="11">
                  <c:v>68</c:v>
                </c:pt>
                <c:pt idx="12">
                  <c:v>38</c:v>
                </c:pt>
                <c:pt idx="13">
                  <c:v>61</c:v>
                </c:pt>
                <c:pt idx="14">
                  <c:v>71</c:v>
                </c:pt>
                <c:pt idx="15">
                  <c:v>72</c:v>
                </c:pt>
                <c:pt idx="16">
                  <c:v>74</c:v>
                </c:pt>
                <c:pt idx="17">
                  <c:v>76</c:v>
                </c:pt>
                <c:pt idx="18">
                  <c:v>48</c:v>
                </c:pt>
                <c:pt idx="19">
                  <c:v>68</c:v>
                </c:pt>
                <c:pt idx="20">
                  <c:v>43</c:v>
                </c:pt>
                <c:pt idx="21">
                  <c:v>52</c:v>
                </c:pt>
              </c:numCache>
            </c:numRef>
          </c:val>
        </c:ser>
        <c:ser>
          <c:idx val="3"/>
          <c:order val="3"/>
          <c:tx>
            <c:strRef>
              <c:f>p_var_suite!$M$716</c:f>
              <c:strCache>
                <c:ptCount val="1"/>
                <c:pt idx="0">
                  <c:v>non concerné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p_var_suite!$M$717:$M$738</c:f>
              <c:numCache>
                <c:formatCode>General</c:formatCode>
                <c:ptCount val="22"/>
                <c:pt idx="0">
                  <c:v>7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  <c:pt idx="4">
                  <c:v>10</c:v>
                </c:pt>
                <c:pt idx="5">
                  <c:v>8</c:v>
                </c:pt>
                <c:pt idx="6">
                  <c:v>9</c:v>
                </c:pt>
                <c:pt idx="7">
                  <c:v>15</c:v>
                </c:pt>
                <c:pt idx="8">
                  <c:v>20</c:v>
                </c:pt>
                <c:pt idx="9">
                  <c:v>6</c:v>
                </c:pt>
                <c:pt idx="10">
                  <c:v>6</c:v>
                </c:pt>
                <c:pt idx="11">
                  <c:v>9</c:v>
                </c:pt>
                <c:pt idx="12">
                  <c:v>7</c:v>
                </c:pt>
                <c:pt idx="13">
                  <c:v>14</c:v>
                </c:pt>
                <c:pt idx="14">
                  <c:v>9</c:v>
                </c:pt>
                <c:pt idx="15">
                  <c:v>9</c:v>
                </c:pt>
                <c:pt idx="16">
                  <c:v>9</c:v>
                </c:pt>
                <c:pt idx="17">
                  <c:v>10</c:v>
                </c:pt>
                <c:pt idx="18">
                  <c:v>37</c:v>
                </c:pt>
                <c:pt idx="19">
                  <c:v>4</c:v>
                </c:pt>
                <c:pt idx="20">
                  <c:v>48</c:v>
                </c:pt>
                <c:pt idx="21">
                  <c:v>36</c:v>
                </c:pt>
              </c:numCache>
            </c:numRef>
          </c:val>
        </c:ser>
        <c:ser>
          <c:idx val="4"/>
          <c:order val="4"/>
          <c:tx>
            <c:strRef>
              <c:f>p_var_suite!$N$716</c:f>
              <c:strCache>
                <c:ptCount val="1"/>
                <c:pt idx="0">
                  <c:v>NSP</c:v>
                </c:pt>
              </c:strCache>
            </c:strRef>
          </c:tx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p_var_suite!$N$717:$N$738</c:f>
              <c:numCache>
                <c:formatCode>General</c:formatCode>
                <c:ptCount val="22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4</c:v>
                </c:pt>
                <c:pt idx="10">
                  <c:v>5</c:v>
                </c:pt>
                <c:pt idx="11">
                  <c:v>5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23</c:v>
                </c:pt>
                <c:pt idx="20">
                  <c:v>7</c:v>
                </c:pt>
                <c:pt idx="2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3161088"/>
        <c:axId val="63162624"/>
      </c:barChart>
      <c:catAx>
        <c:axId val="63161088"/>
        <c:scaling>
          <c:orientation val="minMax"/>
        </c:scaling>
        <c:delete val="0"/>
        <c:axPos val="b"/>
        <c:majorTickMark val="out"/>
        <c:minorTickMark val="none"/>
        <c:tickLblPos val="nextTo"/>
        <c:crossAx val="63162624"/>
        <c:crosses val="autoZero"/>
        <c:auto val="1"/>
        <c:lblAlgn val="ctr"/>
        <c:lblOffset val="100"/>
        <c:noMultiLvlLbl val="0"/>
      </c:catAx>
      <c:valAx>
        <c:axId val="631626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3161088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1.0970611795888383E-2"/>
          <c:y val="4.0375811232551156E-2"/>
          <c:w val="0.12451930850415849"/>
          <c:h val="0.4316036614826132"/>
        </c:manualLayout>
      </c:layout>
      <c:overlay val="0"/>
      <c:txPr>
        <a:bodyPr/>
        <a:lstStyle/>
        <a:p>
          <a:pPr>
            <a:defRPr sz="1200"/>
          </a:pPr>
          <a:endParaRPr lang="fr-F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619318073767576"/>
          <c:y val="2.2415161823859376E-2"/>
          <c:w val="0.7327037073952255"/>
          <c:h val="0.4835793872873329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p_var_suite!$J$716</c:f>
              <c:strCache>
                <c:ptCount val="1"/>
                <c:pt idx="0">
                  <c:v>     Aide physique       </c:v>
                </c:pt>
              </c:strCache>
            </c:strRef>
          </c:tx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p_var_suite!$J$717:$J$738</c:f>
              <c:numCache>
                <c:formatCode>General</c:formatCode>
                <c:ptCount val="22"/>
                <c:pt idx="0">
                  <c:v>36</c:v>
                </c:pt>
                <c:pt idx="1">
                  <c:v>30</c:v>
                </c:pt>
                <c:pt idx="2">
                  <c:v>25</c:v>
                </c:pt>
                <c:pt idx="3">
                  <c:v>25</c:v>
                </c:pt>
                <c:pt idx="4">
                  <c:v>23</c:v>
                </c:pt>
                <c:pt idx="5">
                  <c:v>18</c:v>
                </c:pt>
                <c:pt idx="6">
                  <c:v>18</c:v>
                </c:pt>
                <c:pt idx="7">
                  <c:v>16</c:v>
                </c:pt>
                <c:pt idx="8">
                  <c:v>16</c:v>
                </c:pt>
                <c:pt idx="9">
                  <c:v>16</c:v>
                </c:pt>
                <c:pt idx="10">
                  <c:v>16</c:v>
                </c:pt>
                <c:pt idx="11">
                  <c:v>16</c:v>
                </c:pt>
                <c:pt idx="12">
                  <c:v>14</c:v>
                </c:pt>
                <c:pt idx="13">
                  <c:v>14</c:v>
                </c:pt>
                <c:pt idx="14">
                  <c:v>12</c:v>
                </c:pt>
                <c:pt idx="15">
                  <c:v>11</c:v>
                </c:pt>
                <c:pt idx="16">
                  <c:v>9</c:v>
                </c:pt>
                <c:pt idx="17">
                  <c:v>9</c:v>
                </c:pt>
                <c:pt idx="18">
                  <c:v>5</c:v>
                </c:pt>
                <c:pt idx="19">
                  <c:v>4</c:v>
                </c:pt>
                <c:pt idx="20">
                  <c:v>1</c:v>
                </c:pt>
                <c:pt idx="21">
                  <c:v>1</c:v>
                </c:pt>
              </c:numCache>
            </c:numRef>
          </c:val>
        </c:ser>
        <c:ser>
          <c:idx val="1"/>
          <c:order val="1"/>
          <c:tx>
            <c:strRef>
              <c:f>p_var_suite!$K$716</c:f>
              <c:strCache>
                <c:ptCount val="1"/>
                <c:pt idx="0">
                  <c:v>Aide incitative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p_var_suite!$K$717:$K$738</c:f>
              <c:numCache>
                <c:formatCode>General</c:formatCode>
                <c:ptCount val="22"/>
                <c:pt idx="0">
                  <c:v>13</c:v>
                </c:pt>
                <c:pt idx="1">
                  <c:v>12</c:v>
                </c:pt>
                <c:pt idx="2">
                  <c:v>24</c:v>
                </c:pt>
                <c:pt idx="3">
                  <c:v>14</c:v>
                </c:pt>
                <c:pt idx="4">
                  <c:v>13</c:v>
                </c:pt>
                <c:pt idx="5">
                  <c:v>7</c:v>
                </c:pt>
                <c:pt idx="6">
                  <c:v>2</c:v>
                </c:pt>
                <c:pt idx="7">
                  <c:v>3</c:v>
                </c:pt>
                <c:pt idx="8">
                  <c:v>8</c:v>
                </c:pt>
                <c:pt idx="9">
                  <c:v>12</c:v>
                </c:pt>
                <c:pt idx="10">
                  <c:v>8</c:v>
                </c:pt>
                <c:pt idx="11">
                  <c:v>2</c:v>
                </c:pt>
                <c:pt idx="12">
                  <c:v>37</c:v>
                </c:pt>
                <c:pt idx="13">
                  <c:v>7</c:v>
                </c:pt>
                <c:pt idx="14">
                  <c:v>4</c:v>
                </c:pt>
                <c:pt idx="15">
                  <c:v>3</c:v>
                </c:pt>
                <c:pt idx="16">
                  <c:v>4</c:v>
                </c:pt>
                <c:pt idx="17">
                  <c:v>1</c:v>
                </c:pt>
                <c:pt idx="18">
                  <c:v>6</c:v>
                </c:pt>
                <c:pt idx="19">
                  <c:v>1</c:v>
                </c:pt>
                <c:pt idx="20">
                  <c:v>13</c:v>
                </c:pt>
                <c:pt idx="21">
                  <c:v>6</c:v>
                </c:pt>
              </c:numCache>
            </c:numRef>
          </c:val>
        </c:ser>
        <c:ser>
          <c:idx val="2"/>
          <c:order val="2"/>
          <c:tx>
            <c:strRef>
              <c:f>p_var_suite!$L$716</c:f>
              <c:strCache>
                <c:ptCount val="1"/>
                <c:pt idx="0">
                  <c:v>pas d'aide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p_var_suite!$L$717:$L$738</c:f>
              <c:numCache>
                <c:formatCode>General</c:formatCode>
                <c:ptCount val="22"/>
                <c:pt idx="0">
                  <c:v>41</c:v>
                </c:pt>
                <c:pt idx="1">
                  <c:v>49</c:v>
                </c:pt>
                <c:pt idx="2">
                  <c:v>41</c:v>
                </c:pt>
                <c:pt idx="3">
                  <c:v>51</c:v>
                </c:pt>
                <c:pt idx="4">
                  <c:v>49</c:v>
                </c:pt>
                <c:pt idx="5">
                  <c:v>62</c:v>
                </c:pt>
                <c:pt idx="6">
                  <c:v>71</c:v>
                </c:pt>
                <c:pt idx="7">
                  <c:v>62</c:v>
                </c:pt>
                <c:pt idx="8">
                  <c:v>51</c:v>
                </c:pt>
                <c:pt idx="9">
                  <c:v>62</c:v>
                </c:pt>
                <c:pt idx="10">
                  <c:v>67</c:v>
                </c:pt>
                <c:pt idx="11">
                  <c:v>68</c:v>
                </c:pt>
                <c:pt idx="12">
                  <c:v>38</c:v>
                </c:pt>
                <c:pt idx="13">
                  <c:v>61</c:v>
                </c:pt>
                <c:pt idx="14">
                  <c:v>71</c:v>
                </c:pt>
                <c:pt idx="15">
                  <c:v>72</c:v>
                </c:pt>
                <c:pt idx="16">
                  <c:v>74</c:v>
                </c:pt>
                <c:pt idx="17">
                  <c:v>76</c:v>
                </c:pt>
                <c:pt idx="18">
                  <c:v>48</c:v>
                </c:pt>
                <c:pt idx="19">
                  <c:v>68</c:v>
                </c:pt>
                <c:pt idx="20">
                  <c:v>43</c:v>
                </c:pt>
                <c:pt idx="21">
                  <c:v>52</c:v>
                </c:pt>
              </c:numCache>
            </c:numRef>
          </c:val>
        </c:ser>
        <c:ser>
          <c:idx val="3"/>
          <c:order val="3"/>
          <c:tx>
            <c:strRef>
              <c:f>p_var_suite!$M$716</c:f>
              <c:strCache>
                <c:ptCount val="1"/>
                <c:pt idx="0">
                  <c:v>non concerné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p_var_suite!$M$717:$M$738</c:f>
              <c:numCache>
                <c:formatCode>General</c:formatCode>
                <c:ptCount val="22"/>
                <c:pt idx="0">
                  <c:v>7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  <c:pt idx="4">
                  <c:v>10</c:v>
                </c:pt>
                <c:pt idx="5">
                  <c:v>8</c:v>
                </c:pt>
                <c:pt idx="6">
                  <c:v>9</c:v>
                </c:pt>
                <c:pt idx="7">
                  <c:v>15</c:v>
                </c:pt>
                <c:pt idx="8">
                  <c:v>20</c:v>
                </c:pt>
                <c:pt idx="9">
                  <c:v>6</c:v>
                </c:pt>
                <c:pt idx="10">
                  <c:v>6</c:v>
                </c:pt>
                <c:pt idx="11">
                  <c:v>9</c:v>
                </c:pt>
                <c:pt idx="12">
                  <c:v>7</c:v>
                </c:pt>
                <c:pt idx="13">
                  <c:v>14</c:v>
                </c:pt>
                <c:pt idx="14">
                  <c:v>9</c:v>
                </c:pt>
                <c:pt idx="15">
                  <c:v>9</c:v>
                </c:pt>
                <c:pt idx="16">
                  <c:v>9</c:v>
                </c:pt>
                <c:pt idx="17">
                  <c:v>10</c:v>
                </c:pt>
                <c:pt idx="18">
                  <c:v>37</c:v>
                </c:pt>
                <c:pt idx="19">
                  <c:v>4</c:v>
                </c:pt>
                <c:pt idx="20">
                  <c:v>48</c:v>
                </c:pt>
                <c:pt idx="21">
                  <c:v>36</c:v>
                </c:pt>
              </c:numCache>
            </c:numRef>
          </c:val>
        </c:ser>
        <c:ser>
          <c:idx val="4"/>
          <c:order val="4"/>
          <c:tx>
            <c:strRef>
              <c:f>p_var_suite!$N$716</c:f>
              <c:strCache>
                <c:ptCount val="1"/>
                <c:pt idx="0">
                  <c:v>NSP</c:v>
                </c:pt>
              </c:strCache>
            </c:strRef>
          </c:tx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p_var_suite!$N$717:$N$738</c:f>
              <c:numCache>
                <c:formatCode>General</c:formatCode>
                <c:ptCount val="22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4</c:v>
                </c:pt>
                <c:pt idx="10">
                  <c:v>5</c:v>
                </c:pt>
                <c:pt idx="11">
                  <c:v>5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23</c:v>
                </c:pt>
                <c:pt idx="20">
                  <c:v>7</c:v>
                </c:pt>
                <c:pt idx="2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869632"/>
        <c:axId val="60871424"/>
      </c:barChart>
      <c:catAx>
        <c:axId val="60869632"/>
        <c:scaling>
          <c:orientation val="minMax"/>
        </c:scaling>
        <c:delete val="0"/>
        <c:axPos val="b"/>
        <c:majorTickMark val="out"/>
        <c:minorTickMark val="none"/>
        <c:tickLblPos val="nextTo"/>
        <c:crossAx val="60871424"/>
        <c:crosses val="autoZero"/>
        <c:auto val="1"/>
        <c:lblAlgn val="ctr"/>
        <c:lblOffset val="100"/>
        <c:noMultiLvlLbl val="0"/>
      </c:catAx>
      <c:valAx>
        <c:axId val="6087142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60869632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1.0970611795888383E-2"/>
          <c:y val="4.0375811232551156E-2"/>
          <c:w val="0.12451930850415849"/>
          <c:h val="0.431603661482613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619318073767576"/>
          <c:y val="2.2415161823859376E-2"/>
          <c:w val="0.7327037073952255"/>
          <c:h val="0.4835793872873329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p_var_suite!$J$716</c:f>
              <c:strCache>
                <c:ptCount val="1"/>
                <c:pt idx="0">
                  <c:v>     Aide physique       </c:v>
                </c:pt>
              </c:strCache>
            </c:strRef>
          </c:tx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p_var_suite!$J$717:$J$738</c:f>
              <c:numCache>
                <c:formatCode>General</c:formatCode>
                <c:ptCount val="22"/>
                <c:pt idx="0">
                  <c:v>36</c:v>
                </c:pt>
                <c:pt idx="1">
                  <c:v>30</c:v>
                </c:pt>
                <c:pt idx="2">
                  <c:v>25</c:v>
                </c:pt>
                <c:pt idx="3">
                  <c:v>25</c:v>
                </c:pt>
                <c:pt idx="4">
                  <c:v>23</c:v>
                </c:pt>
                <c:pt idx="5">
                  <c:v>18</c:v>
                </c:pt>
                <c:pt idx="6">
                  <c:v>18</c:v>
                </c:pt>
                <c:pt idx="7">
                  <c:v>16</c:v>
                </c:pt>
                <c:pt idx="8">
                  <c:v>16</c:v>
                </c:pt>
                <c:pt idx="9">
                  <c:v>16</c:v>
                </c:pt>
                <c:pt idx="10">
                  <c:v>16</c:v>
                </c:pt>
                <c:pt idx="11">
                  <c:v>16</c:v>
                </c:pt>
                <c:pt idx="12">
                  <c:v>14</c:v>
                </c:pt>
                <c:pt idx="13">
                  <c:v>14</c:v>
                </c:pt>
                <c:pt idx="14">
                  <c:v>12</c:v>
                </c:pt>
                <c:pt idx="15">
                  <c:v>11</c:v>
                </c:pt>
                <c:pt idx="16">
                  <c:v>9</c:v>
                </c:pt>
                <c:pt idx="17">
                  <c:v>9</c:v>
                </c:pt>
                <c:pt idx="18">
                  <c:v>5</c:v>
                </c:pt>
                <c:pt idx="19">
                  <c:v>4</c:v>
                </c:pt>
                <c:pt idx="20">
                  <c:v>1</c:v>
                </c:pt>
                <c:pt idx="21">
                  <c:v>1</c:v>
                </c:pt>
              </c:numCache>
            </c:numRef>
          </c:val>
        </c:ser>
        <c:ser>
          <c:idx val="1"/>
          <c:order val="1"/>
          <c:tx>
            <c:strRef>
              <c:f>p_var_suite!$K$716</c:f>
              <c:strCache>
                <c:ptCount val="1"/>
                <c:pt idx="0">
                  <c:v>Aide incitative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p_var_suite!$K$717:$K$738</c:f>
              <c:numCache>
                <c:formatCode>General</c:formatCode>
                <c:ptCount val="22"/>
                <c:pt idx="0">
                  <c:v>13</c:v>
                </c:pt>
                <c:pt idx="1">
                  <c:v>12</c:v>
                </c:pt>
                <c:pt idx="2">
                  <c:v>24</c:v>
                </c:pt>
                <c:pt idx="3">
                  <c:v>14</c:v>
                </c:pt>
                <c:pt idx="4">
                  <c:v>13</c:v>
                </c:pt>
                <c:pt idx="5">
                  <c:v>7</c:v>
                </c:pt>
                <c:pt idx="6">
                  <c:v>2</c:v>
                </c:pt>
                <c:pt idx="7">
                  <c:v>3</c:v>
                </c:pt>
                <c:pt idx="8">
                  <c:v>8</c:v>
                </c:pt>
                <c:pt idx="9">
                  <c:v>12</c:v>
                </c:pt>
                <c:pt idx="10">
                  <c:v>8</c:v>
                </c:pt>
                <c:pt idx="11">
                  <c:v>2</c:v>
                </c:pt>
                <c:pt idx="12">
                  <c:v>37</c:v>
                </c:pt>
                <c:pt idx="13">
                  <c:v>7</c:v>
                </c:pt>
                <c:pt idx="14">
                  <c:v>4</c:v>
                </c:pt>
                <c:pt idx="15">
                  <c:v>3</c:v>
                </c:pt>
                <c:pt idx="16">
                  <c:v>4</c:v>
                </c:pt>
                <c:pt idx="17">
                  <c:v>1</c:v>
                </c:pt>
                <c:pt idx="18">
                  <c:v>6</c:v>
                </c:pt>
                <c:pt idx="19">
                  <c:v>1</c:v>
                </c:pt>
                <c:pt idx="20">
                  <c:v>13</c:v>
                </c:pt>
                <c:pt idx="21">
                  <c:v>6</c:v>
                </c:pt>
              </c:numCache>
            </c:numRef>
          </c:val>
        </c:ser>
        <c:ser>
          <c:idx val="2"/>
          <c:order val="2"/>
          <c:tx>
            <c:strRef>
              <c:f>p_var_suite!$L$716</c:f>
              <c:strCache>
                <c:ptCount val="1"/>
                <c:pt idx="0">
                  <c:v>pas d'aide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p_var_suite!$L$717:$L$738</c:f>
              <c:numCache>
                <c:formatCode>General</c:formatCode>
                <c:ptCount val="22"/>
                <c:pt idx="0">
                  <c:v>41</c:v>
                </c:pt>
                <c:pt idx="1">
                  <c:v>49</c:v>
                </c:pt>
                <c:pt idx="2">
                  <c:v>41</c:v>
                </c:pt>
                <c:pt idx="3">
                  <c:v>51</c:v>
                </c:pt>
                <c:pt idx="4">
                  <c:v>49</c:v>
                </c:pt>
                <c:pt idx="5">
                  <c:v>62</c:v>
                </c:pt>
                <c:pt idx="6">
                  <c:v>71</c:v>
                </c:pt>
                <c:pt idx="7">
                  <c:v>62</c:v>
                </c:pt>
                <c:pt idx="8">
                  <c:v>51</c:v>
                </c:pt>
                <c:pt idx="9">
                  <c:v>62</c:v>
                </c:pt>
                <c:pt idx="10">
                  <c:v>67</c:v>
                </c:pt>
                <c:pt idx="11">
                  <c:v>68</c:v>
                </c:pt>
                <c:pt idx="12">
                  <c:v>38</c:v>
                </c:pt>
                <c:pt idx="13">
                  <c:v>61</c:v>
                </c:pt>
                <c:pt idx="14">
                  <c:v>71</c:v>
                </c:pt>
                <c:pt idx="15">
                  <c:v>72</c:v>
                </c:pt>
                <c:pt idx="16">
                  <c:v>74</c:v>
                </c:pt>
                <c:pt idx="17">
                  <c:v>76</c:v>
                </c:pt>
                <c:pt idx="18">
                  <c:v>48</c:v>
                </c:pt>
                <c:pt idx="19">
                  <c:v>68</c:v>
                </c:pt>
                <c:pt idx="20">
                  <c:v>43</c:v>
                </c:pt>
                <c:pt idx="21">
                  <c:v>52</c:v>
                </c:pt>
              </c:numCache>
            </c:numRef>
          </c:val>
        </c:ser>
        <c:ser>
          <c:idx val="3"/>
          <c:order val="3"/>
          <c:tx>
            <c:strRef>
              <c:f>p_var_suite!$M$716</c:f>
              <c:strCache>
                <c:ptCount val="1"/>
                <c:pt idx="0">
                  <c:v>non concerné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p_var_suite!$M$717:$M$738</c:f>
              <c:numCache>
                <c:formatCode>General</c:formatCode>
                <c:ptCount val="22"/>
                <c:pt idx="0">
                  <c:v>7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  <c:pt idx="4">
                  <c:v>10</c:v>
                </c:pt>
                <c:pt idx="5">
                  <c:v>8</c:v>
                </c:pt>
                <c:pt idx="6">
                  <c:v>9</c:v>
                </c:pt>
                <c:pt idx="7">
                  <c:v>15</c:v>
                </c:pt>
                <c:pt idx="8">
                  <c:v>20</c:v>
                </c:pt>
                <c:pt idx="9">
                  <c:v>6</c:v>
                </c:pt>
                <c:pt idx="10">
                  <c:v>6</c:v>
                </c:pt>
                <c:pt idx="11">
                  <c:v>9</c:v>
                </c:pt>
                <c:pt idx="12">
                  <c:v>7</c:v>
                </c:pt>
                <c:pt idx="13">
                  <c:v>14</c:v>
                </c:pt>
                <c:pt idx="14">
                  <c:v>9</c:v>
                </c:pt>
                <c:pt idx="15">
                  <c:v>9</c:v>
                </c:pt>
                <c:pt idx="16">
                  <c:v>9</c:v>
                </c:pt>
                <c:pt idx="17">
                  <c:v>10</c:v>
                </c:pt>
                <c:pt idx="18">
                  <c:v>37</c:v>
                </c:pt>
                <c:pt idx="19">
                  <c:v>4</c:v>
                </c:pt>
                <c:pt idx="20">
                  <c:v>48</c:v>
                </c:pt>
                <c:pt idx="21">
                  <c:v>36</c:v>
                </c:pt>
              </c:numCache>
            </c:numRef>
          </c:val>
        </c:ser>
        <c:ser>
          <c:idx val="4"/>
          <c:order val="4"/>
          <c:tx>
            <c:strRef>
              <c:f>p_var_suite!$N$716</c:f>
              <c:strCache>
                <c:ptCount val="1"/>
                <c:pt idx="0">
                  <c:v>NSP</c:v>
                </c:pt>
              </c:strCache>
            </c:strRef>
          </c:tx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p_var_suite!$N$717:$N$738</c:f>
              <c:numCache>
                <c:formatCode>General</c:formatCode>
                <c:ptCount val="22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4</c:v>
                </c:pt>
                <c:pt idx="10">
                  <c:v>5</c:v>
                </c:pt>
                <c:pt idx="11">
                  <c:v>5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23</c:v>
                </c:pt>
                <c:pt idx="20">
                  <c:v>7</c:v>
                </c:pt>
                <c:pt idx="2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1173888"/>
        <c:axId val="81192064"/>
      </c:barChart>
      <c:catAx>
        <c:axId val="81173888"/>
        <c:scaling>
          <c:orientation val="minMax"/>
        </c:scaling>
        <c:delete val="0"/>
        <c:axPos val="b"/>
        <c:majorTickMark val="out"/>
        <c:minorTickMark val="none"/>
        <c:tickLblPos val="nextTo"/>
        <c:crossAx val="81192064"/>
        <c:crosses val="autoZero"/>
        <c:auto val="1"/>
        <c:lblAlgn val="ctr"/>
        <c:lblOffset val="100"/>
        <c:noMultiLvlLbl val="0"/>
      </c:catAx>
      <c:valAx>
        <c:axId val="8119206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1173888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1.0970611795888383E-2"/>
          <c:y val="4.0375811232551156E-2"/>
          <c:w val="0.12451930850415849"/>
          <c:h val="0.431603661482613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619318073767576"/>
          <c:y val="2.2415161823859376E-2"/>
          <c:w val="0.7327037073952255"/>
          <c:h val="0.48357938728733291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p_var_suite!$J$716</c:f>
              <c:strCache>
                <c:ptCount val="1"/>
                <c:pt idx="0">
                  <c:v>     Aide physique       </c:v>
                </c:pt>
              </c:strCache>
            </c:strRef>
          </c:tx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p_var_suite!$J$717:$J$738</c:f>
              <c:numCache>
                <c:formatCode>General</c:formatCode>
                <c:ptCount val="22"/>
                <c:pt idx="0">
                  <c:v>36</c:v>
                </c:pt>
                <c:pt idx="1">
                  <c:v>30</c:v>
                </c:pt>
                <c:pt idx="2">
                  <c:v>25</c:v>
                </c:pt>
                <c:pt idx="3">
                  <c:v>25</c:v>
                </c:pt>
                <c:pt idx="4">
                  <c:v>23</c:v>
                </c:pt>
                <c:pt idx="5">
                  <c:v>18</c:v>
                </c:pt>
                <c:pt idx="6">
                  <c:v>18</c:v>
                </c:pt>
                <c:pt idx="7">
                  <c:v>16</c:v>
                </c:pt>
                <c:pt idx="8">
                  <c:v>16</c:v>
                </c:pt>
                <c:pt idx="9">
                  <c:v>16</c:v>
                </c:pt>
                <c:pt idx="10">
                  <c:v>16</c:v>
                </c:pt>
                <c:pt idx="11">
                  <c:v>16</c:v>
                </c:pt>
                <c:pt idx="12">
                  <c:v>14</c:v>
                </c:pt>
                <c:pt idx="13">
                  <c:v>14</c:v>
                </c:pt>
                <c:pt idx="14">
                  <c:v>12</c:v>
                </c:pt>
                <c:pt idx="15">
                  <c:v>11</c:v>
                </c:pt>
                <c:pt idx="16">
                  <c:v>9</c:v>
                </c:pt>
                <c:pt idx="17">
                  <c:v>9</c:v>
                </c:pt>
                <c:pt idx="18">
                  <c:v>5</c:v>
                </c:pt>
                <c:pt idx="19">
                  <c:v>4</c:v>
                </c:pt>
                <c:pt idx="20">
                  <c:v>1</c:v>
                </c:pt>
                <c:pt idx="21">
                  <c:v>1</c:v>
                </c:pt>
              </c:numCache>
            </c:numRef>
          </c:val>
        </c:ser>
        <c:ser>
          <c:idx val="1"/>
          <c:order val="1"/>
          <c:tx>
            <c:strRef>
              <c:f>p_var_suite!$K$716</c:f>
              <c:strCache>
                <c:ptCount val="1"/>
                <c:pt idx="0">
                  <c:v>Aide incitative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p_var_suite!$K$717:$K$738</c:f>
              <c:numCache>
                <c:formatCode>General</c:formatCode>
                <c:ptCount val="22"/>
                <c:pt idx="0">
                  <c:v>13</c:v>
                </c:pt>
                <c:pt idx="1">
                  <c:v>12</c:v>
                </c:pt>
                <c:pt idx="2">
                  <c:v>24</c:v>
                </c:pt>
                <c:pt idx="3">
                  <c:v>14</c:v>
                </c:pt>
                <c:pt idx="4">
                  <c:v>13</c:v>
                </c:pt>
                <c:pt idx="5">
                  <c:v>7</c:v>
                </c:pt>
                <c:pt idx="6">
                  <c:v>2</c:v>
                </c:pt>
                <c:pt idx="7">
                  <c:v>3</c:v>
                </c:pt>
                <c:pt idx="8">
                  <c:v>8</c:v>
                </c:pt>
                <c:pt idx="9">
                  <c:v>12</c:v>
                </c:pt>
                <c:pt idx="10">
                  <c:v>8</c:v>
                </c:pt>
                <c:pt idx="11">
                  <c:v>2</c:v>
                </c:pt>
                <c:pt idx="12">
                  <c:v>37</c:v>
                </c:pt>
                <c:pt idx="13">
                  <c:v>7</c:v>
                </c:pt>
                <c:pt idx="14">
                  <c:v>4</c:v>
                </c:pt>
                <c:pt idx="15">
                  <c:v>3</c:v>
                </c:pt>
                <c:pt idx="16">
                  <c:v>4</c:v>
                </c:pt>
                <c:pt idx="17">
                  <c:v>1</c:v>
                </c:pt>
                <c:pt idx="18">
                  <c:v>6</c:v>
                </c:pt>
                <c:pt idx="19">
                  <c:v>1</c:v>
                </c:pt>
                <c:pt idx="20">
                  <c:v>13</c:v>
                </c:pt>
                <c:pt idx="21">
                  <c:v>6</c:v>
                </c:pt>
              </c:numCache>
            </c:numRef>
          </c:val>
        </c:ser>
        <c:ser>
          <c:idx val="2"/>
          <c:order val="2"/>
          <c:tx>
            <c:strRef>
              <c:f>p_var_suite!$L$716</c:f>
              <c:strCache>
                <c:ptCount val="1"/>
                <c:pt idx="0">
                  <c:v>pas d'aide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p_var_suite!$L$717:$L$738</c:f>
              <c:numCache>
                <c:formatCode>General</c:formatCode>
                <c:ptCount val="22"/>
                <c:pt idx="0">
                  <c:v>41</c:v>
                </c:pt>
                <c:pt idx="1">
                  <c:v>49</c:v>
                </c:pt>
                <c:pt idx="2">
                  <c:v>41</c:v>
                </c:pt>
                <c:pt idx="3">
                  <c:v>51</c:v>
                </c:pt>
                <c:pt idx="4">
                  <c:v>49</c:v>
                </c:pt>
                <c:pt idx="5">
                  <c:v>62</c:v>
                </c:pt>
                <c:pt idx="6">
                  <c:v>71</c:v>
                </c:pt>
                <c:pt idx="7">
                  <c:v>62</c:v>
                </c:pt>
                <c:pt idx="8">
                  <c:v>51</c:v>
                </c:pt>
                <c:pt idx="9">
                  <c:v>62</c:v>
                </c:pt>
                <c:pt idx="10">
                  <c:v>67</c:v>
                </c:pt>
                <c:pt idx="11">
                  <c:v>68</c:v>
                </c:pt>
                <c:pt idx="12">
                  <c:v>38</c:v>
                </c:pt>
                <c:pt idx="13">
                  <c:v>61</c:v>
                </c:pt>
                <c:pt idx="14">
                  <c:v>71</c:v>
                </c:pt>
                <c:pt idx="15">
                  <c:v>72</c:v>
                </c:pt>
                <c:pt idx="16">
                  <c:v>74</c:v>
                </c:pt>
                <c:pt idx="17">
                  <c:v>76</c:v>
                </c:pt>
                <c:pt idx="18">
                  <c:v>48</c:v>
                </c:pt>
                <c:pt idx="19">
                  <c:v>68</c:v>
                </c:pt>
                <c:pt idx="20">
                  <c:v>43</c:v>
                </c:pt>
                <c:pt idx="21">
                  <c:v>52</c:v>
                </c:pt>
              </c:numCache>
            </c:numRef>
          </c:val>
        </c:ser>
        <c:ser>
          <c:idx val="3"/>
          <c:order val="3"/>
          <c:tx>
            <c:strRef>
              <c:f>p_var_suite!$M$716</c:f>
              <c:strCache>
                <c:ptCount val="1"/>
                <c:pt idx="0">
                  <c:v>non concerné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</c:spPr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p_var_suite!$M$717:$M$738</c:f>
              <c:numCache>
                <c:formatCode>General</c:formatCode>
                <c:ptCount val="22"/>
                <c:pt idx="0">
                  <c:v>7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  <c:pt idx="4">
                  <c:v>10</c:v>
                </c:pt>
                <c:pt idx="5">
                  <c:v>8</c:v>
                </c:pt>
                <c:pt idx="6">
                  <c:v>9</c:v>
                </c:pt>
                <c:pt idx="7">
                  <c:v>15</c:v>
                </c:pt>
                <c:pt idx="8">
                  <c:v>20</c:v>
                </c:pt>
                <c:pt idx="9">
                  <c:v>6</c:v>
                </c:pt>
                <c:pt idx="10">
                  <c:v>6</c:v>
                </c:pt>
                <c:pt idx="11">
                  <c:v>9</c:v>
                </c:pt>
                <c:pt idx="12">
                  <c:v>7</c:v>
                </c:pt>
                <c:pt idx="13">
                  <c:v>14</c:v>
                </c:pt>
                <c:pt idx="14">
                  <c:v>9</c:v>
                </c:pt>
                <c:pt idx="15">
                  <c:v>9</c:v>
                </c:pt>
                <c:pt idx="16">
                  <c:v>9</c:v>
                </c:pt>
                <c:pt idx="17">
                  <c:v>10</c:v>
                </c:pt>
                <c:pt idx="18">
                  <c:v>37</c:v>
                </c:pt>
                <c:pt idx="19">
                  <c:v>4</c:v>
                </c:pt>
                <c:pt idx="20">
                  <c:v>48</c:v>
                </c:pt>
                <c:pt idx="21">
                  <c:v>36</c:v>
                </c:pt>
              </c:numCache>
            </c:numRef>
          </c:val>
        </c:ser>
        <c:ser>
          <c:idx val="4"/>
          <c:order val="4"/>
          <c:tx>
            <c:strRef>
              <c:f>p_var_suite!$N$716</c:f>
              <c:strCache>
                <c:ptCount val="1"/>
                <c:pt idx="0">
                  <c:v>NSP</c:v>
                </c:pt>
              </c:strCache>
            </c:strRef>
          </c:tx>
          <c:invertIfNegative val="0"/>
          <c:cat>
            <c:strRef>
              <c:f>p_var_suite!$H$717:$I$738</c:f>
              <c:strCache>
                <c:ptCount val="22"/>
                <c:pt idx="0">
                  <c:v>L’accompagner en consultations médicales</c:v>
                </c:pt>
                <c:pt idx="1">
                  <c:v>Acheter  ses médicaments</c:v>
                </c:pt>
                <c:pt idx="2">
                  <c:v>Organiser les rendez-vous médicaux</c:v>
                </c:pt>
                <c:pt idx="3">
                  <c:v>Assurer son suivi médical et le remboursement de ses soins</c:v>
                </c:pt>
                <c:pt idx="4">
                  <c:v>L’accompagner pour ses loisirs</c:v>
                </c:pt>
                <c:pt idx="5">
                  <c:v>Participer  à certains soins médicaux spécifiques</c:v>
                </c:pt>
                <c:pt idx="6">
                  <c:v>L’aider à s’habiller ou à se déshabiller</c:v>
                </c:pt>
                <c:pt idx="7">
                  <c:v>Lui assurer une surveillance de nuit</c:v>
                </c:pt>
                <c:pt idx="8">
                  <c:v>Gérer l’intervention  des professionnels de santé ou du secteur social</c:v>
                </c:pt>
                <c:pt idx="9">
                  <c:v>L’aider à prendre  certains traitements</c:v>
                </c:pt>
                <c:pt idx="10">
                  <c:v>Participer  à des exercices de soins </c:v>
                </c:pt>
                <c:pt idx="11">
                  <c:v>L’aider pour la toilette</c:v>
                </c:pt>
                <c:pt idx="12">
                  <c:v>Le conseiller dans la prise de décisions</c:v>
                </c:pt>
                <c:pt idx="13">
                  <c:v>Lui assurer une surveillance de jour</c:v>
                </c:pt>
                <c:pt idx="14">
                  <c:v>L’aider à prendre  ses repas</c:v>
                </c:pt>
                <c:pt idx="15">
                  <c:v>L’aider à s’asseoir, se lever ou se coucher</c:v>
                </c:pt>
                <c:pt idx="16">
                  <c:v>L’aider à se déplacer dans le logement</c:v>
                </c:pt>
                <c:pt idx="17">
                  <c:v>L’aider pour aller aux toilettes</c:v>
                </c:pt>
                <c:pt idx="18">
                  <c:v>S’occuper de ses enfants ou de ceux de son conjoint</c:v>
                </c:pt>
                <c:pt idx="19">
                  <c:v>Autre, </c:v>
                </c:pt>
                <c:pt idx="20">
                  <c:v> L’aider pour ses devoirs scolaires </c:v>
                </c:pt>
                <c:pt idx="21">
                  <c:v>L’aider à l’exercice  de sa profession</c:v>
                </c:pt>
              </c:strCache>
            </c:strRef>
          </c:cat>
          <c:val>
            <c:numRef>
              <c:f>p_var_suite!$N$717:$N$738</c:f>
              <c:numCache>
                <c:formatCode>General</c:formatCode>
                <c:ptCount val="22"/>
                <c:pt idx="0">
                  <c:v>3</c:v>
                </c:pt>
                <c:pt idx="1">
                  <c:v>4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5</c:v>
                </c:pt>
                <c:pt idx="9">
                  <c:v>4</c:v>
                </c:pt>
                <c:pt idx="10">
                  <c:v>5</c:v>
                </c:pt>
                <c:pt idx="11">
                  <c:v>5</c:v>
                </c:pt>
                <c:pt idx="12">
                  <c:v>4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4</c:v>
                </c:pt>
                <c:pt idx="17">
                  <c:v>4</c:v>
                </c:pt>
                <c:pt idx="18">
                  <c:v>4</c:v>
                </c:pt>
                <c:pt idx="19">
                  <c:v>23</c:v>
                </c:pt>
                <c:pt idx="20">
                  <c:v>7</c:v>
                </c:pt>
                <c:pt idx="2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81111680"/>
        <c:axId val="82514304"/>
      </c:barChart>
      <c:catAx>
        <c:axId val="81111680"/>
        <c:scaling>
          <c:orientation val="minMax"/>
        </c:scaling>
        <c:delete val="0"/>
        <c:axPos val="b"/>
        <c:majorTickMark val="out"/>
        <c:minorTickMark val="none"/>
        <c:tickLblPos val="nextTo"/>
        <c:crossAx val="82514304"/>
        <c:crosses val="autoZero"/>
        <c:auto val="1"/>
        <c:lblAlgn val="ctr"/>
        <c:lblOffset val="100"/>
        <c:noMultiLvlLbl val="0"/>
      </c:catAx>
      <c:valAx>
        <c:axId val="82514304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1111680"/>
        <c:crosses val="autoZero"/>
        <c:crossBetween val="between"/>
        <c:majorUnit val="0.2"/>
      </c:valAx>
    </c:plotArea>
    <c:legend>
      <c:legendPos val="r"/>
      <c:layout>
        <c:manualLayout>
          <c:xMode val="edge"/>
          <c:yMode val="edge"/>
          <c:x val="1.0970611795888383E-2"/>
          <c:y val="4.0375811232551156E-2"/>
          <c:w val="0.12451930850415849"/>
          <c:h val="0.431603661482613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brefcope_proche!$O$36</c:f>
              <c:strCache>
                <c:ptCount val="1"/>
                <c:pt idx="0">
                  <c:v>femmes</c:v>
                </c:pt>
              </c:strCache>
            </c:strRef>
          </c:tx>
          <c:spPr>
            <a:solidFill>
              <a:srgbClr val="A41522"/>
            </a:solidFill>
          </c:spPr>
          <c:invertIfNegative val="0"/>
          <c:cat>
            <c:strRef>
              <c:f>brefcope_proche!$N$37:$N$50</c:f>
              <c:strCache>
                <c:ptCount val="14"/>
                <c:pt idx="0">
                  <c:v>recours à des substances</c:v>
                </c:pt>
                <c:pt idx="1">
                  <c:v>désengagement comportemental</c:v>
                </c:pt>
                <c:pt idx="2">
                  <c:v>déni</c:v>
                </c:pt>
                <c:pt idx="3">
                  <c:v>religion</c:v>
                </c:pt>
                <c:pt idx="4">
                  <c:v>humour</c:v>
                </c:pt>
                <c:pt idx="5">
                  <c:v>blâme</c:v>
                </c:pt>
                <c:pt idx="6">
                  <c:v>recherche de soutien social émotionnel</c:v>
                </c:pt>
                <c:pt idx="7">
                  <c:v>recherche de soutien instrumental</c:v>
                </c:pt>
                <c:pt idx="8">
                  <c:v>distraction</c:v>
                </c:pt>
                <c:pt idx="9">
                  <c:v>expression des sentiments</c:v>
                </c:pt>
                <c:pt idx="10">
                  <c:v>planification</c:v>
                </c:pt>
                <c:pt idx="11">
                  <c:v>coping actif</c:v>
                </c:pt>
                <c:pt idx="12">
                  <c:v>ré-interpretation positive</c:v>
                </c:pt>
                <c:pt idx="13">
                  <c:v>acceptation</c:v>
                </c:pt>
              </c:strCache>
            </c:strRef>
          </c:cat>
          <c:val>
            <c:numRef>
              <c:f>brefcope_proche!$O$37:$O$50</c:f>
              <c:numCache>
                <c:formatCode>General</c:formatCode>
                <c:ptCount val="14"/>
                <c:pt idx="0">
                  <c:v>2.1800000000000002</c:v>
                </c:pt>
                <c:pt idx="1">
                  <c:v>2.63</c:v>
                </c:pt>
                <c:pt idx="2">
                  <c:v>3.04</c:v>
                </c:pt>
                <c:pt idx="3">
                  <c:v>3.55</c:v>
                </c:pt>
                <c:pt idx="4">
                  <c:v>3.56</c:v>
                </c:pt>
                <c:pt idx="5">
                  <c:v>3.73</c:v>
                </c:pt>
                <c:pt idx="6">
                  <c:v>4.05</c:v>
                </c:pt>
                <c:pt idx="7">
                  <c:v>4.53</c:v>
                </c:pt>
                <c:pt idx="8">
                  <c:v>4.68</c:v>
                </c:pt>
                <c:pt idx="9">
                  <c:v>4.76</c:v>
                </c:pt>
                <c:pt idx="10">
                  <c:v>5.24</c:v>
                </c:pt>
                <c:pt idx="11">
                  <c:v>5.69</c:v>
                </c:pt>
                <c:pt idx="12">
                  <c:v>5.71</c:v>
                </c:pt>
                <c:pt idx="13">
                  <c:v>6.23</c:v>
                </c:pt>
              </c:numCache>
            </c:numRef>
          </c:val>
        </c:ser>
        <c:ser>
          <c:idx val="1"/>
          <c:order val="1"/>
          <c:tx>
            <c:strRef>
              <c:f>brefcope_proche!$P$36</c:f>
              <c:strCache>
                <c:ptCount val="1"/>
                <c:pt idx="0">
                  <c:v>hommes</c:v>
                </c:pt>
              </c:strCache>
            </c:strRef>
          </c:tx>
          <c:invertIfNegative val="0"/>
          <c:cat>
            <c:strRef>
              <c:f>brefcope_proche!$N$37:$N$50</c:f>
              <c:strCache>
                <c:ptCount val="14"/>
                <c:pt idx="0">
                  <c:v>recours à des substances</c:v>
                </c:pt>
                <c:pt idx="1">
                  <c:v>désengagement comportemental</c:v>
                </c:pt>
                <c:pt idx="2">
                  <c:v>déni</c:v>
                </c:pt>
                <c:pt idx="3">
                  <c:v>religion</c:v>
                </c:pt>
                <c:pt idx="4">
                  <c:v>humour</c:v>
                </c:pt>
                <c:pt idx="5">
                  <c:v>blâme</c:v>
                </c:pt>
                <c:pt idx="6">
                  <c:v>recherche de soutien social émotionnel</c:v>
                </c:pt>
                <c:pt idx="7">
                  <c:v>recherche de soutien instrumental</c:v>
                </c:pt>
                <c:pt idx="8">
                  <c:v>distraction</c:v>
                </c:pt>
                <c:pt idx="9">
                  <c:v>expression des sentiments</c:v>
                </c:pt>
                <c:pt idx="10">
                  <c:v>planification</c:v>
                </c:pt>
                <c:pt idx="11">
                  <c:v>coping actif</c:v>
                </c:pt>
                <c:pt idx="12">
                  <c:v>ré-interpretation positive</c:v>
                </c:pt>
                <c:pt idx="13">
                  <c:v>acceptation</c:v>
                </c:pt>
              </c:strCache>
            </c:strRef>
          </c:cat>
          <c:val>
            <c:numRef>
              <c:f>brefcope_proche!$P$37:$P$50</c:f>
              <c:numCache>
                <c:formatCode>General</c:formatCode>
                <c:ptCount val="14"/>
                <c:pt idx="0">
                  <c:v>2.36</c:v>
                </c:pt>
                <c:pt idx="1">
                  <c:v>2.59</c:v>
                </c:pt>
                <c:pt idx="2">
                  <c:v>2.91</c:v>
                </c:pt>
                <c:pt idx="3">
                  <c:v>3</c:v>
                </c:pt>
                <c:pt idx="4">
                  <c:v>3.45</c:v>
                </c:pt>
                <c:pt idx="5">
                  <c:v>4.2300000000000004</c:v>
                </c:pt>
                <c:pt idx="6">
                  <c:v>3.55</c:v>
                </c:pt>
                <c:pt idx="7">
                  <c:v>3.82</c:v>
                </c:pt>
                <c:pt idx="8">
                  <c:v>3.86</c:v>
                </c:pt>
                <c:pt idx="9">
                  <c:v>3.77</c:v>
                </c:pt>
                <c:pt idx="10">
                  <c:v>5.05</c:v>
                </c:pt>
                <c:pt idx="11">
                  <c:v>5.36</c:v>
                </c:pt>
                <c:pt idx="12">
                  <c:v>5</c:v>
                </c:pt>
                <c:pt idx="13">
                  <c:v>5.77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6631552"/>
        <c:axId val="66633088"/>
      </c:barChart>
      <c:catAx>
        <c:axId val="666315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fr-FR"/>
          </a:p>
        </c:txPr>
        <c:crossAx val="66633088"/>
        <c:crosses val="autoZero"/>
        <c:auto val="1"/>
        <c:lblAlgn val="ctr"/>
        <c:lblOffset val="100"/>
        <c:noMultiLvlLbl val="0"/>
      </c:catAx>
      <c:valAx>
        <c:axId val="66633088"/>
        <c:scaling>
          <c:orientation val="minMax"/>
          <c:max val="7"/>
          <c:min val="2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66631552"/>
        <c:crosses val="autoZero"/>
        <c:crossBetween val="between"/>
        <c:majorUnit val="1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r-F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0677940897422415"/>
          <c:y val="4.7111713292538007E-2"/>
          <c:w val="0.55860226444849292"/>
          <c:h val="0.89145467535881007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Feuil1!$I$34:$I$36</c:f>
              <c:strCache>
                <c:ptCount val="1"/>
                <c:pt idx="0">
                  <c:v>Aucun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multiLvlStrRef>
              <c:f>Feuil1!$G$37:$H$74</c:f>
              <c:multiLvlStrCache>
                <c:ptCount val="38"/>
                <c:lvl>
                  <c:pt idx="0">
                    <c:v>Mobilité :</c:v>
                  </c:pt>
                  <c:pt idx="1">
                    <c:v>Utilisation des mains : </c:v>
                  </c:pt>
                  <c:pt idx="2">
                    <c:v>Vision : </c:v>
                  </c:pt>
                  <c:pt idx="3">
                    <c:v>Audition : </c:v>
                  </c:pt>
                  <c:pt idx="4">
                    <c:v>Aspect moteur du langage : </c:v>
                  </c:pt>
                  <c:pt idx="5">
                    <c:v>Difficultés de Communication :</c:v>
                  </c:pt>
                  <c:pt idx="6">
                    <c:v>Attention / Concentration : </c:v>
                  </c:pt>
                  <c:pt idx="7">
                    <c:v>Mémoire récente </c:v>
                  </c:pt>
                  <c:pt idx="8">
                    <c:v>Stock information : mémoire ancienne</c:v>
                  </c:pt>
                  <c:pt idx="9">
                    <c:v>Résolution de problèmes nouveaux : </c:v>
                  </c:pt>
                  <c:pt idx="10">
                    <c:v>Capacités Visio-spatiales : </c:v>
                  </c:pt>
                  <c:pt idx="11">
                    <c:v>Vertiges / Equilibre : </c:v>
                  </c:pt>
                  <c:pt idx="13">
                    <c:v>Mobilité :</c:v>
                  </c:pt>
                  <c:pt idx="14">
                    <c:v>Utilisation des mains : </c:v>
                  </c:pt>
                  <c:pt idx="15">
                    <c:v>Vision : </c:v>
                  </c:pt>
                  <c:pt idx="16">
                    <c:v>Audition : </c:v>
                  </c:pt>
                  <c:pt idx="17">
                    <c:v>Aspect moteur du langage : </c:v>
                  </c:pt>
                  <c:pt idx="18">
                    <c:v>Difficultés de Communication :</c:v>
                  </c:pt>
                  <c:pt idx="19">
                    <c:v>Attention / Concentration : </c:v>
                  </c:pt>
                  <c:pt idx="20">
                    <c:v>Mémoire récente </c:v>
                  </c:pt>
                  <c:pt idx="21">
                    <c:v>Stock information : mémoire ancienne</c:v>
                  </c:pt>
                  <c:pt idx="22">
                    <c:v>Résolution de problèmes nouveaux : </c:v>
                  </c:pt>
                  <c:pt idx="23">
                    <c:v>Capacités Visio-spatiales : </c:v>
                  </c:pt>
                  <c:pt idx="24">
                    <c:v>Vertiges / Equilibre : </c:v>
                  </c:pt>
                  <c:pt idx="26">
                    <c:v>Mobilité :</c:v>
                  </c:pt>
                  <c:pt idx="27">
                    <c:v>Utilisation des mains : </c:v>
                  </c:pt>
                  <c:pt idx="28">
                    <c:v>Vision : </c:v>
                  </c:pt>
                  <c:pt idx="29">
                    <c:v>Audition : </c:v>
                  </c:pt>
                  <c:pt idx="30">
                    <c:v>Aspect moteur du langage : </c:v>
                  </c:pt>
                  <c:pt idx="31">
                    <c:v>Difficultés de Communication :</c:v>
                  </c:pt>
                  <c:pt idx="32">
                    <c:v>Attention / Concentration : </c:v>
                  </c:pt>
                  <c:pt idx="33">
                    <c:v>Mémoire récente </c:v>
                  </c:pt>
                  <c:pt idx="34">
                    <c:v>Stock information : mémoire ancienne</c:v>
                  </c:pt>
                  <c:pt idx="35">
                    <c:v>Résolution de problèmes nouveaux : </c:v>
                  </c:pt>
                  <c:pt idx="36">
                    <c:v>Capacités Visio-spatiales : </c:v>
                  </c:pt>
                  <c:pt idx="37">
                    <c:v>Vertiges / Equilibre : </c:v>
                  </c:pt>
                </c:lvl>
                <c:lvl>
                  <c:pt idx="0">
                    <c:v>Colonne</c:v>
                  </c:pt>
                  <c:pt idx="13">
                    <c:v>Tête</c:v>
                  </c:pt>
                  <c:pt idx="26">
                    <c:v>Autres lésions</c:v>
                  </c:pt>
                </c:lvl>
              </c:multiLvlStrCache>
            </c:multiLvlStrRef>
          </c:cat>
          <c:val>
            <c:numRef>
              <c:f>Feuil1!$I$37:$I$74</c:f>
              <c:numCache>
                <c:formatCode>General</c:formatCode>
                <c:ptCount val="38"/>
                <c:pt idx="0">
                  <c:v>2</c:v>
                </c:pt>
                <c:pt idx="1">
                  <c:v>5</c:v>
                </c:pt>
                <c:pt idx="2">
                  <c:v>10</c:v>
                </c:pt>
                <c:pt idx="3">
                  <c:v>11</c:v>
                </c:pt>
                <c:pt idx="4">
                  <c:v>11</c:v>
                </c:pt>
                <c:pt idx="5">
                  <c:v>10</c:v>
                </c:pt>
                <c:pt idx="6">
                  <c:v>9</c:v>
                </c:pt>
                <c:pt idx="7">
                  <c:v>8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5</c:v>
                </c:pt>
                <c:pt idx="13">
                  <c:v>21</c:v>
                </c:pt>
                <c:pt idx="14">
                  <c:v>28</c:v>
                </c:pt>
                <c:pt idx="15">
                  <c:v>27</c:v>
                </c:pt>
                <c:pt idx="16">
                  <c:v>34</c:v>
                </c:pt>
                <c:pt idx="17">
                  <c:v>27</c:v>
                </c:pt>
                <c:pt idx="18">
                  <c:v>27</c:v>
                </c:pt>
                <c:pt idx="19">
                  <c:v>16</c:v>
                </c:pt>
                <c:pt idx="20">
                  <c:v>13</c:v>
                </c:pt>
                <c:pt idx="21">
                  <c:v>28</c:v>
                </c:pt>
                <c:pt idx="22">
                  <c:v>20</c:v>
                </c:pt>
                <c:pt idx="23">
                  <c:v>30</c:v>
                </c:pt>
                <c:pt idx="24">
                  <c:v>27</c:v>
                </c:pt>
                <c:pt idx="26">
                  <c:v>14</c:v>
                </c:pt>
                <c:pt idx="27">
                  <c:v>23</c:v>
                </c:pt>
                <c:pt idx="28">
                  <c:v>30</c:v>
                </c:pt>
                <c:pt idx="29">
                  <c:v>30</c:v>
                </c:pt>
                <c:pt idx="30">
                  <c:v>27</c:v>
                </c:pt>
                <c:pt idx="31">
                  <c:v>29</c:v>
                </c:pt>
                <c:pt idx="32">
                  <c:v>19</c:v>
                </c:pt>
                <c:pt idx="33">
                  <c:v>20</c:v>
                </c:pt>
                <c:pt idx="34">
                  <c:v>26</c:v>
                </c:pt>
                <c:pt idx="35">
                  <c:v>28</c:v>
                </c:pt>
                <c:pt idx="36">
                  <c:v>33</c:v>
                </c:pt>
                <c:pt idx="37">
                  <c:v>23</c:v>
                </c:pt>
              </c:numCache>
            </c:numRef>
          </c:val>
        </c:ser>
        <c:ser>
          <c:idx val="1"/>
          <c:order val="1"/>
          <c:tx>
            <c:strRef>
              <c:f>Feuil1!$J$34:$J$36</c:f>
              <c:strCache>
                <c:ptCount val="1"/>
                <c:pt idx="0">
                  <c:v>Problèmes  qui interfèrent avec les activités moins de 24% du temps.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multiLvlStrRef>
              <c:f>Feuil1!$G$37:$H$74</c:f>
              <c:multiLvlStrCache>
                <c:ptCount val="38"/>
                <c:lvl>
                  <c:pt idx="0">
                    <c:v>Mobilité :</c:v>
                  </c:pt>
                  <c:pt idx="1">
                    <c:v>Utilisation des mains : </c:v>
                  </c:pt>
                  <c:pt idx="2">
                    <c:v>Vision : </c:v>
                  </c:pt>
                  <c:pt idx="3">
                    <c:v>Audition : </c:v>
                  </c:pt>
                  <c:pt idx="4">
                    <c:v>Aspect moteur du langage : </c:v>
                  </c:pt>
                  <c:pt idx="5">
                    <c:v>Difficultés de Communication :</c:v>
                  </c:pt>
                  <c:pt idx="6">
                    <c:v>Attention / Concentration : </c:v>
                  </c:pt>
                  <c:pt idx="7">
                    <c:v>Mémoire récente </c:v>
                  </c:pt>
                  <c:pt idx="8">
                    <c:v>Stock information : mémoire ancienne</c:v>
                  </c:pt>
                  <c:pt idx="9">
                    <c:v>Résolution de problèmes nouveaux : </c:v>
                  </c:pt>
                  <c:pt idx="10">
                    <c:v>Capacités Visio-spatiales : </c:v>
                  </c:pt>
                  <c:pt idx="11">
                    <c:v>Vertiges / Equilibre : </c:v>
                  </c:pt>
                  <c:pt idx="13">
                    <c:v>Mobilité :</c:v>
                  </c:pt>
                  <c:pt idx="14">
                    <c:v>Utilisation des mains : </c:v>
                  </c:pt>
                  <c:pt idx="15">
                    <c:v>Vision : </c:v>
                  </c:pt>
                  <c:pt idx="16">
                    <c:v>Audition : </c:v>
                  </c:pt>
                  <c:pt idx="17">
                    <c:v>Aspect moteur du langage : </c:v>
                  </c:pt>
                  <c:pt idx="18">
                    <c:v>Difficultés de Communication :</c:v>
                  </c:pt>
                  <c:pt idx="19">
                    <c:v>Attention / Concentration : </c:v>
                  </c:pt>
                  <c:pt idx="20">
                    <c:v>Mémoire récente </c:v>
                  </c:pt>
                  <c:pt idx="21">
                    <c:v>Stock information : mémoire ancienne</c:v>
                  </c:pt>
                  <c:pt idx="22">
                    <c:v>Résolution de problèmes nouveaux : </c:v>
                  </c:pt>
                  <c:pt idx="23">
                    <c:v>Capacités Visio-spatiales : </c:v>
                  </c:pt>
                  <c:pt idx="24">
                    <c:v>Vertiges / Equilibre : </c:v>
                  </c:pt>
                  <c:pt idx="26">
                    <c:v>Mobilité :</c:v>
                  </c:pt>
                  <c:pt idx="27">
                    <c:v>Utilisation des mains : </c:v>
                  </c:pt>
                  <c:pt idx="28">
                    <c:v>Vision : </c:v>
                  </c:pt>
                  <c:pt idx="29">
                    <c:v>Audition : </c:v>
                  </c:pt>
                  <c:pt idx="30">
                    <c:v>Aspect moteur du langage : </c:v>
                  </c:pt>
                  <c:pt idx="31">
                    <c:v>Difficultés de Communication :</c:v>
                  </c:pt>
                  <c:pt idx="32">
                    <c:v>Attention / Concentration : </c:v>
                  </c:pt>
                  <c:pt idx="33">
                    <c:v>Mémoire récente </c:v>
                  </c:pt>
                  <c:pt idx="34">
                    <c:v>Stock information : mémoire ancienne</c:v>
                  </c:pt>
                  <c:pt idx="35">
                    <c:v>Résolution de problèmes nouveaux : </c:v>
                  </c:pt>
                  <c:pt idx="36">
                    <c:v>Capacités Visio-spatiales : </c:v>
                  </c:pt>
                  <c:pt idx="37">
                    <c:v>Vertiges / Equilibre : </c:v>
                  </c:pt>
                </c:lvl>
                <c:lvl>
                  <c:pt idx="0">
                    <c:v>Colonne</c:v>
                  </c:pt>
                  <c:pt idx="13">
                    <c:v>Tête</c:v>
                  </c:pt>
                  <c:pt idx="26">
                    <c:v>Autres lésions</c:v>
                  </c:pt>
                </c:lvl>
              </c:multiLvlStrCache>
            </c:multiLvlStrRef>
          </c:cat>
          <c:val>
            <c:numRef>
              <c:f>Feuil1!$J$37:$J$74</c:f>
              <c:numCache>
                <c:formatCode>General</c:formatCode>
                <c:ptCount val="38"/>
                <c:pt idx="0">
                  <c:v>2</c:v>
                </c:pt>
                <c:pt idx="1">
                  <c:v>0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2</c:v>
                </c:pt>
                <c:pt idx="13">
                  <c:v>12</c:v>
                </c:pt>
                <c:pt idx="14">
                  <c:v>12</c:v>
                </c:pt>
                <c:pt idx="15">
                  <c:v>13</c:v>
                </c:pt>
                <c:pt idx="16">
                  <c:v>8</c:v>
                </c:pt>
                <c:pt idx="17">
                  <c:v>14</c:v>
                </c:pt>
                <c:pt idx="18">
                  <c:v>13</c:v>
                </c:pt>
                <c:pt idx="19">
                  <c:v>16</c:v>
                </c:pt>
                <c:pt idx="20">
                  <c:v>18</c:v>
                </c:pt>
                <c:pt idx="21">
                  <c:v>15</c:v>
                </c:pt>
                <c:pt idx="22">
                  <c:v>13</c:v>
                </c:pt>
                <c:pt idx="23">
                  <c:v>8</c:v>
                </c:pt>
                <c:pt idx="24">
                  <c:v>11</c:v>
                </c:pt>
                <c:pt idx="26">
                  <c:v>12</c:v>
                </c:pt>
                <c:pt idx="27">
                  <c:v>7</c:v>
                </c:pt>
                <c:pt idx="28">
                  <c:v>3</c:v>
                </c:pt>
                <c:pt idx="29">
                  <c:v>2</c:v>
                </c:pt>
                <c:pt idx="30">
                  <c:v>4</c:v>
                </c:pt>
                <c:pt idx="31">
                  <c:v>3</c:v>
                </c:pt>
                <c:pt idx="32">
                  <c:v>11</c:v>
                </c:pt>
                <c:pt idx="33">
                  <c:v>9</c:v>
                </c:pt>
                <c:pt idx="34">
                  <c:v>5</c:v>
                </c:pt>
                <c:pt idx="35">
                  <c:v>4</c:v>
                </c:pt>
                <c:pt idx="36">
                  <c:v>0</c:v>
                </c:pt>
                <c:pt idx="37">
                  <c:v>4</c:v>
                </c:pt>
              </c:numCache>
            </c:numRef>
          </c:val>
        </c:ser>
        <c:ser>
          <c:idx val="2"/>
          <c:order val="2"/>
          <c:tx>
            <c:strRef>
              <c:f>Feuil1!$K$34:$K$36</c:f>
              <c:strCache>
                <c:ptCount val="1"/>
                <c:pt idx="0">
                  <c:v> Problèmes  qui interfèrent avec les activités 25% et plus du temps </c:v>
                </c:pt>
              </c:strCache>
            </c:strRef>
          </c:tx>
          <c:spPr>
            <a:solidFill>
              <a:srgbClr val="A41522"/>
            </a:solidFill>
          </c:spPr>
          <c:invertIfNegative val="0"/>
          <c:cat>
            <c:multiLvlStrRef>
              <c:f>Feuil1!$G$37:$H$74</c:f>
              <c:multiLvlStrCache>
                <c:ptCount val="38"/>
                <c:lvl>
                  <c:pt idx="0">
                    <c:v>Mobilité :</c:v>
                  </c:pt>
                  <c:pt idx="1">
                    <c:v>Utilisation des mains : </c:v>
                  </c:pt>
                  <c:pt idx="2">
                    <c:v>Vision : </c:v>
                  </c:pt>
                  <c:pt idx="3">
                    <c:v>Audition : </c:v>
                  </c:pt>
                  <c:pt idx="4">
                    <c:v>Aspect moteur du langage : </c:v>
                  </c:pt>
                  <c:pt idx="5">
                    <c:v>Difficultés de Communication :</c:v>
                  </c:pt>
                  <c:pt idx="6">
                    <c:v>Attention / Concentration : </c:v>
                  </c:pt>
                  <c:pt idx="7">
                    <c:v>Mémoire récente </c:v>
                  </c:pt>
                  <c:pt idx="8">
                    <c:v>Stock information : mémoire ancienne</c:v>
                  </c:pt>
                  <c:pt idx="9">
                    <c:v>Résolution de problèmes nouveaux : </c:v>
                  </c:pt>
                  <c:pt idx="10">
                    <c:v>Capacités Visio-spatiales : </c:v>
                  </c:pt>
                  <c:pt idx="11">
                    <c:v>Vertiges / Equilibre : </c:v>
                  </c:pt>
                  <c:pt idx="13">
                    <c:v>Mobilité :</c:v>
                  </c:pt>
                  <c:pt idx="14">
                    <c:v>Utilisation des mains : </c:v>
                  </c:pt>
                  <c:pt idx="15">
                    <c:v>Vision : </c:v>
                  </c:pt>
                  <c:pt idx="16">
                    <c:v>Audition : </c:v>
                  </c:pt>
                  <c:pt idx="17">
                    <c:v>Aspect moteur du langage : </c:v>
                  </c:pt>
                  <c:pt idx="18">
                    <c:v>Difficultés de Communication :</c:v>
                  </c:pt>
                  <c:pt idx="19">
                    <c:v>Attention / Concentration : </c:v>
                  </c:pt>
                  <c:pt idx="20">
                    <c:v>Mémoire récente </c:v>
                  </c:pt>
                  <c:pt idx="21">
                    <c:v>Stock information : mémoire ancienne</c:v>
                  </c:pt>
                  <c:pt idx="22">
                    <c:v>Résolution de problèmes nouveaux : </c:v>
                  </c:pt>
                  <c:pt idx="23">
                    <c:v>Capacités Visio-spatiales : </c:v>
                  </c:pt>
                  <c:pt idx="24">
                    <c:v>Vertiges / Equilibre : </c:v>
                  </c:pt>
                  <c:pt idx="26">
                    <c:v>Mobilité :</c:v>
                  </c:pt>
                  <c:pt idx="27">
                    <c:v>Utilisation des mains : </c:v>
                  </c:pt>
                  <c:pt idx="28">
                    <c:v>Vision : </c:v>
                  </c:pt>
                  <c:pt idx="29">
                    <c:v>Audition : </c:v>
                  </c:pt>
                  <c:pt idx="30">
                    <c:v>Aspect moteur du langage : </c:v>
                  </c:pt>
                  <c:pt idx="31">
                    <c:v>Difficultés de Communication :</c:v>
                  </c:pt>
                  <c:pt idx="32">
                    <c:v>Attention / Concentration : </c:v>
                  </c:pt>
                  <c:pt idx="33">
                    <c:v>Mémoire récente </c:v>
                  </c:pt>
                  <c:pt idx="34">
                    <c:v>Stock information : mémoire ancienne</c:v>
                  </c:pt>
                  <c:pt idx="35">
                    <c:v>Résolution de problèmes nouveaux : </c:v>
                  </c:pt>
                  <c:pt idx="36">
                    <c:v>Capacités Visio-spatiales : </c:v>
                  </c:pt>
                  <c:pt idx="37">
                    <c:v>Vertiges / Equilibre : </c:v>
                  </c:pt>
                </c:lvl>
                <c:lvl>
                  <c:pt idx="0">
                    <c:v>Colonne</c:v>
                  </c:pt>
                  <c:pt idx="13">
                    <c:v>Tête</c:v>
                  </c:pt>
                  <c:pt idx="26">
                    <c:v>Autres lésions</c:v>
                  </c:pt>
                </c:lvl>
              </c:multiLvlStrCache>
            </c:multiLvlStrRef>
          </c:cat>
          <c:val>
            <c:numRef>
              <c:f>Feuil1!$K$37:$K$74</c:f>
              <c:numCache>
                <c:formatCode>General</c:formatCode>
                <c:ptCount val="38"/>
                <c:pt idx="0">
                  <c:v>8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5</c:v>
                </c:pt>
                <c:pt idx="13">
                  <c:v>17</c:v>
                </c:pt>
                <c:pt idx="14">
                  <c:v>11</c:v>
                </c:pt>
                <c:pt idx="15">
                  <c:v>10</c:v>
                </c:pt>
                <c:pt idx="16">
                  <c:v>9</c:v>
                </c:pt>
                <c:pt idx="17">
                  <c:v>10</c:v>
                </c:pt>
                <c:pt idx="18">
                  <c:v>11</c:v>
                </c:pt>
                <c:pt idx="19">
                  <c:v>18</c:v>
                </c:pt>
                <c:pt idx="20">
                  <c:v>19</c:v>
                </c:pt>
                <c:pt idx="21">
                  <c:v>7</c:v>
                </c:pt>
                <c:pt idx="22">
                  <c:v>17</c:v>
                </c:pt>
                <c:pt idx="23">
                  <c:v>11</c:v>
                </c:pt>
                <c:pt idx="24">
                  <c:v>12</c:v>
                </c:pt>
                <c:pt idx="26">
                  <c:v>7</c:v>
                </c:pt>
                <c:pt idx="27">
                  <c:v>4</c:v>
                </c:pt>
                <c:pt idx="28">
                  <c:v>1</c:v>
                </c:pt>
                <c:pt idx="29">
                  <c:v>2</c:v>
                </c:pt>
                <c:pt idx="30">
                  <c:v>3</c:v>
                </c:pt>
                <c:pt idx="31">
                  <c:v>2</c:v>
                </c:pt>
                <c:pt idx="32">
                  <c:v>4</c:v>
                </c:pt>
                <c:pt idx="33">
                  <c:v>5</c:v>
                </c:pt>
                <c:pt idx="34">
                  <c:v>3</c:v>
                </c:pt>
                <c:pt idx="35">
                  <c:v>3</c:v>
                </c:pt>
                <c:pt idx="36">
                  <c:v>0</c:v>
                </c:pt>
                <c:pt idx="37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66759296"/>
        <c:axId val="66761088"/>
      </c:barChart>
      <c:catAx>
        <c:axId val="66759296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fr-FR"/>
          </a:p>
        </c:txPr>
        <c:crossAx val="66761088"/>
        <c:crosses val="autoZero"/>
        <c:auto val="1"/>
        <c:lblAlgn val="ctr"/>
        <c:lblOffset val="100"/>
        <c:noMultiLvlLbl val="0"/>
      </c:catAx>
      <c:valAx>
        <c:axId val="66761088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nextTo"/>
        <c:spPr>
          <a:ln w="9525">
            <a:noFill/>
          </a:ln>
        </c:spPr>
        <c:crossAx val="66759296"/>
        <c:crosses val="autoZero"/>
        <c:crossBetween val="between"/>
        <c:majorUnit val="0.2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7502784530532388"/>
          <c:y val="4.9241579446303856E-2"/>
          <c:w val="0.49182070636219322"/>
          <c:h val="0.8492039698968832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Feuil1!$P$1:$P$3</c:f>
              <c:strCache>
                <c:ptCount val="1"/>
                <c:pt idx="0">
                  <c:v>Aucun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cat>
            <c:multiLvlStrRef>
              <c:f>Feuil1!$N$4:$O$32</c:f>
              <c:multiLvlStrCache>
                <c:ptCount val="29"/>
                <c:lvl>
                  <c:pt idx="0">
                    <c:v>Anxiété. </c:v>
                  </c:pt>
                  <c:pt idx="1">
                    <c:v>Symptomatologie dépressive </c:v>
                  </c:pt>
                  <c:pt idx="2">
                    <c:v>Irritabilité, Colère, Agressivité </c:v>
                  </c:pt>
                  <c:pt idx="3">
                    <c:v>Douleurs et Céphalées :.</c:v>
                  </c:pt>
                  <c:pt idx="4">
                    <c:v>Fatigue </c:v>
                  </c:pt>
                  <c:pt idx="5">
                    <c:v>Sensibilité excessive à symptômes légers</c:v>
                  </c:pt>
                  <c:pt idx="6">
                    <c:v>Interaction sociale inappropriée : </c:v>
                  </c:pt>
                  <c:pt idx="7">
                    <c:v>Altération de la conscience de soi : </c:v>
                  </c:pt>
                  <c:pt idx="8">
                    <c:v>stress existant au sein de la famille </c:v>
                  </c:pt>
                  <c:pt idx="10">
                    <c:v>Anxiété. </c:v>
                  </c:pt>
                  <c:pt idx="11">
                    <c:v>Symptomatologie dépressive </c:v>
                  </c:pt>
                  <c:pt idx="12">
                    <c:v>Irritabilité, Colère, Agressivité </c:v>
                  </c:pt>
                  <c:pt idx="13">
                    <c:v>Douleurs et Céphalées :.</c:v>
                  </c:pt>
                  <c:pt idx="14">
                    <c:v>Fatigue </c:v>
                  </c:pt>
                  <c:pt idx="15">
                    <c:v>Sensibilité excessive symptômes légers : </c:v>
                  </c:pt>
                  <c:pt idx="16">
                    <c:v>Interaction sociale inappropriée : </c:v>
                  </c:pt>
                  <c:pt idx="17">
                    <c:v>Altération de la conscience de soi : </c:v>
                  </c:pt>
                  <c:pt idx="18">
                    <c:v>stress existant au sein de la famille </c:v>
                  </c:pt>
                  <c:pt idx="20">
                    <c:v>Anxiété. </c:v>
                  </c:pt>
                  <c:pt idx="21">
                    <c:v>Symptomatologie dépressive </c:v>
                  </c:pt>
                  <c:pt idx="22">
                    <c:v>Irritabilité, Colère, Agressivité </c:v>
                  </c:pt>
                  <c:pt idx="23">
                    <c:v>Douleurs et Céphalées :.</c:v>
                  </c:pt>
                  <c:pt idx="24">
                    <c:v>Fatigue </c:v>
                  </c:pt>
                  <c:pt idx="25">
                    <c:v>Sensibilité excessive à des symptômes légers : </c:v>
                  </c:pt>
                  <c:pt idx="26">
                    <c:v>Interaction sociale inappropriée : </c:v>
                  </c:pt>
                  <c:pt idx="27">
                    <c:v>Altération de la conscience de soi : </c:v>
                  </c:pt>
                  <c:pt idx="28">
                    <c:v>stress existant au sein de la famille </c:v>
                  </c:pt>
                </c:lvl>
                <c:lvl>
                  <c:pt idx="0">
                    <c:v>colonne</c:v>
                  </c:pt>
                  <c:pt idx="10">
                    <c:v>tête</c:v>
                  </c:pt>
                  <c:pt idx="20">
                    <c:v>autres</c:v>
                  </c:pt>
                </c:lvl>
              </c:multiLvlStrCache>
            </c:multiLvlStrRef>
          </c:cat>
          <c:val>
            <c:numRef>
              <c:f>Feuil1!$P$4:$P$32</c:f>
              <c:numCache>
                <c:formatCode>General</c:formatCode>
                <c:ptCount val="29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3</c:v>
                </c:pt>
                <c:pt idx="4">
                  <c:v>2</c:v>
                </c:pt>
                <c:pt idx="5">
                  <c:v>8</c:v>
                </c:pt>
                <c:pt idx="6">
                  <c:v>10</c:v>
                </c:pt>
                <c:pt idx="7">
                  <c:v>11</c:v>
                </c:pt>
                <c:pt idx="8">
                  <c:v>7</c:v>
                </c:pt>
                <c:pt idx="10">
                  <c:v>9</c:v>
                </c:pt>
                <c:pt idx="11">
                  <c:v>18</c:v>
                </c:pt>
                <c:pt idx="12">
                  <c:v>16</c:v>
                </c:pt>
                <c:pt idx="13">
                  <c:v>18</c:v>
                </c:pt>
                <c:pt idx="14">
                  <c:v>5</c:v>
                </c:pt>
                <c:pt idx="15">
                  <c:v>20</c:v>
                </c:pt>
                <c:pt idx="16">
                  <c:v>30</c:v>
                </c:pt>
                <c:pt idx="17">
                  <c:v>26</c:v>
                </c:pt>
                <c:pt idx="18">
                  <c:v>23</c:v>
                </c:pt>
                <c:pt idx="20">
                  <c:v>10</c:v>
                </c:pt>
                <c:pt idx="21">
                  <c:v>12</c:v>
                </c:pt>
                <c:pt idx="22">
                  <c:v>13</c:v>
                </c:pt>
                <c:pt idx="23">
                  <c:v>7</c:v>
                </c:pt>
                <c:pt idx="24">
                  <c:v>7</c:v>
                </c:pt>
                <c:pt idx="25">
                  <c:v>19</c:v>
                </c:pt>
                <c:pt idx="26">
                  <c:v>29</c:v>
                </c:pt>
                <c:pt idx="27">
                  <c:v>24</c:v>
                </c:pt>
                <c:pt idx="28">
                  <c:v>17</c:v>
                </c:pt>
              </c:numCache>
            </c:numRef>
          </c:val>
        </c:ser>
        <c:ser>
          <c:idx val="1"/>
          <c:order val="1"/>
          <c:tx>
            <c:strRef>
              <c:f>Feuil1!$Q$1:$Q$3</c:f>
              <c:strCache>
                <c:ptCount val="1"/>
                <c:pt idx="0">
                  <c:v>Problèmes  qui interfèrent avec les activités moins de 24% du temps.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multiLvlStrRef>
              <c:f>Feuil1!$N$4:$O$32</c:f>
              <c:multiLvlStrCache>
                <c:ptCount val="29"/>
                <c:lvl>
                  <c:pt idx="0">
                    <c:v>Anxiété. </c:v>
                  </c:pt>
                  <c:pt idx="1">
                    <c:v>Symptomatologie dépressive </c:v>
                  </c:pt>
                  <c:pt idx="2">
                    <c:v>Irritabilité, Colère, Agressivité </c:v>
                  </c:pt>
                  <c:pt idx="3">
                    <c:v>Douleurs et Céphalées :.</c:v>
                  </c:pt>
                  <c:pt idx="4">
                    <c:v>Fatigue </c:v>
                  </c:pt>
                  <c:pt idx="5">
                    <c:v>Sensibilité excessive à symptômes légers</c:v>
                  </c:pt>
                  <c:pt idx="6">
                    <c:v>Interaction sociale inappropriée : </c:v>
                  </c:pt>
                  <c:pt idx="7">
                    <c:v>Altération de la conscience de soi : </c:v>
                  </c:pt>
                  <c:pt idx="8">
                    <c:v>stress existant au sein de la famille </c:v>
                  </c:pt>
                  <c:pt idx="10">
                    <c:v>Anxiété. </c:v>
                  </c:pt>
                  <c:pt idx="11">
                    <c:v>Symptomatologie dépressive </c:v>
                  </c:pt>
                  <c:pt idx="12">
                    <c:v>Irritabilité, Colère, Agressivité </c:v>
                  </c:pt>
                  <c:pt idx="13">
                    <c:v>Douleurs et Céphalées :.</c:v>
                  </c:pt>
                  <c:pt idx="14">
                    <c:v>Fatigue </c:v>
                  </c:pt>
                  <c:pt idx="15">
                    <c:v>Sensibilité excessive symptômes légers : </c:v>
                  </c:pt>
                  <c:pt idx="16">
                    <c:v>Interaction sociale inappropriée : </c:v>
                  </c:pt>
                  <c:pt idx="17">
                    <c:v>Altération de la conscience de soi : </c:v>
                  </c:pt>
                  <c:pt idx="18">
                    <c:v>stress existant au sein de la famille </c:v>
                  </c:pt>
                  <c:pt idx="20">
                    <c:v>Anxiété. </c:v>
                  </c:pt>
                  <c:pt idx="21">
                    <c:v>Symptomatologie dépressive </c:v>
                  </c:pt>
                  <c:pt idx="22">
                    <c:v>Irritabilité, Colère, Agressivité </c:v>
                  </c:pt>
                  <c:pt idx="23">
                    <c:v>Douleurs et Céphalées :.</c:v>
                  </c:pt>
                  <c:pt idx="24">
                    <c:v>Fatigue </c:v>
                  </c:pt>
                  <c:pt idx="25">
                    <c:v>Sensibilité excessive à des symptômes légers : </c:v>
                  </c:pt>
                  <c:pt idx="26">
                    <c:v>Interaction sociale inappropriée : </c:v>
                  </c:pt>
                  <c:pt idx="27">
                    <c:v>Altération de la conscience de soi : </c:v>
                  </c:pt>
                  <c:pt idx="28">
                    <c:v>stress existant au sein de la famille </c:v>
                  </c:pt>
                </c:lvl>
                <c:lvl>
                  <c:pt idx="0">
                    <c:v>colonne</c:v>
                  </c:pt>
                  <c:pt idx="10">
                    <c:v>tête</c:v>
                  </c:pt>
                  <c:pt idx="20">
                    <c:v>autres</c:v>
                  </c:pt>
                </c:lvl>
              </c:multiLvlStrCache>
            </c:multiLvlStrRef>
          </c:cat>
          <c:val>
            <c:numRef>
              <c:f>Feuil1!$Q$4:$Q$32</c:f>
              <c:numCache>
                <c:formatCode>General</c:formatCode>
                <c:ptCount val="29"/>
                <c:pt idx="0">
                  <c:v>6</c:v>
                </c:pt>
                <c:pt idx="1">
                  <c:v>4</c:v>
                </c:pt>
                <c:pt idx="2">
                  <c:v>5</c:v>
                </c:pt>
                <c:pt idx="3">
                  <c:v>2</c:v>
                </c:pt>
                <c:pt idx="4">
                  <c:v>4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10">
                  <c:v>23</c:v>
                </c:pt>
                <c:pt idx="11">
                  <c:v>19</c:v>
                </c:pt>
                <c:pt idx="12">
                  <c:v>22</c:v>
                </c:pt>
                <c:pt idx="13">
                  <c:v>18</c:v>
                </c:pt>
                <c:pt idx="14">
                  <c:v>22</c:v>
                </c:pt>
                <c:pt idx="15">
                  <c:v>13</c:v>
                </c:pt>
                <c:pt idx="16">
                  <c:v>10</c:v>
                </c:pt>
                <c:pt idx="17">
                  <c:v>11</c:v>
                </c:pt>
                <c:pt idx="18">
                  <c:v>18</c:v>
                </c:pt>
                <c:pt idx="20">
                  <c:v>15</c:v>
                </c:pt>
                <c:pt idx="21">
                  <c:v>14</c:v>
                </c:pt>
                <c:pt idx="22">
                  <c:v>12</c:v>
                </c:pt>
                <c:pt idx="23">
                  <c:v>14</c:v>
                </c:pt>
                <c:pt idx="24">
                  <c:v>14</c:v>
                </c:pt>
                <c:pt idx="25">
                  <c:v>9</c:v>
                </c:pt>
                <c:pt idx="26">
                  <c:v>4</c:v>
                </c:pt>
                <c:pt idx="27">
                  <c:v>7</c:v>
                </c:pt>
                <c:pt idx="28">
                  <c:v>11</c:v>
                </c:pt>
              </c:numCache>
            </c:numRef>
          </c:val>
        </c:ser>
        <c:ser>
          <c:idx val="2"/>
          <c:order val="2"/>
          <c:tx>
            <c:strRef>
              <c:f>Feuil1!$R$1:$R$3</c:f>
              <c:strCache>
                <c:ptCount val="1"/>
                <c:pt idx="0">
                  <c:v> Problèmes  qui interfèrent avec les activités 25% et plus du temps </c:v>
                </c:pt>
              </c:strCache>
            </c:strRef>
          </c:tx>
          <c:spPr>
            <a:solidFill>
              <a:srgbClr val="A41522"/>
            </a:solidFill>
          </c:spPr>
          <c:invertIfNegative val="0"/>
          <c:cat>
            <c:multiLvlStrRef>
              <c:f>Feuil1!$N$4:$O$32</c:f>
              <c:multiLvlStrCache>
                <c:ptCount val="29"/>
                <c:lvl>
                  <c:pt idx="0">
                    <c:v>Anxiété. </c:v>
                  </c:pt>
                  <c:pt idx="1">
                    <c:v>Symptomatologie dépressive </c:v>
                  </c:pt>
                  <c:pt idx="2">
                    <c:v>Irritabilité, Colère, Agressivité </c:v>
                  </c:pt>
                  <c:pt idx="3">
                    <c:v>Douleurs et Céphalées :.</c:v>
                  </c:pt>
                  <c:pt idx="4">
                    <c:v>Fatigue </c:v>
                  </c:pt>
                  <c:pt idx="5">
                    <c:v>Sensibilité excessive à symptômes légers</c:v>
                  </c:pt>
                  <c:pt idx="6">
                    <c:v>Interaction sociale inappropriée : </c:v>
                  </c:pt>
                  <c:pt idx="7">
                    <c:v>Altération de la conscience de soi : </c:v>
                  </c:pt>
                  <c:pt idx="8">
                    <c:v>stress existant au sein de la famille </c:v>
                  </c:pt>
                  <c:pt idx="10">
                    <c:v>Anxiété. </c:v>
                  </c:pt>
                  <c:pt idx="11">
                    <c:v>Symptomatologie dépressive </c:v>
                  </c:pt>
                  <c:pt idx="12">
                    <c:v>Irritabilité, Colère, Agressivité </c:v>
                  </c:pt>
                  <c:pt idx="13">
                    <c:v>Douleurs et Céphalées :.</c:v>
                  </c:pt>
                  <c:pt idx="14">
                    <c:v>Fatigue </c:v>
                  </c:pt>
                  <c:pt idx="15">
                    <c:v>Sensibilité excessive symptômes légers : </c:v>
                  </c:pt>
                  <c:pt idx="16">
                    <c:v>Interaction sociale inappropriée : </c:v>
                  </c:pt>
                  <c:pt idx="17">
                    <c:v>Altération de la conscience de soi : </c:v>
                  </c:pt>
                  <c:pt idx="18">
                    <c:v>stress existant au sein de la famille </c:v>
                  </c:pt>
                  <c:pt idx="20">
                    <c:v>Anxiété. </c:v>
                  </c:pt>
                  <c:pt idx="21">
                    <c:v>Symptomatologie dépressive </c:v>
                  </c:pt>
                  <c:pt idx="22">
                    <c:v>Irritabilité, Colère, Agressivité </c:v>
                  </c:pt>
                  <c:pt idx="23">
                    <c:v>Douleurs et Céphalées :.</c:v>
                  </c:pt>
                  <c:pt idx="24">
                    <c:v>Fatigue </c:v>
                  </c:pt>
                  <c:pt idx="25">
                    <c:v>Sensibilité excessive à des symptômes légers : </c:v>
                  </c:pt>
                  <c:pt idx="26">
                    <c:v>Interaction sociale inappropriée : </c:v>
                  </c:pt>
                  <c:pt idx="27">
                    <c:v>Altération de la conscience de soi : </c:v>
                  </c:pt>
                  <c:pt idx="28">
                    <c:v>stress existant au sein de la famille </c:v>
                  </c:pt>
                </c:lvl>
                <c:lvl>
                  <c:pt idx="0">
                    <c:v>colonne</c:v>
                  </c:pt>
                  <c:pt idx="10">
                    <c:v>tête</c:v>
                  </c:pt>
                  <c:pt idx="20">
                    <c:v>autres</c:v>
                  </c:pt>
                </c:lvl>
              </c:multiLvlStrCache>
            </c:multiLvlStrRef>
          </c:cat>
          <c:val>
            <c:numRef>
              <c:f>Feuil1!$R$4:$R$32</c:f>
              <c:numCache>
                <c:formatCode>General</c:formatCode>
                <c:ptCount val="29"/>
                <c:pt idx="0">
                  <c:v>3</c:v>
                </c:pt>
                <c:pt idx="1">
                  <c:v>4</c:v>
                </c:pt>
                <c:pt idx="2">
                  <c:v>2</c:v>
                </c:pt>
                <c:pt idx="3">
                  <c:v>7</c:v>
                </c:pt>
                <c:pt idx="4">
                  <c:v>6</c:v>
                </c:pt>
                <c:pt idx="5">
                  <c:v>3</c:v>
                </c:pt>
                <c:pt idx="6">
                  <c:v>0</c:v>
                </c:pt>
                <c:pt idx="7">
                  <c:v>0</c:v>
                </c:pt>
                <c:pt idx="8">
                  <c:v>3</c:v>
                </c:pt>
                <c:pt idx="10">
                  <c:v>19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24</c:v>
                </c:pt>
                <c:pt idx="15">
                  <c:v>17</c:v>
                </c:pt>
                <c:pt idx="16">
                  <c:v>11</c:v>
                </c:pt>
                <c:pt idx="17">
                  <c:v>11</c:v>
                </c:pt>
                <c:pt idx="18">
                  <c:v>8</c:v>
                </c:pt>
                <c:pt idx="20">
                  <c:v>9</c:v>
                </c:pt>
                <c:pt idx="21">
                  <c:v>7</c:v>
                </c:pt>
                <c:pt idx="22">
                  <c:v>9</c:v>
                </c:pt>
                <c:pt idx="23">
                  <c:v>12</c:v>
                </c:pt>
                <c:pt idx="24">
                  <c:v>13</c:v>
                </c:pt>
                <c:pt idx="25">
                  <c:v>6</c:v>
                </c:pt>
                <c:pt idx="26">
                  <c:v>0</c:v>
                </c:pt>
                <c:pt idx="27">
                  <c:v>3</c:v>
                </c:pt>
                <c:pt idx="28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83110528"/>
        <c:axId val="83129472"/>
      </c:barChart>
      <c:catAx>
        <c:axId val="83110528"/>
        <c:scaling>
          <c:orientation val="maxMin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fr-FR"/>
          </a:p>
        </c:txPr>
        <c:crossAx val="83129472"/>
        <c:crosses val="autoZero"/>
        <c:auto val="1"/>
        <c:lblAlgn val="ctr"/>
        <c:lblOffset val="100"/>
        <c:noMultiLvlLbl val="0"/>
      </c:catAx>
      <c:valAx>
        <c:axId val="83129472"/>
        <c:scaling>
          <c:orientation val="minMax"/>
        </c:scaling>
        <c:delete val="0"/>
        <c:axPos val="t"/>
        <c:majorGridlines/>
        <c:numFmt formatCode="0%" sourceLinked="1"/>
        <c:majorTickMark val="none"/>
        <c:minorTickMark val="none"/>
        <c:tickLblPos val="nextTo"/>
        <c:crossAx val="83110528"/>
        <c:crosses val="autoZero"/>
        <c:crossBetween val="between"/>
        <c:majorUnit val="0.2"/>
      </c:valAx>
    </c:plotArea>
    <c:legend>
      <c:legendPos val="b"/>
      <c:layout>
        <c:manualLayout>
          <c:xMode val="edge"/>
          <c:yMode val="edge"/>
          <c:x val="4.8542356634386816E-2"/>
          <c:y val="0.95260825565164708"/>
          <c:w val="0.89999997704570933"/>
          <c:h val="4.7391744348352936E-2"/>
        </c:manualLayout>
      </c:layout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9546504769569416"/>
          <c:y val="7.0463064191859007E-2"/>
          <c:w val="0.48876208876520494"/>
          <c:h val="0.9066560205715315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Feuil1!$AB$1:$AB$3</c:f>
              <c:strCache>
                <c:ptCount val="1"/>
                <c:pt idx="0">
                  <c:v>Aucun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delete val="1"/>
          </c:dLbls>
          <c:cat>
            <c:multiLvlStrRef>
              <c:f>Feuil1!$Z$4:$AA$29</c:f>
              <c:multiLvlStrCache>
                <c:ptCount val="26"/>
                <c:lvl>
                  <c:pt idx="0">
                    <c:v>initiation d'une action</c:v>
                  </c:pt>
                  <c:pt idx="1">
                    <c:v>implications dans la relation sociale</c:v>
                  </c:pt>
                  <c:pt idx="2">
                    <c:v>activités de loisirs</c:v>
                  </c:pt>
                  <c:pt idx="3">
                    <c:v>soins personnels</c:v>
                  </c:pt>
                  <c:pt idx="4">
                    <c:v>capacité à s'assumer de façon autonome dans un logement </c:v>
                  </c:pt>
                  <c:pt idx="5">
                    <c:v>autonomie de déplacement</c:v>
                  </c:pt>
                  <c:pt idx="6">
                    <c:v>travail et scolarité</c:v>
                  </c:pt>
                  <c:pt idx="7">
                    <c:v>gestion de l'argent</c:v>
                  </c:pt>
                  <c:pt idx="9">
                    <c:v>initiation d'une action</c:v>
                  </c:pt>
                  <c:pt idx="10">
                    <c:v>implications dans la relation sociale</c:v>
                  </c:pt>
                  <c:pt idx="11">
                    <c:v>activités de loisirs</c:v>
                  </c:pt>
                  <c:pt idx="12">
                    <c:v>soins personnels</c:v>
                  </c:pt>
                  <c:pt idx="13">
                    <c:v>capacité à s'assumer de façon autonome dans un logement </c:v>
                  </c:pt>
                  <c:pt idx="14">
                    <c:v>autonomie de déplacement</c:v>
                  </c:pt>
                  <c:pt idx="15">
                    <c:v>travail et scolarité</c:v>
                  </c:pt>
                  <c:pt idx="16">
                    <c:v>gestion de l'argent</c:v>
                  </c:pt>
                  <c:pt idx="18">
                    <c:v>initiation d'une action</c:v>
                  </c:pt>
                  <c:pt idx="19">
                    <c:v>implications dans la relation sociale</c:v>
                  </c:pt>
                  <c:pt idx="20">
                    <c:v>activités de loisirs</c:v>
                  </c:pt>
                  <c:pt idx="21">
                    <c:v>soins personnels</c:v>
                  </c:pt>
                  <c:pt idx="22">
                    <c:v>capacité à s'assumer de façon autonome dans un logement </c:v>
                  </c:pt>
                  <c:pt idx="23">
                    <c:v>autonomie de déplacement</c:v>
                  </c:pt>
                  <c:pt idx="24">
                    <c:v>travail et scolarité</c:v>
                  </c:pt>
                  <c:pt idx="25">
                    <c:v>gestion de l'argent</c:v>
                  </c:pt>
                </c:lvl>
                <c:lvl>
                  <c:pt idx="0">
                    <c:v>autres</c:v>
                  </c:pt>
                  <c:pt idx="9">
                    <c:v>tête</c:v>
                  </c:pt>
                  <c:pt idx="16">
                    <c:v> </c:v>
                  </c:pt>
                  <c:pt idx="18">
                    <c:v>colonne</c:v>
                  </c:pt>
                </c:lvl>
              </c:multiLvlStrCache>
            </c:multiLvlStrRef>
          </c:cat>
          <c:val>
            <c:numRef>
              <c:f>Feuil1!$AB$4:$AB$29</c:f>
              <c:numCache>
                <c:formatCode>General</c:formatCode>
                <c:ptCount val="26"/>
                <c:pt idx="0">
                  <c:v>23</c:v>
                </c:pt>
                <c:pt idx="1">
                  <c:v>22</c:v>
                </c:pt>
                <c:pt idx="2">
                  <c:v>19</c:v>
                </c:pt>
                <c:pt idx="3">
                  <c:v>30</c:v>
                </c:pt>
                <c:pt idx="4">
                  <c:v>28</c:v>
                </c:pt>
                <c:pt idx="5">
                  <c:v>31</c:v>
                </c:pt>
                <c:pt idx="6">
                  <c:v>21</c:v>
                </c:pt>
                <c:pt idx="7">
                  <c:v>28</c:v>
                </c:pt>
                <c:pt idx="9">
                  <c:v>22</c:v>
                </c:pt>
                <c:pt idx="10">
                  <c:v>24</c:v>
                </c:pt>
                <c:pt idx="11">
                  <c:v>27</c:v>
                </c:pt>
                <c:pt idx="12">
                  <c:v>31</c:v>
                </c:pt>
                <c:pt idx="13">
                  <c:v>25</c:v>
                </c:pt>
                <c:pt idx="14">
                  <c:v>30</c:v>
                </c:pt>
                <c:pt idx="15">
                  <c:v>18</c:v>
                </c:pt>
                <c:pt idx="16">
                  <c:v>27</c:v>
                </c:pt>
                <c:pt idx="18">
                  <c:v>5</c:v>
                </c:pt>
                <c:pt idx="19">
                  <c:v>10</c:v>
                </c:pt>
                <c:pt idx="20">
                  <c:v>4</c:v>
                </c:pt>
                <c:pt idx="21">
                  <c:v>6</c:v>
                </c:pt>
                <c:pt idx="22">
                  <c:v>6</c:v>
                </c:pt>
                <c:pt idx="23">
                  <c:v>8</c:v>
                </c:pt>
                <c:pt idx="24">
                  <c:v>1</c:v>
                </c:pt>
                <c:pt idx="25">
                  <c:v>10</c:v>
                </c:pt>
              </c:numCache>
            </c:numRef>
          </c:val>
        </c:ser>
        <c:ser>
          <c:idx val="1"/>
          <c:order val="1"/>
          <c:tx>
            <c:strRef>
              <c:f>Feuil1!$AC$1:$AC$3</c:f>
              <c:strCache>
                <c:ptCount val="1"/>
                <c:pt idx="0">
                  <c:v>Problèmes  qui interfèrent avec les activités moins de 24% du temps.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elete val="1"/>
          </c:dLbls>
          <c:cat>
            <c:multiLvlStrRef>
              <c:f>Feuil1!$Z$4:$AA$29</c:f>
              <c:multiLvlStrCache>
                <c:ptCount val="26"/>
                <c:lvl>
                  <c:pt idx="0">
                    <c:v>initiation d'une action</c:v>
                  </c:pt>
                  <c:pt idx="1">
                    <c:v>implications dans la relation sociale</c:v>
                  </c:pt>
                  <c:pt idx="2">
                    <c:v>activités de loisirs</c:v>
                  </c:pt>
                  <c:pt idx="3">
                    <c:v>soins personnels</c:v>
                  </c:pt>
                  <c:pt idx="4">
                    <c:v>capacité à s'assumer de façon autonome dans un logement </c:v>
                  </c:pt>
                  <c:pt idx="5">
                    <c:v>autonomie de déplacement</c:v>
                  </c:pt>
                  <c:pt idx="6">
                    <c:v>travail et scolarité</c:v>
                  </c:pt>
                  <c:pt idx="7">
                    <c:v>gestion de l'argent</c:v>
                  </c:pt>
                  <c:pt idx="9">
                    <c:v>initiation d'une action</c:v>
                  </c:pt>
                  <c:pt idx="10">
                    <c:v>implications dans la relation sociale</c:v>
                  </c:pt>
                  <c:pt idx="11">
                    <c:v>activités de loisirs</c:v>
                  </c:pt>
                  <c:pt idx="12">
                    <c:v>soins personnels</c:v>
                  </c:pt>
                  <c:pt idx="13">
                    <c:v>capacité à s'assumer de façon autonome dans un logement </c:v>
                  </c:pt>
                  <c:pt idx="14">
                    <c:v>autonomie de déplacement</c:v>
                  </c:pt>
                  <c:pt idx="15">
                    <c:v>travail et scolarité</c:v>
                  </c:pt>
                  <c:pt idx="16">
                    <c:v>gestion de l'argent</c:v>
                  </c:pt>
                  <c:pt idx="18">
                    <c:v>initiation d'une action</c:v>
                  </c:pt>
                  <c:pt idx="19">
                    <c:v>implications dans la relation sociale</c:v>
                  </c:pt>
                  <c:pt idx="20">
                    <c:v>activités de loisirs</c:v>
                  </c:pt>
                  <c:pt idx="21">
                    <c:v>soins personnels</c:v>
                  </c:pt>
                  <c:pt idx="22">
                    <c:v>capacité à s'assumer de façon autonome dans un logement </c:v>
                  </c:pt>
                  <c:pt idx="23">
                    <c:v>autonomie de déplacement</c:v>
                  </c:pt>
                  <c:pt idx="24">
                    <c:v>travail et scolarité</c:v>
                  </c:pt>
                  <c:pt idx="25">
                    <c:v>gestion de l'argent</c:v>
                  </c:pt>
                </c:lvl>
                <c:lvl>
                  <c:pt idx="0">
                    <c:v>autres</c:v>
                  </c:pt>
                  <c:pt idx="9">
                    <c:v>tête</c:v>
                  </c:pt>
                  <c:pt idx="16">
                    <c:v> </c:v>
                  </c:pt>
                  <c:pt idx="18">
                    <c:v>colonne</c:v>
                  </c:pt>
                </c:lvl>
              </c:multiLvlStrCache>
            </c:multiLvlStrRef>
          </c:cat>
          <c:val>
            <c:numRef>
              <c:f>Feuil1!$AC$4:$AC$29</c:f>
              <c:numCache>
                <c:formatCode>General</c:formatCode>
                <c:ptCount val="26"/>
                <c:pt idx="0">
                  <c:v>6</c:v>
                </c:pt>
                <c:pt idx="1">
                  <c:v>8</c:v>
                </c:pt>
                <c:pt idx="2">
                  <c:v>8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2</c:v>
                </c:pt>
                <c:pt idx="9">
                  <c:v>9</c:v>
                </c:pt>
                <c:pt idx="10">
                  <c:v>15</c:v>
                </c:pt>
                <c:pt idx="11">
                  <c:v>12</c:v>
                </c:pt>
                <c:pt idx="12">
                  <c:v>9</c:v>
                </c:pt>
                <c:pt idx="13">
                  <c:v>10</c:v>
                </c:pt>
                <c:pt idx="14">
                  <c:v>7</c:v>
                </c:pt>
                <c:pt idx="15">
                  <c:v>7</c:v>
                </c:pt>
                <c:pt idx="16">
                  <c:v>4</c:v>
                </c:pt>
                <c:pt idx="18">
                  <c:v>5</c:v>
                </c:pt>
                <c:pt idx="19">
                  <c:v>2</c:v>
                </c:pt>
                <c:pt idx="20">
                  <c:v>3</c:v>
                </c:pt>
                <c:pt idx="21">
                  <c:v>1</c:v>
                </c:pt>
                <c:pt idx="22">
                  <c:v>1</c:v>
                </c:pt>
                <c:pt idx="23">
                  <c:v>0</c:v>
                </c:pt>
                <c:pt idx="24">
                  <c:v>4</c:v>
                </c:pt>
                <c:pt idx="25">
                  <c:v>1</c:v>
                </c:pt>
              </c:numCache>
            </c:numRef>
          </c:val>
        </c:ser>
        <c:ser>
          <c:idx val="2"/>
          <c:order val="2"/>
          <c:tx>
            <c:strRef>
              <c:f>Feuil1!$AD$1:$AD$3</c:f>
              <c:strCache>
                <c:ptCount val="1"/>
                <c:pt idx="0">
                  <c:v> Problèmes  qui interfèrent avec les activités 25% et plus du temps </c:v>
                </c:pt>
              </c:strCache>
            </c:strRef>
          </c:tx>
          <c:spPr>
            <a:solidFill>
              <a:srgbClr val="A41522"/>
            </a:solidFill>
          </c:spPr>
          <c:invertIfNegative val="0"/>
          <c:dLbls>
            <c:delete val="1"/>
          </c:dLbls>
          <c:cat>
            <c:multiLvlStrRef>
              <c:f>Feuil1!$Z$4:$AA$29</c:f>
              <c:multiLvlStrCache>
                <c:ptCount val="26"/>
                <c:lvl>
                  <c:pt idx="0">
                    <c:v>initiation d'une action</c:v>
                  </c:pt>
                  <c:pt idx="1">
                    <c:v>implications dans la relation sociale</c:v>
                  </c:pt>
                  <c:pt idx="2">
                    <c:v>activités de loisirs</c:v>
                  </c:pt>
                  <c:pt idx="3">
                    <c:v>soins personnels</c:v>
                  </c:pt>
                  <c:pt idx="4">
                    <c:v>capacité à s'assumer de façon autonome dans un logement </c:v>
                  </c:pt>
                  <c:pt idx="5">
                    <c:v>autonomie de déplacement</c:v>
                  </c:pt>
                  <c:pt idx="6">
                    <c:v>travail et scolarité</c:v>
                  </c:pt>
                  <c:pt idx="7">
                    <c:v>gestion de l'argent</c:v>
                  </c:pt>
                  <c:pt idx="9">
                    <c:v>initiation d'une action</c:v>
                  </c:pt>
                  <c:pt idx="10">
                    <c:v>implications dans la relation sociale</c:v>
                  </c:pt>
                  <c:pt idx="11">
                    <c:v>activités de loisirs</c:v>
                  </c:pt>
                  <c:pt idx="12">
                    <c:v>soins personnels</c:v>
                  </c:pt>
                  <c:pt idx="13">
                    <c:v>capacité à s'assumer de façon autonome dans un logement </c:v>
                  </c:pt>
                  <c:pt idx="14">
                    <c:v>autonomie de déplacement</c:v>
                  </c:pt>
                  <c:pt idx="15">
                    <c:v>travail et scolarité</c:v>
                  </c:pt>
                  <c:pt idx="16">
                    <c:v>gestion de l'argent</c:v>
                  </c:pt>
                  <c:pt idx="18">
                    <c:v>initiation d'une action</c:v>
                  </c:pt>
                  <c:pt idx="19">
                    <c:v>implications dans la relation sociale</c:v>
                  </c:pt>
                  <c:pt idx="20">
                    <c:v>activités de loisirs</c:v>
                  </c:pt>
                  <c:pt idx="21">
                    <c:v>soins personnels</c:v>
                  </c:pt>
                  <c:pt idx="22">
                    <c:v>capacité à s'assumer de façon autonome dans un logement </c:v>
                  </c:pt>
                  <c:pt idx="23">
                    <c:v>autonomie de déplacement</c:v>
                  </c:pt>
                  <c:pt idx="24">
                    <c:v>travail et scolarité</c:v>
                  </c:pt>
                  <c:pt idx="25">
                    <c:v>gestion de l'argent</c:v>
                  </c:pt>
                </c:lvl>
                <c:lvl>
                  <c:pt idx="0">
                    <c:v>autres</c:v>
                  </c:pt>
                  <c:pt idx="9">
                    <c:v>tête</c:v>
                  </c:pt>
                  <c:pt idx="16">
                    <c:v> </c:v>
                  </c:pt>
                  <c:pt idx="18">
                    <c:v>colonne</c:v>
                  </c:pt>
                </c:lvl>
              </c:multiLvlStrCache>
            </c:multiLvlStrRef>
          </c:cat>
          <c:val>
            <c:numRef>
              <c:f>Feuil1!$AD$4:$AD$29</c:f>
              <c:numCache>
                <c:formatCode>General</c:formatCode>
                <c:ptCount val="26"/>
                <c:pt idx="0">
                  <c:v>2</c:v>
                </c:pt>
                <c:pt idx="1">
                  <c:v>2</c:v>
                </c:pt>
                <c:pt idx="2">
                  <c:v>5</c:v>
                </c:pt>
                <c:pt idx="3">
                  <c:v>0</c:v>
                </c:pt>
                <c:pt idx="4">
                  <c:v>1</c:v>
                </c:pt>
                <c:pt idx="5">
                  <c:v>1</c:v>
                </c:pt>
                <c:pt idx="6">
                  <c:v>6</c:v>
                </c:pt>
                <c:pt idx="7">
                  <c:v>2</c:v>
                </c:pt>
                <c:pt idx="9">
                  <c:v>17</c:v>
                </c:pt>
                <c:pt idx="10">
                  <c:v>11</c:v>
                </c:pt>
                <c:pt idx="11">
                  <c:v>10</c:v>
                </c:pt>
                <c:pt idx="12">
                  <c:v>10</c:v>
                </c:pt>
                <c:pt idx="13">
                  <c:v>15</c:v>
                </c:pt>
                <c:pt idx="14">
                  <c:v>13</c:v>
                </c:pt>
                <c:pt idx="15">
                  <c:v>18</c:v>
                </c:pt>
                <c:pt idx="16">
                  <c:v>17</c:v>
                </c:pt>
                <c:pt idx="18">
                  <c:v>2</c:v>
                </c:pt>
                <c:pt idx="19">
                  <c:v>0</c:v>
                </c:pt>
                <c:pt idx="20">
                  <c:v>4</c:v>
                </c:pt>
                <c:pt idx="21">
                  <c:v>5</c:v>
                </c:pt>
                <c:pt idx="22">
                  <c:v>5</c:v>
                </c:pt>
                <c:pt idx="23">
                  <c:v>4</c:v>
                </c:pt>
                <c:pt idx="24">
                  <c:v>5</c:v>
                </c:pt>
                <c:pt idx="25">
                  <c:v>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83739392"/>
        <c:axId val="83740928"/>
      </c:barChart>
      <c:catAx>
        <c:axId val="83739392"/>
        <c:scaling>
          <c:orientation val="minMax"/>
        </c:scaling>
        <c:delete val="0"/>
        <c:axPos val="l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fr-FR"/>
          </a:p>
        </c:txPr>
        <c:crossAx val="83740928"/>
        <c:crosses val="autoZero"/>
        <c:auto val="1"/>
        <c:lblAlgn val="ctr"/>
        <c:lblOffset val="100"/>
        <c:noMultiLvlLbl val="0"/>
      </c:catAx>
      <c:valAx>
        <c:axId val="8374092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83739392"/>
        <c:crosses val="autoZero"/>
        <c:crossBetween val="between"/>
      </c:valAx>
    </c:plotArea>
    <c:legend>
      <c:legendPos val="t"/>
      <c:layout/>
      <c:overlay val="0"/>
      <c:txPr>
        <a:bodyPr/>
        <a:lstStyle/>
        <a:p>
          <a:pPr>
            <a:defRPr sz="900"/>
          </a:pPr>
          <a:endParaRPr lang="fr-FR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0.0086</cdr:x>
      <cdr:y>0.51388</cdr:y>
    </cdr:from>
    <cdr:to>
      <cdr:x>0.44676</cdr:x>
      <cdr:y>0.81498</cdr:y>
    </cdr:to>
    <cdr:sp macro="" textlink="">
      <cdr:nvSpPr>
        <cdr:cNvPr id="2" name="Ellipse 1"/>
        <cdr:cNvSpPr/>
      </cdr:nvSpPr>
      <cdr:spPr>
        <a:xfrm xmlns:a="http://schemas.openxmlformats.org/drawingml/2006/main" rot="18905966">
          <a:off x="69977" y="2745931"/>
          <a:ext cx="3565266" cy="1608936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1">
            <a:alpha val="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fr-FR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0.0177</cdr:x>
      <cdr:y>0.29856</cdr:y>
    </cdr:from>
    <cdr:to>
      <cdr:x>0.13008</cdr:x>
      <cdr:y>0.74639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44016" y="2016224"/>
          <a:ext cx="914400" cy="3024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270" wrap="none" rtlCol="0"/>
        <a:lstStyle xmlns:a="http://schemas.openxmlformats.org/drawingml/2006/main"/>
        <a:p xmlns:a="http://schemas.openxmlformats.org/drawingml/2006/main">
          <a:r>
            <a:rPr lang="fr-FR" sz="1800" dirty="0" smtClean="0"/>
            <a:t>Capacités fonctionnelles</a:t>
          </a:r>
          <a:endParaRPr lang="fr-FR" sz="18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0.02293</cdr:x>
      <cdr:y>0.31992</cdr:y>
    </cdr:from>
    <cdr:to>
      <cdr:x>0.13054</cdr:x>
      <cdr:y>0.788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194816" y="2067024"/>
          <a:ext cx="914400" cy="3024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800" dirty="0" smtClean="0"/>
            <a:t>Capacités adaptatives</a:t>
          </a:r>
          <a:endParaRPr lang="fr-FR" sz="18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</cdr:x>
      <cdr:y>0.33023</cdr:y>
    </cdr:from>
    <cdr:to>
      <cdr:x>0.10324</cdr:x>
      <cdr:y>0.82557</cdr:y>
    </cdr:to>
    <cdr:sp macro="" textlink="">
      <cdr:nvSpPr>
        <cdr:cNvPr id="2" name="ZoneTexte 1"/>
        <cdr:cNvSpPr txBox="1"/>
      </cdr:nvSpPr>
      <cdr:spPr>
        <a:xfrm xmlns:a="http://schemas.openxmlformats.org/drawingml/2006/main">
          <a:off x="-179512" y="2016224"/>
          <a:ext cx="914400" cy="30243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vert270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r-FR" sz="1800" dirty="0" smtClean="0"/>
            <a:t>Capacités participatives</a:t>
          </a:r>
          <a:endParaRPr lang="fr-FR" sz="18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9887E-E334-42E8-90EE-A5626E9F33F7}" type="datetimeFigureOut">
              <a:rPr lang="fr-FR" smtClean="0"/>
              <a:t>09/11/2017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9FEF3-4A2C-4918-83E3-87507C68DB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902110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FF822A-775E-481B-90A3-39BABDFC4ED1}" type="datetimeFigureOut">
              <a:rPr lang="fr-FR" smtClean="0"/>
              <a:t>09/11/2017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FCE2C-E9B0-4ACB-AB03-C7E01A5F3D5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004581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FCE2C-E9B0-4ACB-AB03-C7E01A5F3D52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CFB1AA4-A762-4E11-BA53-52E67A6144BF}" type="datetime1">
              <a:rPr lang="fr-FR" smtClean="0"/>
              <a:t>09/11/2017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7897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E3BB25-9E4E-4A27-AE8B-EAD8CFCCBB51}" type="slidenum">
              <a:rPr lang="fr-FR">
                <a:solidFill>
                  <a:prstClr val="black"/>
                </a:solidFill>
              </a:rPr>
              <a:pPr/>
              <a:t>19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4DF831FF-0EBC-42B4-8801-E60702FB97EF}" type="datetime1">
              <a:rPr lang="fr-FR" smtClean="0"/>
              <a:t>09/11/2017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731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3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5A6FF-277B-4863-B1E2-753171CFEAE7}" type="datetime1">
              <a:rPr lang="fr-FR" smtClean="0"/>
              <a:t>09/11/2017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C80BF-C3B3-4993-8694-1702336ACD43}" type="datetime1">
              <a:rPr lang="fr-FR" smtClean="0"/>
              <a:t>09/11/2017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1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BC55A-6704-484D-A849-97A7306AEC37}" type="datetime1">
              <a:rPr lang="fr-FR" smtClean="0"/>
              <a:t>09/11/2017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964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39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E58D-979F-47FE-BA79-FC697DEBA92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425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D4CEE-D649-4B01-B7CB-16C5CDB4FAC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403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E2A63-38FF-430E-86AC-F9ACF93FEC1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9894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9B69C-1142-40B4-82B0-ACDC54ECBAA2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0073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45440-9F75-40FD-A1FC-B37036D01DD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7198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516D8-6277-40E7-BE8E-3A9D329F656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5990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92A68-40CF-4A50-8433-9DBE15E1625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0997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80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B2BFC7-189C-4F36-ABA2-1310C7A825F8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13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A3D00-3814-4E10-B17B-4B5A122E47E1}" type="datetime1">
              <a:rPr lang="fr-FR" smtClean="0"/>
              <a:t>09/11/2017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2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B23B6-0DCF-45BE-A909-5B413D1B5B0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754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8C39D-5293-46AF-8E35-8EC45C888709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5311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DD832-DD45-4363-B585-080C6D3DC164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0901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37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68BFD-5F15-4B3D-A089-57F67BD4D71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73016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A341F-92C0-496D-AFB5-DBF38143B97B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1103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A9F57-BAA1-4C87-97F9-188A66F87859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2401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D895B-1587-4C2C-8ACA-7426F086579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4861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C22BB-F6AB-4A8D-BCC7-584911CCF1E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65420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0C44-0F33-4327-AFC4-4D833610421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4868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41D0-3BB3-4D43-AC7D-9C4062AD2E44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76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43D84-C1F0-479E-8D75-CEE13ADF7597}" type="datetime1">
              <a:rPr lang="fr-FR" smtClean="0"/>
              <a:t>09/11/2017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806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EEED-5878-4E42-9DF8-2D7419530FCB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3088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21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884-C3EA-4454-A670-912737B0625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26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622DB-D05A-4073-A395-ECA6DD896EB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61518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2FD35-7C9E-4391-A418-7FC43DDB4B4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0646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8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263E-C6EE-4B2A-9D33-9ADF1D3EE934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9913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F5699-DD6B-4A9A-B59C-E17394A0D2D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65168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0D407-8E41-4300-8BE9-2AF90627D81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2647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9C24E-A484-4AE7-ABED-7B452B1DB786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3765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1B192-EE07-4CA2-BFA9-7974B6B8C1EB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2818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44804-2193-4D1C-B708-5F2B9E298C9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3281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30F24-1BAA-4C5C-8C4A-E2C0D335065C}" type="datetime1">
              <a:rPr lang="fr-FR" smtClean="0"/>
              <a:t>09/11/2017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216C3-8152-468C-994F-0DF603665D58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8250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97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FC390-4AAE-41FB-8C79-F1D9BA6929E9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21166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1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1D2C8-348C-46B9-BBC7-DF0CE17AB5CC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30469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1CCAC-DE2C-4C15-8317-29906989090F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8979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6D45C-C0AF-46B0-A6C1-3D85E2B244BA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66379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78117-F590-49C1-B4F8-509F4F60CF69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64591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40DA2-A8A9-4E27-843E-D6B178772F1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9922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76FF2-F46A-49D9-AA90-DAA327E081F8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50046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47EF1-58BF-4CDE-87CE-69741CDA705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5696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90480-6FF8-461C-84BA-0DDC71A109A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408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2856-9420-48FB-8522-23DF69748A6F}" type="datetime1">
              <a:rPr lang="fr-FR" smtClean="0"/>
              <a:t>09/11/2017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87D16-28AF-4A13-B3DA-DD2E501FC4F8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257798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08DA5-37EB-4808-B17D-E80B0110D2C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2423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1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11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0751-B61F-4875-8F8A-D34BBBDEFFD2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27881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8BA6-B275-426E-BE5D-4097DAEC7BB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1088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35BE0-139F-439A-B05A-79E9D423B48B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71326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EDBE-5969-439C-B998-163EB9A2025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39277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E3A9C-7037-46A6-B8E9-DFA7487B04EA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99654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B0FB6-2456-42DD-B13B-818106FF5B6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69389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F83F7-484F-4DEF-B7E3-FCA2D7D58C8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8227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F43DF-1E9A-4A50-80E9-1D1D6255793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289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8D49B-F10D-499A-9F02-0DFE450375FB}" type="datetime1">
              <a:rPr lang="fr-FR" smtClean="0"/>
              <a:t>09/11/2017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5819A-2BF3-42EF-A3F6-C2519248822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95010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20C5F-FCD3-4DB1-9C08-C3C2B7D19E4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4765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A3169-64DC-43E7-B77B-9E6DB53A146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08967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57C82-B6CD-40BE-9204-B37685393586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76432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F2E5E-3E13-447D-8DBA-DAF38CFA5A56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580719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91E66-FE4E-42D6-82AB-3792C3C68AF4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65150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E5826-63F3-40F1-B73F-88F2D0E941E9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E0E18-C7AA-4476-99BC-211021E7AD1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517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BF76D-5701-4571-B786-EF104DD5FAB4}" type="datetime1">
              <a:rPr lang="fr-FR" smtClean="0"/>
              <a:t>09/11/2017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0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FE52CB-E603-48B0-91A7-289C70DC9427}" type="datetime1">
              <a:rPr lang="fr-FR" smtClean="0"/>
              <a:t>09/11/2017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2C6B1FF6-39B9-40F5-8B67-33C6354A3D4F}" type="slidenum">
              <a:rPr kumimoji="0" lang="en-US" smtClean="0"/>
              <a:pPr eaLnBrk="1" latinLnBrk="0" hangingPunct="1"/>
              <a:t>‹N°›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2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45722-F23E-40FD-9977-FF82BFCBD45C}" type="datetime1">
              <a:rPr lang="fr-FR" smtClean="0"/>
              <a:t>09/11/2017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1DBFF-36CC-4814-B2DF-DE78CC7A63B0}" type="datetime1">
              <a:rPr lang="fr-FR" smtClean="0"/>
              <a:t>09/11/2017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10 ans de l’IRESP PARIS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6355A-084C-D24E-9AD2-7E4FC41EA627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  <p:sldLayoutId id="2147493465" r:id="rId10"/>
    <p:sldLayoutId id="2147493466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6ACDE4D6-6731-47B0-81E1-205E934FCF8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ABE0E18-C7AA-4476-99BC-211021E7AD1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914400"/>
              <a:t>‹N°›</a:t>
            </a:fld>
            <a:endParaRPr lang="fr-FR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845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68" r:id="rId1"/>
    <p:sldLayoutId id="2147493469" r:id="rId2"/>
    <p:sldLayoutId id="2147493470" r:id="rId3"/>
    <p:sldLayoutId id="2147493471" r:id="rId4"/>
    <p:sldLayoutId id="2147493472" r:id="rId5"/>
    <p:sldLayoutId id="2147493473" r:id="rId6"/>
    <p:sldLayoutId id="2147493474" r:id="rId7"/>
    <p:sldLayoutId id="2147493475" r:id="rId8"/>
    <p:sldLayoutId id="2147493476" r:id="rId9"/>
    <p:sldLayoutId id="2147493477" r:id="rId10"/>
    <p:sldLayoutId id="2147493478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33E47ADD-7E2A-4076-B90B-32B16AEBE72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ABE0E18-C7AA-4476-99BC-211021E7AD1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914400"/>
              <a:t>‹N°›</a:t>
            </a:fld>
            <a:endParaRPr lang="fr-FR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539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3C36EC09-E9DC-4586-9A40-629266126108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ABE0E18-C7AA-4476-99BC-211021E7AD1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914400"/>
              <a:t>‹N°›</a:t>
            </a:fld>
            <a:endParaRPr lang="fr-FR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911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B453069-E11A-47E0-993E-3BDD42CEF0B3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ABE0E18-C7AA-4476-99BC-211021E7AD1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914400"/>
              <a:t>‹N°›</a:t>
            </a:fld>
            <a:endParaRPr lang="fr-FR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332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8D05BEB-2975-43AC-9B3D-CF40C04DE75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9ABE0E18-C7AA-4476-99BC-211021E7AD16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914400"/>
              <a:t>‹N°›</a:t>
            </a:fld>
            <a:endParaRPr lang="fr-FR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423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16" r:id="rId1"/>
    <p:sldLayoutId id="2147493517" r:id="rId2"/>
    <p:sldLayoutId id="2147493518" r:id="rId3"/>
    <p:sldLayoutId id="2147493519" r:id="rId4"/>
    <p:sldLayoutId id="2147493520" r:id="rId5"/>
    <p:sldLayoutId id="2147493521" r:id="rId6"/>
    <p:sldLayoutId id="2147493522" r:id="rId7"/>
    <p:sldLayoutId id="2147493523" r:id="rId8"/>
    <p:sldLayoutId id="2147493524" r:id="rId9"/>
    <p:sldLayoutId id="2147493525" r:id="rId10"/>
    <p:sldLayoutId id="2147493526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264647" y="324854"/>
            <a:ext cx="8615986" cy="25791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dirty="0" smtClean="0">
                <a:solidFill>
                  <a:srgbClr val="404738"/>
                </a:solidFill>
                <a:latin typeface="Gotham Bold"/>
                <a:cs typeface="Gotham Bold"/>
              </a:rPr>
              <a:t>Martine</a:t>
            </a:r>
          </a:p>
          <a:p>
            <a:pPr algn="l">
              <a:lnSpc>
                <a:spcPct val="90000"/>
              </a:lnSpc>
            </a:pPr>
            <a:r>
              <a:rPr lang="fr-FR" sz="2800" dirty="0" smtClean="0">
                <a:solidFill>
                  <a:srgbClr val="A41522"/>
                </a:solidFill>
                <a:latin typeface="Gotham Bold"/>
                <a:cs typeface="Gotham Bold"/>
              </a:rPr>
              <a:t>HOURS</a:t>
            </a:r>
            <a:r>
              <a:rPr lang="fr-FR" sz="2800" baseline="30000" dirty="0" smtClean="0">
                <a:solidFill>
                  <a:srgbClr val="A41522"/>
                </a:solidFill>
                <a:latin typeface="Gotham Bold"/>
                <a:cs typeface="Gotham Bold"/>
              </a:rPr>
              <a:t>1</a:t>
            </a: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</p:txBody>
      </p:sp>
      <p:sp>
        <p:nvSpPr>
          <p:cNvPr id="2" name="Rectangle 1"/>
          <p:cNvSpPr/>
          <p:nvPr/>
        </p:nvSpPr>
        <p:spPr>
          <a:xfrm>
            <a:off x="348018" y="137942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 smtClean="0"/>
              <a:t>Michèle </a:t>
            </a:r>
            <a:r>
              <a:rPr lang="fr-FR" dirty="0"/>
              <a:t>Koleck</a:t>
            </a:r>
            <a:r>
              <a:rPr lang="fr-FR" baseline="30000" dirty="0"/>
              <a:t> 2</a:t>
            </a:r>
            <a:endParaRPr lang="fr-FR" dirty="0"/>
          </a:p>
          <a:p>
            <a:r>
              <a:rPr lang="fr-FR" dirty="0"/>
              <a:t>Pierrette Charnay</a:t>
            </a:r>
            <a:r>
              <a:rPr lang="fr-FR" baseline="30000" dirty="0"/>
              <a:t> 1</a:t>
            </a:r>
            <a:endParaRPr lang="fr-FR" dirty="0"/>
          </a:p>
          <a:p>
            <a:r>
              <a:rPr lang="fr-FR" dirty="0"/>
              <a:t>Jean-Michel </a:t>
            </a:r>
            <a:r>
              <a:rPr lang="fr-FR" dirty="0" err="1"/>
              <a:t>Mazaux</a:t>
            </a:r>
            <a:r>
              <a:rPr lang="fr-FR" baseline="30000" dirty="0"/>
              <a:t> 2</a:t>
            </a:r>
            <a:endParaRPr lang="fr-FR" dirty="0"/>
          </a:p>
          <a:p>
            <a:r>
              <a:rPr lang="fr-FR" dirty="0"/>
              <a:t>Bouchara Bejaoui</a:t>
            </a:r>
            <a:r>
              <a:rPr lang="fr-FR" baseline="30000" dirty="0"/>
              <a:t> 1</a:t>
            </a:r>
            <a:endParaRPr lang="fr-FR" dirty="0"/>
          </a:p>
          <a:p>
            <a:r>
              <a:rPr lang="fr-FR" dirty="0"/>
              <a:t>Jean- Marc Destaillats</a:t>
            </a:r>
            <a:r>
              <a:rPr lang="fr-FR" baseline="30000" dirty="0"/>
              <a:t> 2</a:t>
            </a:r>
            <a:endParaRPr lang="fr-FR" dirty="0"/>
          </a:p>
          <a:p>
            <a:r>
              <a:rPr lang="fr-FR" dirty="0"/>
              <a:t>Christian </a:t>
            </a:r>
            <a:r>
              <a:rPr lang="fr-FR" dirty="0" err="1"/>
              <a:t>Belio</a:t>
            </a:r>
            <a:r>
              <a:rPr lang="fr-FR" baseline="30000" dirty="0"/>
              <a:t> 2</a:t>
            </a:r>
          </a:p>
          <a:p>
            <a:r>
              <a:rPr lang="fr-FR" dirty="0"/>
              <a:t>Et l’association des familles de traumatisés crâniens du Rhône </a:t>
            </a:r>
            <a:r>
              <a:rPr lang="fr-FR" dirty="0" smtClean="0"/>
              <a:t> (</a:t>
            </a:r>
            <a:r>
              <a:rPr lang="fr-FR" dirty="0"/>
              <a:t>JM </a:t>
            </a:r>
            <a:r>
              <a:rPr lang="fr-FR" dirty="0" err="1"/>
              <a:t>Grandguillotte</a:t>
            </a:r>
            <a:r>
              <a:rPr lang="fr-FR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368775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1600" baseline="30000" dirty="0" smtClean="0"/>
              <a:t>1</a:t>
            </a:r>
            <a:r>
              <a:rPr lang="fr-FR" baseline="30000" dirty="0" smtClean="0"/>
              <a:t> </a:t>
            </a:r>
            <a:r>
              <a:rPr lang="fr-FR" sz="1200" dirty="0" err="1" smtClean="0"/>
              <a:t>Umrestte</a:t>
            </a:r>
            <a:r>
              <a:rPr lang="fr-FR" sz="1200" dirty="0" smtClean="0"/>
              <a:t> </a:t>
            </a:r>
            <a:r>
              <a:rPr lang="fr-FR" sz="1200" dirty="0"/>
              <a:t>IFSTTAR/</a:t>
            </a:r>
            <a:r>
              <a:rPr lang="fr-FR" sz="1200" dirty="0" err="1"/>
              <a:t>Univ</a:t>
            </a:r>
            <a:r>
              <a:rPr lang="fr-FR" sz="1200" dirty="0"/>
              <a:t> Lyon 1</a:t>
            </a:r>
          </a:p>
          <a:p>
            <a:r>
              <a:rPr lang="fr-FR" sz="1600" baseline="30000" dirty="0"/>
              <a:t>2 </a:t>
            </a:r>
            <a:r>
              <a:rPr lang="fr-FR" sz="1200" dirty="0" err="1"/>
              <a:t>Univ</a:t>
            </a:r>
            <a:r>
              <a:rPr lang="fr-FR" sz="1200" dirty="0"/>
              <a:t> Bordeaux</a:t>
            </a:r>
            <a:endParaRPr lang="fr-FR" sz="1600" dirty="0"/>
          </a:p>
        </p:txBody>
      </p:sp>
      <p:grpSp>
        <p:nvGrpSpPr>
          <p:cNvPr id="8" name="Groupe 7"/>
          <p:cNvGrpSpPr/>
          <p:nvPr/>
        </p:nvGrpSpPr>
        <p:grpSpPr>
          <a:xfrm>
            <a:off x="6639636" y="1432761"/>
            <a:ext cx="2114682" cy="1325740"/>
            <a:chOff x="6090022" y="1432759"/>
            <a:chExt cx="2664296" cy="1815960"/>
          </a:xfrm>
        </p:grpSpPr>
        <p:pic>
          <p:nvPicPr>
            <p:cNvPr id="5" name="Image 4"/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33407" y="1432759"/>
              <a:ext cx="1682750" cy="5048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6" name="Image 5"/>
            <p:cNvPicPr/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90022" y="2060183"/>
              <a:ext cx="2664295" cy="69831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" name="Image 6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8305" y="2758499"/>
              <a:ext cx="1516013" cy="49022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30091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A41522"/>
                </a:solidFill>
                <a:latin typeface="Gotham Bold"/>
              </a:rPr>
              <a:t>Analyses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smtClean="0"/>
              <a:t>Description des victimes et des aidants</a:t>
            </a:r>
          </a:p>
          <a:p>
            <a:r>
              <a:rPr lang="fr-FR" dirty="0" smtClean="0"/>
              <a:t>Analyse répondants-non répondants</a:t>
            </a:r>
          </a:p>
          <a:p>
            <a:r>
              <a:rPr lang="fr-FR" b="1" dirty="0" smtClean="0"/>
              <a:t>Analyse en régression logistique pour étudier les facteurs associés à :</a:t>
            </a:r>
          </a:p>
          <a:p>
            <a:pPr lvl="1"/>
            <a:r>
              <a:rPr lang="fr-FR" b="1" dirty="0" smtClean="0"/>
              <a:t>La dépression</a:t>
            </a:r>
          </a:p>
          <a:p>
            <a:pPr lvl="1"/>
            <a:r>
              <a:rPr lang="fr-FR" b="1" dirty="0" smtClean="0"/>
              <a:t>Le fardeau et l’estime de soi</a:t>
            </a:r>
          </a:p>
          <a:p>
            <a:pPr lvl="1"/>
            <a:r>
              <a:rPr lang="fr-FR" b="1" dirty="0" smtClean="0"/>
              <a:t>La qualité de vie</a:t>
            </a:r>
          </a:p>
          <a:p>
            <a:r>
              <a:rPr lang="fr-FR" dirty="0" smtClean="0"/>
              <a:t>Modèles d’équation structurale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AD5F5-6614-4092-9139-667E078772B5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68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27534"/>
            <a:ext cx="8229600" cy="800100"/>
          </a:xfrm>
        </p:spPr>
        <p:txBody>
          <a:bodyPr>
            <a:normAutofit fontScale="90000"/>
          </a:bodyPr>
          <a:lstStyle/>
          <a:p>
            <a:r>
              <a:rPr lang="fr-FR" sz="4900" dirty="0">
                <a:solidFill>
                  <a:srgbClr val="A41522"/>
                </a:solidFill>
                <a:latin typeface="Gotham Bold"/>
              </a:rPr>
              <a:t>Résultats: les accidentés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167594"/>
            <a:ext cx="8640960" cy="3763308"/>
          </a:xfrm>
        </p:spPr>
        <p:txBody>
          <a:bodyPr>
            <a:normAutofit fontScale="85000" lnSpcReduction="20000"/>
          </a:bodyPr>
          <a:lstStyle/>
          <a:p>
            <a:r>
              <a:rPr lang="fr-FR" dirty="0" smtClean="0"/>
              <a:t>918 victimes MAIS4+ répondant aux critères d’inclusion</a:t>
            </a:r>
          </a:p>
          <a:p>
            <a:pPr lvl="1"/>
            <a:r>
              <a:rPr lang="fr-FR" dirty="0" smtClean="0"/>
              <a:t>Taux de participation 15% : 137 participants (92H, 45 F) +100 proches (19 H, 81 F)</a:t>
            </a:r>
          </a:p>
          <a:p>
            <a:pPr lvl="1"/>
            <a:r>
              <a:rPr lang="fr-FR" dirty="0" smtClean="0"/>
              <a:t>Meilleure participation des femmes, des plus âgés, ou de gravité un peu plus importante (ISS=29 pour les accords, 25 pour les refus)</a:t>
            </a:r>
          </a:p>
          <a:p>
            <a:pPr lvl="1"/>
            <a:r>
              <a:rPr lang="fr-FR" dirty="0" smtClean="0"/>
              <a:t>45% lésion Tête 4+, 10% Colonne 4+, 51 % Thorax 4+ </a:t>
            </a:r>
          </a:p>
          <a:p>
            <a:pPr lvl="1"/>
            <a:r>
              <a:rPr lang="fr-FR" dirty="0" smtClean="0"/>
              <a:t>Âge moyen : 44 ans</a:t>
            </a:r>
          </a:p>
          <a:p>
            <a:pPr lvl="1"/>
            <a:r>
              <a:rPr lang="fr-FR" dirty="0" smtClean="0"/>
              <a:t>Fort </a:t>
            </a:r>
            <a:r>
              <a:rPr lang="fr-FR" dirty="0"/>
              <a:t>r</a:t>
            </a:r>
            <a:r>
              <a:rPr lang="fr-FR" dirty="0" smtClean="0"/>
              <a:t>essenti du handicap (7+) : 26%</a:t>
            </a:r>
          </a:p>
          <a:p>
            <a:pPr lvl="1"/>
            <a:r>
              <a:rPr lang="fr-FR" dirty="0" smtClean="0"/>
              <a:t>Fort sentiment d’être une charge (7+) : 18%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A2A8D-9FD4-4954-94B2-350D49511D0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865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266131"/>
            <a:ext cx="8784976" cy="1053491"/>
          </a:xfrm>
        </p:spPr>
        <p:txBody>
          <a:bodyPr>
            <a:normAutofit fontScale="90000"/>
          </a:bodyPr>
          <a:lstStyle/>
          <a:p>
            <a:r>
              <a:rPr lang="fr-FR" sz="3600" dirty="0" smtClean="0">
                <a:solidFill>
                  <a:srgbClr val="A41522"/>
                </a:solidFill>
                <a:latin typeface="Gotham Bold"/>
              </a:rPr>
              <a:t>Incapacités évaluées par les aidants (MPAI4)</a:t>
            </a:r>
            <a:r>
              <a:rPr lang="fr-FR" sz="4000" dirty="0" smtClean="0">
                <a:solidFill>
                  <a:srgbClr val="A41522"/>
                </a:solidFill>
                <a:latin typeface="Gotham Bold"/>
              </a:rPr>
              <a:t> </a:t>
            </a:r>
            <a:r>
              <a:rPr lang="fr-FR" sz="2000" dirty="0" smtClean="0"/>
              <a:t>(plus le score augmente, plus les incapacités sont grandes)</a:t>
            </a:r>
            <a:endParaRPr lang="fr-FR" sz="27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49656762"/>
              </p:ext>
            </p:extLst>
          </p:nvPr>
        </p:nvGraphicFramePr>
        <p:xfrm>
          <a:off x="179512" y="1545647"/>
          <a:ext cx="8784976" cy="2048828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936104"/>
                <a:gridCol w="792088"/>
                <a:gridCol w="1108596"/>
                <a:gridCol w="763612"/>
                <a:gridCol w="1008112"/>
                <a:gridCol w="576064"/>
                <a:gridCol w="1152128"/>
                <a:gridCol w="792088"/>
                <a:gridCol w="1083879"/>
                <a:gridCol w="572305"/>
              </a:tblGrid>
              <a:tr h="394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kumimoji="0" lang="fr-FR" sz="15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>
                    <a:solidFill>
                      <a:srgbClr val="A4152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8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>
                    <a:solidFill>
                      <a:srgbClr val="A41522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capacités fonctionnelles</a:t>
                      </a:r>
                      <a:r>
                        <a:rPr lang="fr-FR" sz="1400" baseline="30000" dirty="0">
                          <a:effectLst/>
                        </a:rPr>
                        <a:t>1</a:t>
                      </a:r>
                      <a:endParaRPr lang="fr-F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A4152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capacités </a:t>
                      </a:r>
                      <a:r>
                        <a:rPr lang="fr-FR" sz="14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adaptatives</a:t>
                      </a:r>
                      <a:r>
                        <a:rPr lang="fr-FR" sz="14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fr-FR" sz="1400" b="1" kern="1200" baseline="300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b">
                    <a:solidFill>
                      <a:srgbClr val="A4152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capacités participatives</a:t>
                      </a:r>
                      <a:r>
                        <a:rPr lang="fr-FR" sz="1050" dirty="0">
                          <a:effectLst/>
                        </a:rPr>
                        <a:t> </a:t>
                      </a:r>
                      <a:r>
                        <a:rPr lang="fr-FR" sz="1400" dirty="0" smtClean="0">
                          <a:effectLst/>
                        </a:rPr>
                        <a:t>sociales</a:t>
                      </a:r>
                      <a:r>
                        <a:rPr lang="fr-FR" sz="1400" baseline="30000" dirty="0" smtClean="0">
                          <a:effectLst/>
                        </a:rPr>
                        <a:t>3</a:t>
                      </a:r>
                      <a:endParaRPr lang="fr-FR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A4152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pbs</a:t>
                      </a:r>
                      <a:r>
                        <a:rPr lang="fr-FR" sz="1200" dirty="0">
                          <a:effectLst/>
                        </a:rPr>
                        <a:t> comportementaux sévères</a:t>
                      </a:r>
                      <a:r>
                        <a:rPr lang="fr-FR" sz="900" dirty="0">
                          <a:effectLst/>
                        </a:rPr>
                        <a:t> </a:t>
                      </a:r>
                      <a:endParaRPr lang="fr-F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solidFill>
                      <a:srgbClr val="A4152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1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9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(ET)</a:t>
                      </a:r>
                      <a:endParaRPr lang="fr-FR" sz="15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p</a:t>
                      </a:r>
                      <a:endParaRPr lang="fr-FR" sz="15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(ET)</a:t>
                      </a:r>
                      <a:endParaRPr lang="fr-FR" sz="15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p</a:t>
                      </a:r>
                      <a:endParaRPr lang="fr-FR" sz="15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(ET)</a:t>
                      </a:r>
                      <a:endParaRPr lang="fr-FR" sz="15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p</a:t>
                      </a:r>
                      <a:endParaRPr lang="fr-FR" sz="15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moy</a:t>
                      </a:r>
                      <a:r>
                        <a:rPr lang="fr-FR" sz="1200" dirty="0">
                          <a:effectLst/>
                        </a:rPr>
                        <a:t> (ET)</a:t>
                      </a:r>
                      <a:endParaRPr lang="fr-FR" sz="15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p</a:t>
                      </a:r>
                      <a:endParaRPr lang="fr-FR" sz="15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103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AIS</a:t>
                      </a:r>
                      <a:endParaRPr lang="fr-FR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</a:rPr>
                        <a:t>4</a:t>
                      </a:r>
                      <a:endParaRPr lang="fr-FR" sz="105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 smtClean="0">
                          <a:effectLst/>
                        </a:rPr>
                        <a:t>10,0(10,0</a:t>
                      </a:r>
                      <a:r>
                        <a:rPr lang="fr-FR" sz="1400" dirty="0">
                          <a:effectLst/>
                        </a:rPr>
                        <a:t>)</a:t>
                      </a:r>
                      <a:endParaRPr lang="fr-FR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C00000"/>
                          </a:solidFill>
                          <a:effectLst/>
                        </a:rPr>
                        <a:t>0,04</a:t>
                      </a:r>
                      <a:endParaRPr lang="fr-FR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11,9 (8,7)</a:t>
                      </a: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ns</a:t>
                      </a: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5,3 (7,3)</a:t>
                      </a:r>
                      <a:endParaRPr lang="fr-FR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C00000"/>
                          </a:solidFill>
                          <a:effectLst/>
                        </a:rPr>
                        <a:t>&lt;0,001</a:t>
                      </a:r>
                      <a:endParaRPr lang="fr-FR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0,3 (1,3)</a:t>
                      </a:r>
                      <a:endParaRPr lang="fr-FR" sz="14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ns</a:t>
                      </a:r>
                      <a:endParaRPr lang="fr-FR" sz="14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</a:tr>
              <a:tr h="241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50" dirty="0">
                          <a:effectLst/>
                        </a:rPr>
                        <a:t>5</a:t>
                      </a:r>
                      <a:endParaRPr lang="fr-FR" sz="105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C00000"/>
                          </a:solidFill>
                          <a:effectLst/>
                        </a:rPr>
                        <a:t>15,2 </a:t>
                      </a:r>
                      <a:r>
                        <a:rPr lang="fr-FR" sz="1400" dirty="0">
                          <a:effectLst/>
                        </a:rPr>
                        <a:t>(13,3)</a:t>
                      </a:r>
                      <a:endParaRPr lang="fr-FR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12,5 (8,1)</a:t>
                      </a: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C00000"/>
                          </a:solidFill>
                          <a:effectLst/>
                        </a:rPr>
                        <a:t>13,3 </a:t>
                      </a:r>
                      <a:r>
                        <a:rPr lang="fr-FR" sz="1400" dirty="0">
                          <a:effectLst/>
                        </a:rPr>
                        <a:t>(10,9)</a:t>
                      </a:r>
                      <a:endParaRPr lang="fr-FR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b="1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0,5 (1,0)</a:t>
                      </a: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</a:tr>
              <a:tr h="1445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8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7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80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800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8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285750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lésion </a:t>
                      </a:r>
                      <a:r>
                        <a:rPr lang="fr-FR" sz="1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principale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tête</a:t>
                      </a:r>
                      <a:endParaRPr lang="fr-FR" sz="10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C00000"/>
                          </a:solidFill>
                          <a:effectLst/>
                        </a:rPr>
                        <a:t>15,7</a:t>
                      </a:r>
                      <a:r>
                        <a:rPr lang="fr-FR" sz="1400" dirty="0">
                          <a:effectLst/>
                        </a:rPr>
                        <a:t> (12,9)</a:t>
                      </a:r>
                      <a:endParaRPr lang="fr-FR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C00000"/>
                          </a:solidFill>
                          <a:effectLst/>
                        </a:rPr>
                        <a:t>0,004</a:t>
                      </a:r>
                      <a:endParaRPr lang="fr-FR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13,0 (8,6)</a:t>
                      </a: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ns</a:t>
                      </a: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10,0 (10,7)</a:t>
                      </a: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C00000"/>
                          </a:solidFill>
                          <a:effectLst/>
                        </a:rPr>
                        <a:t>0,005</a:t>
                      </a:r>
                      <a:endParaRPr lang="fr-FR" sz="1400" b="1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0,4 (1,4)</a:t>
                      </a: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ns</a:t>
                      </a: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1031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colonne </a:t>
                      </a:r>
                      <a:endParaRPr lang="fr-FR" sz="10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9,3 (7,3)</a:t>
                      </a:r>
                      <a:endParaRPr lang="fr-FR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>
                          <a:effectLst/>
                        </a:rPr>
                        <a:t>11,4 (7,8)</a:t>
                      </a:r>
                      <a:endParaRPr lang="fr-FR" sz="140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C00000"/>
                          </a:solidFill>
                          <a:effectLst/>
                        </a:rPr>
                        <a:t>12,4</a:t>
                      </a:r>
                      <a:r>
                        <a:rPr lang="fr-FR" sz="1400" dirty="0">
                          <a:effectLst/>
                        </a:rPr>
                        <a:t> (9,1)</a:t>
                      </a: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0,4 (1,2)</a:t>
                      </a: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  <a:tr h="210312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dirty="0"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autre</a:t>
                      </a:r>
                      <a:endParaRPr lang="fr-FR" sz="10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7,0 (8,2)</a:t>
                      </a:r>
                      <a:endParaRPr lang="fr-FR" sz="1400" b="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b="1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11,0 (8,6)</a:t>
                      </a: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3,6 (4,9)</a:t>
                      </a: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</a:rPr>
                        <a:t>0,3 (0,8)</a:t>
                      </a: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fr-FR" sz="14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44450" marR="44450" marT="0" marB="0" anchor="b"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22012" y="3681538"/>
            <a:ext cx="71216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fr-FR" sz="1600" baseline="30000" dirty="0" smtClean="0">
                <a:solidFill>
                  <a:prstClr val="black"/>
                </a:solidFill>
              </a:rPr>
              <a:t>1 </a:t>
            </a:r>
            <a:r>
              <a:rPr lang="fr-FR" sz="1600" dirty="0" smtClean="0">
                <a:solidFill>
                  <a:prstClr val="black"/>
                </a:solidFill>
              </a:rPr>
              <a:t>mobilité, vision, attention, mémoire, résolution de problèmes, langage, équilibre…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07524" y="4050870"/>
            <a:ext cx="8464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fr-FR" sz="1600" baseline="30000" dirty="0" smtClean="0">
                <a:solidFill>
                  <a:prstClr val="black"/>
                </a:solidFill>
              </a:rPr>
              <a:t>2 </a:t>
            </a:r>
            <a:r>
              <a:rPr lang="fr-FR" sz="1600" dirty="0" smtClean="0">
                <a:solidFill>
                  <a:prstClr val="black"/>
                </a:solidFill>
              </a:rPr>
              <a:t>anxiété, irritabilité, conduites soc inappropriées, fatigue, conscience de soi, douleurs…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07524" y="4410750"/>
            <a:ext cx="7667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fr-FR" sz="1600" baseline="30000" dirty="0" smtClean="0">
                <a:solidFill>
                  <a:prstClr val="black"/>
                </a:solidFill>
              </a:rPr>
              <a:t>3 </a:t>
            </a:r>
            <a:r>
              <a:rPr lang="fr-FR" sz="1600" dirty="0" smtClean="0">
                <a:solidFill>
                  <a:prstClr val="black"/>
                </a:solidFill>
              </a:rPr>
              <a:t>gestion argent, autonomie (déplacements, loisirs et logement), soins, initiation d’action…</a:t>
            </a:r>
            <a:endParaRPr lang="fr-FR" sz="1600" dirty="0">
              <a:solidFill>
                <a:prstClr val="black"/>
              </a:solidFill>
            </a:endParaRPr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C258D-75E8-4B19-BD9F-898657A7509F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831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8016" y="509232"/>
            <a:ext cx="8219256" cy="472362"/>
          </a:xfrm>
        </p:spPr>
        <p:txBody>
          <a:bodyPr>
            <a:normAutofit fontScale="90000"/>
          </a:bodyPr>
          <a:lstStyle/>
          <a:p>
            <a:r>
              <a:rPr lang="fr-FR" sz="4900" dirty="0">
                <a:solidFill>
                  <a:srgbClr val="A41522"/>
                </a:solidFill>
                <a:latin typeface="Gotham Bold"/>
              </a:rPr>
              <a:t>Résultats: les aidants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21600"/>
            <a:ext cx="8219256" cy="3510390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81% de femmes</a:t>
            </a:r>
          </a:p>
          <a:p>
            <a:r>
              <a:rPr lang="fr-FR" dirty="0" smtClean="0"/>
              <a:t>56% employés/ouvriers</a:t>
            </a:r>
          </a:p>
          <a:p>
            <a:r>
              <a:rPr lang="fr-FR" dirty="0" smtClean="0"/>
              <a:t>78% vivent avec leur proche accidenté</a:t>
            </a:r>
          </a:p>
          <a:p>
            <a:r>
              <a:rPr lang="fr-FR" dirty="0" smtClean="0"/>
              <a:t>58% conjoint et 29% parents</a:t>
            </a:r>
          </a:p>
          <a:p>
            <a:r>
              <a:rPr lang="fr-FR" dirty="0" smtClean="0"/>
              <a:t>Âge moyen actuel: 53 ans (16 - 82 ans)</a:t>
            </a:r>
          </a:p>
          <a:p>
            <a:endParaRPr lang="fr-FR" dirty="0"/>
          </a:p>
          <a:p>
            <a:r>
              <a:rPr lang="fr-FR" dirty="0" smtClean="0">
                <a:solidFill>
                  <a:srgbClr val="A41522"/>
                </a:solidFill>
              </a:rPr>
              <a:t>1 aidant sur 3</a:t>
            </a:r>
            <a:r>
              <a:rPr lang="fr-FR" dirty="0" smtClean="0"/>
              <a:t> présente une symptomatologie dépressive</a:t>
            </a:r>
          </a:p>
          <a:p>
            <a:r>
              <a:rPr lang="fr-FR" dirty="0" smtClean="0">
                <a:solidFill>
                  <a:srgbClr val="A41522"/>
                </a:solidFill>
              </a:rPr>
              <a:t>1 aidant sur 4</a:t>
            </a:r>
            <a:r>
              <a:rPr lang="fr-FR" dirty="0" smtClean="0"/>
              <a:t> est confronté parfois à des situations de violence, essentiellement verbales mais aussi, pour 1/10, psychologiques ou physiques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23308-BCF4-4567-84C1-2E58AEA41874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07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3970" y="165850"/>
            <a:ext cx="8229600" cy="8001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A41522"/>
                </a:solidFill>
                <a:latin typeface="Gotham Bold"/>
              </a:rPr>
              <a:t>Aide apportée</a:t>
            </a: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1257984543"/>
              </p:ext>
            </p:extLst>
          </p:nvPr>
        </p:nvGraphicFramePr>
        <p:xfrm>
          <a:off x="395536" y="1135861"/>
          <a:ext cx="7992888" cy="400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C77D3-E3B0-427D-8951-9D58D947CB0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06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159026"/>
            <a:ext cx="8229600" cy="8001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A41522"/>
                </a:solidFill>
                <a:latin typeface="Gotham Bold"/>
              </a:rPr>
              <a:t>Aide apportée</a:t>
            </a: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10524365"/>
              </p:ext>
            </p:extLst>
          </p:nvPr>
        </p:nvGraphicFramePr>
        <p:xfrm>
          <a:off x="251520" y="1135861"/>
          <a:ext cx="8136904" cy="400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Ellipse 4"/>
          <p:cNvSpPr/>
          <p:nvPr/>
        </p:nvSpPr>
        <p:spPr>
          <a:xfrm>
            <a:off x="1907704" y="2247714"/>
            <a:ext cx="1440160" cy="648072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>
              <a:solidFill>
                <a:prstClr val="white"/>
              </a:solidFill>
            </a:endParaRPr>
          </a:p>
        </p:txBody>
      </p:sp>
      <p:sp>
        <p:nvSpPr>
          <p:cNvPr id="3" name="Explosion 2 2"/>
          <p:cNvSpPr/>
          <p:nvPr/>
        </p:nvSpPr>
        <p:spPr>
          <a:xfrm>
            <a:off x="3430910" y="1167594"/>
            <a:ext cx="3445346" cy="1836204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dirty="0" smtClean="0">
                <a:solidFill>
                  <a:prstClr val="white"/>
                </a:solidFill>
              </a:rPr>
              <a:t>SOINS MEDICAUX  et LOISIRS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C029D-1E5B-4048-AE80-E415659F303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 sz="200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fr-FR" sz="2000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74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05476"/>
            <a:ext cx="8229600" cy="8001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A41522"/>
                </a:solidFill>
                <a:latin typeface="Gotham Bold"/>
              </a:rPr>
              <a:t>Aide apportée</a:t>
            </a: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2815314377"/>
              </p:ext>
            </p:extLst>
          </p:nvPr>
        </p:nvGraphicFramePr>
        <p:xfrm>
          <a:off x="395536" y="1135861"/>
          <a:ext cx="7992888" cy="400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Ellipse 2"/>
          <p:cNvSpPr/>
          <p:nvPr/>
        </p:nvSpPr>
        <p:spPr>
          <a:xfrm>
            <a:off x="3203848" y="2679762"/>
            <a:ext cx="3672408" cy="486054"/>
          </a:xfrm>
          <a:prstGeom prst="ellipse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fr-FR">
              <a:solidFill>
                <a:prstClr val="white"/>
              </a:solidFill>
            </a:endParaRPr>
          </a:p>
        </p:txBody>
      </p:sp>
      <p:sp>
        <p:nvSpPr>
          <p:cNvPr id="5" name="Explosion 2 4"/>
          <p:cNvSpPr/>
          <p:nvPr/>
        </p:nvSpPr>
        <p:spPr>
          <a:xfrm>
            <a:off x="3204220" y="1005576"/>
            <a:ext cx="2952328" cy="1512168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dirty="0" smtClean="0">
                <a:solidFill>
                  <a:prstClr val="white"/>
                </a:solidFill>
              </a:rPr>
              <a:t>Entre 10 et 20%: soins du corps</a:t>
            </a: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48DFC-8568-4C7C-ABB1-A043A569798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13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7504" y="206794"/>
            <a:ext cx="8229600" cy="80010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A41522"/>
                </a:solidFill>
                <a:latin typeface="Gotham Bold"/>
              </a:rPr>
              <a:t>Aide apportée</a:t>
            </a:r>
          </a:p>
        </p:txBody>
      </p:sp>
      <p:graphicFrame>
        <p:nvGraphicFramePr>
          <p:cNvPr id="4" name="Graphique 3"/>
          <p:cNvGraphicFramePr/>
          <p:nvPr>
            <p:extLst>
              <p:ext uri="{D42A27DB-BD31-4B8C-83A1-F6EECF244321}">
                <p14:modId xmlns:p14="http://schemas.microsoft.com/office/powerpoint/2010/main" val="2475363466"/>
              </p:ext>
            </p:extLst>
          </p:nvPr>
        </p:nvGraphicFramePr>
        <p:xfrm>
          <a:off x="395536" y="1135861"/>
          <a:ext cx="7992888" cy="40076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Connecteur droit avec flèche 5"/>
          <p:cNvCxnSpPr/>
          <p:nvPr/>
        </p:nvCxnSpPr>
        <p:spPr>
          <a:xfrm flipH="1">
            <a:off x="5436096" y="1113588"/>
            <a:ext cx="1008112" cy="11881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Rectangle à coins arrondis 2"/>
          <p:cNvSpPr/>
          <p:nvPr/>
        </p:nvSpPr>
        <p:spPr>
          <a:xfrm rot="18951734">
            <a:off x="2748374" y="3485761"/>
            <a:ext cx="3413382" cy="9874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r>
              <a:rPr lang="fr-FR" dirty="0" smtClean="0">
                <a:solidFill>
                  <a:srgbClr val="1F497D"/>
                </a:solidFill>
              </a:rPr>
              <a:t>Le conseiller dans sa prise de décisions</a:t>
            </a:r>
            <a:endParaRPr lang="fr-FR" dirty="0">
              <a:solidFill>
                <a:srgbClr val="1F497D"/>
              </a:solidFill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F6A61-F489-4981-B458-12EA54379EB0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16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450376" y="465286"/>
            <a:ext cx="8229600" cy="85725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fr-FR" sz="3200" dirty="0">
                <a:solidFill>
                  <a:srgbClr val="A41522"/>
                </a:solidFill>
                <a:latin typeface="Gotham Bold"/>
              </a:rPr>
              <a:t>Facteurs associés à une </a:t>
            </a:r>
            <a:r>
              <a:rPr lang="fr-FR" sz="3200" b="1" dirty="0">
                <a:solidFill>
                  <a:srgbClr val="A41522"/>
                </a:solidFill>
                <a:latin typeface="Gotham Bold"/>
              </a:rPr>
              <a:t>symptomatologie dépressive</a:t>
            </a:r>
            <a:r>
              <a:rPr lang="fr-FR" sz="3200" dirty="0">
                <a:solidFill>
                  <a:srgbClr val="A41522"/>
                </a:solidFill>
                <a:latin typeface="Gotham Bold"/>
              </a:rPr>
              <a:t> de </a:t>
            </a:r>
            <a:r>
              <a:rPr lang="fr-FR" sz="3200" dirty="0" smtClean="0">
                <a:solidFill>
                  <a:srgbClr val="A41522"/>
                </a:solidFill>
                <a:latin typeface="Gotham Bold"/>
              </a:rPr>
              <a:t>l’aidant (GHQ12)</a:t>
            </a:r>
            <a:endParaRPr lang="fr-FR" sz="3200" dirty="0">
              <a:solidFill>
                <a:srgbClr val="A41522"/>
              </a:solidFill>
              <a:latin typeface="Gotham Bold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470848" y="1703028"/>
            <a:ext cx="8229600" cy="2845206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Femmes  </a:t>
            </a:r>
          </a:p>
          <a:p>
            <a:r>
              <a:rPr lang="fr-FR" dirty="0" smtClean="0"/>
              <a:t>Le fait que l’accidenté ne travaille pas </a:t>
            </a:r>
          </a:p>
          <a:p>
            <a:r>
              <a:rPr lang="fr-FR" dirty="0" smtClean="0"/>
              <a:t>La présence de conflits familiaux </a:t>
            </a:r>
          </a:p>
          <a:p>
            <a:r>
              <a:rPr lang="fr-FR" dirty="0" smtClean="0"/>
              <a:t>coping  : autoaccusation</a:t>
            </a:r>
          </a:p>
          <a:p>
            <a:pPr marL="109728" indent="0">
              <a:buNone/>
            </a:pPr>
            <a:r>
              <a:rPr lang="fr-FR" dirty="0" smtClean="0"/>
              <a:t> </a:t>
            </a:r>
          </a:p>
          <a:p>
            <a:r>
              <a:rPr lang="fr-FR" dirty="0" smtClean="0"/>
              <a:t>Stratégie </a:t>
            </a:r>
            <a:r>
              <a:rPr lang="fr-FR" dirty="0"/>
              <a:t>de coping actif</a:t>
            </a:r>
          </a:p>
          <a:p>
            <a:endParaRPr lang="fr-FR" dirty="0"/>
          </a:p>
        </p:txBody>
      </p:sp>
      <p:cxnSp>
        <p:nvCxnSpPr>
          <p:cNvPr id="7" name="Connecteur droit avec flèche 6"/>
          <p:cNvCxnSpPr/>
          <p:nvPr/>
        </p:nvCxnSpPr>
        <p:spPr>
          <a:xfrm flipV="1">
            <a:off x="2374776" y="1805331"/>
            <a:ext cx="432048" cy="27003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6851103" y="2241424"/>
            <a:ext cx="432048" cy="27003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6121152" y="2669841"/>
            <a:ext cx="432048" cy="27003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4929959" y="4139895"/>
            <a:ext cx="504056" cy="27003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4932040" y="3159887"/>
            <a:ext cx="504056" cy="270030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B6BA9-65E0-444C-9928-032495E4AF39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92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4496" y="103265"/>
            <a:ext cx="8229600" cy="800100"/>
          </a:xfrm>
        </p:spPr>
        <p:txBody>
          <a:bodyPr>
            <a:normAutofit/>
          </a:bodyPr>
          <a:lstStyle/>
          <a:p>
            <a:r>
              <a:rPr lang="fr-FR" sz="2900" b="1" dirty="0">
                <a:solidFill>
                  <a:srgbClr val="A41522"/>
                </a:solidFill>
                <a:latin typeface="Gotham Bold"/>
              </a:rPr>
              <a:t>Qualité de vie </a:t>
            </a:r>
            <a:r>
              <a:rPr lang="fr-FR" sz="2900" dirty="0">
                <a:solidFill>
                  <a:srgbClr val="A41522"/>
                </a:solidFill>
                <a:latin typeface="Gotham Bold"/>
              </a:rPr>
              <a:t>de l’aidant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4496" y="956054"/>
            <a:ext cx="8229600" cy="1478748"/>
          </a:xfrm>
        </p:spPr>
        <p:txBody>
          <a:bodyPr>
            <a:normAutofit fontScale="77500" lnSpcReduction="20000"/>
          </a:bodyPr>
          <a:lstStyle/>
          <a:p>
            <a:r>
              <a:rPr lang="fr-FR" dirty="0" smtClean="0"/>
              <a:t>Qualité de vie globale : 33% ni bonne ni mauvaise; 67% bonne à très bonne</a:t>
            </a:r>
          </a:p>
          <a:p>
            <a:r>
              <a:rPr lang="fr-FR" dirty="0" smtClean="0"/>
              <a:t>Satisfaction face à sa santé : 37 % très insatisfait à ni satisfait , ni insatisfait; 63% satisfait</a:t>
            </a:r>
          </a:p>
          <a:p>
            <a:endParaRPr lang="fr-FR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575882"/>
              </p:ext>
            </p:extLst>
          </p:nvPr>
        </p:nvGraphicFramePr>
        <p:xfrm>
          <a:off x="560497" y="2434802"/>
          <a:ext cx="8064895" cy="229763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880319"/>
                <a:gridCol w="936104"/>
                <a:gridCol w="1296144"/>
                <a:gridCol w="792088"/>
                <a:gridCol w="1224136"/>
                <a:gridCol w="936104"/>
              </a:tblGrid>
              <a:tr h="26759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u="none" strike="noStrike" dirty="0">
                          <a:effectLst/>
                        </a:rPr>
                        <a:t> 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b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>
                          <a:effectLst/>
                        </a:rPr>
                        <a:t>femmes</a:t>
                      </a:r>
                      <a:endParaRPr lang="fr-F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>
                          <a:effectLst/>
                        </a:rPr>
                        <a:t>hommes</a:t>
                      </a:r>
                      <a:endParaRPr lang="fr-F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500" u="none" strike="noStrike" dirty="0">
                          <a:effectLst/>
                        </a:rPr>
                        <a:t>p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b"/>
                </a:tc>
              </a:tr>
              <a:tr h="267598"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u="none" strike="noStrike" dirty="0">
                          <a:effectLst/>
                        </a:rPr>
                        <a:t> 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 dirty="0">
                          <a:effectLst/>
                        </a:rPr>
                        <a:t>n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>
                          <a:effectLst/>
                        </a:rPr>
                        <a:t>%</a:t>
                      </a:r>
                      <a:endParaRPr lang="fr-F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>
                          <a:effectLst/>
                        </a:rPr>
                        <a:t>n</a:t>
                      </a:r>
                      <a:endParaRPr lang="fr-F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>
                          <a:effectLst/>
                        </a:rPr>
                        <a:t>%</a:t>
                      </a:r>
                      <a:endParaRPr lang="fr-F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500" u="none" strike="noStrike">
                          <a:effectLst/>
                        </a:rPr>
                        <a:t> 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b"/>
                </a:tc>
              </a:tr>
              <a:tr h="52708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 dirty="0" smtClean="0">
                          <a:effectLst/>
                        </a:rPr>
                        <a:t>Score</a:t>
                      </a:r>
                      <a:r>
                        <a:rPr lang="fr-FR" sz="15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1500" u="none" strike="noStrike" dirty="0" smtClean="0">
                          <a:effectLst/>
                        </a:rPr>
                        <a:t>physique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 dirty="0">
                          <a:effectLst/>
                        </a:rPr>
                        <a:t>78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 dirty="0">
                          <a:effectLst/>
                        </a:rPr>
                        <a:t>73.87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 dirty="0">
                          <a:effectLst/>
                        </a:rPr>
                        <a:t>22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 dirty="0">
                          <a:effectLst/>
                        </a:rPr>
                        <a:t>72.54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>
                          <a:effectLst/>
                        </a:rPr>
                        <a:t>0,73</a:t>
                      </a:r>
                      <a:endParaRPr lang="fr-F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527087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 dirty="0" smtClean="0">
                          <a:effectLst/>
                        </a:rPr>
                        <a:t>Score</a:t>
                      </a:r>
                      <a:r>
                        <a:rPr lang="fr-FR" sz="15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1500" u="none" strike="noStrike" dirty="0" smtClean="0">
                          <a:effectLst/>
                        </a:rPr>
                        <a:t>mental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>
                          <a:effectLst/>
                        </a:rPr>
                        <a:t>78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>
                          <a:effectLst/>
                        </a:rPr>
                        <a:t>70.12</a:t>
                      </a:r>
                      <a:endParaRPr lang="fr-FR" sz="15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 dirty="0">
                          <a:effectLst/>
                        </a:rPr>
                        <a:t>22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 dirty="0" smtClean="0">
                          <a:solidFill>
                            <a:srgbClr val="A41522"/>
                          </a:solidFill>
                          <a:effectLst/>
                        </a:rPr>
                        <a:t>62.77</a:t>
                      </a:r>
                      <a:endParaRPr lang="fr-FR" sz="1500" b="1" i="0" u="none" strike="noStrike" dirty="0">
                        <a:solidFill>
                          <a:srgbClr val="A4152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 dirty="0">
                          <a:solidFill>
                            <a:srgbClr val="A41522"/>
                          </a:solidFill>
                          <a:effectLst/>
                        </a:rPr>
                        <a:t>0,05</a:t>
                      </a:r>
                      <a:endParaRPr lang="fr-FR" sz="1500" b="1" i="0" u="none" strike="noStrike" dirty="0">
                        <a:solidFill>
                          <a:srgbClr val="A4152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440666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 dirty="0" smtClean="0">
                          <a:effectLst/>
                        </a:rPr>
                        <a:t>Score</a:t>
                      </a:r>
                      <a:r>
                        <a:rPr lang="fr-FR" sz="1500" u="none" strike="noStrike" baseline="0" dirty="0" smtClean="0">
                          <a:effectLst/>
                        </a:rPr>
                        <a:t> </a:t>
                      </a:r>
                      <a:r>
                        <a:rPr lang="fr-FR" sz="1500" u="none" strike="noStrike" dirty="0" smtClean="0">
                          <a:effectLst/>
                        </a:rPr>
                        <a:t>social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>
                          <a:effectLst/>
                        </a:rPr>
                        <a:t>78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 dirty="0">
                          <a:solidFill>
                            <a:srgbClr val="A41522"/>
                          </a:solidFill>
                          <a:effectLst/>
                        </a:rPr>
                        <a:t>63.73</a:t>
                      </a:r>
                      <a:endParaRPr lang="fr-FR" sz="1500" b="1" i="0" u="none" strike="noStrike" dirty="0">
                        <a:solidFill>
                          <a:srgbClr val="A41522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>
                          <a:effectLst/>
                        </a:rPr>
                        <a:t>22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 dirty="0">
                          <a:effectLst/>
                        </a:rPr>
                        <a:t>70.45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 dirty="0" smtClean="0">
                          <a:effectLst/>
                        </a:rPr>
                        <a:t>0,18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  <a:tr h="26759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500" u="none" strike="noStrike" dirty="0" smtClean="0">
                          <a:effectLst/>
                        </a:rPr>
                        <a:t>Score environnemental</a:t>
                      </a: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 dirty="0">
                          <a:effectLst/>
                        </a:rPr>
                        <a:t>78</a:t>
                      </a:r>
                      <a:endParaRPr lang="fr-FR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>
                          <a:effectLst/>
                        </a:rPr>
                        <a:t>74.88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>
                          <a:effectLst/>
                        </a:rPr>
                        <a:t>22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>
                          <a:effectLst/>
                        </a:rPr>
                        <a:t>70.54</a:t>
                      </a:r>
                      <a:endParaRPr lang="fr-FR" sz="15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500" u="none" strike="noStrike" dirty="0">
                          <a:effectLst/>
                        </a:rPr>
                        <a:t>0,27</a:t>
                      </a:r>
                      <a:endParaRPr lang="fr-FR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7144" marB="0" anchor="ctr"/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AACCC-A131-440B-884F-928553CDD0F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4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264647" y="324854"/>
            <a:ext cx="8615986" cy="25791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2800" b="1" dirty="0"/>
              <a:t>ESPARR 2 : Accompagner un « proche » accidenté grave : une évaluation des dimensions positives et négatives du vécu de l’« aidant » </a:t>
            </a:r>
            <a:r>
              <a:rPr lang="fr-FR" sz="2800" b="1" dirty="0" smtClean="0"/>
              <a:t>familial</a:t>
            </a:r>
            <a:endParaRPr lang="fr-FR" sz="2800" dirty="0" smtClean="0">
              <a:solidFill>
                <a:srgbClr val="A41522"/>
              </a:solidFill>
              <a:latin typeface="Gotham Bold"/>
              <a:cs typeface="Gotham Bold"/>
            </a:endParaRPr>
          </a:p>
          <a:p>
            <a:pPr algn="l"/>
            <a:r>
              <a:rPr lang="fr-FR" sz="1000" dirty="0" smtClean="0">
                <a:solidFill>
                  <a:srgbClr val="A41522"/>
                </a:solidFill>
                <a:latin typeface="Gotham Bold"/>
                <a:cs typeface="Gotham Bold"/>
              </a:rPr>
              <a:t>______________________________________________________________________________________________________________</a:t>
            </a:r>
          </a:p>
          <a:p>
            <a:pPr algn="l"/>
            <a:endParaRPr lang="fr-FR" sz="1200" dirty="0" smtClean="0">
              <a:solidFill>
                <a:srgbClr val="404738"/>
              </a:solidFill>
              <a:latin typeface="Gotham Bold"/>
              <a:cs typeface="Gotham Bold"/>
            </a:endParaRPr>
          </a:p>
        </p:txBody>
      </p:sp>
    </p:spTree>
    <p:extLst>
      <p:ext uri="{BB962C8B-B14F-4D97-AF65-F5344CB8AC3E}">
        <p14:creationId xmlns:p14="http://schemas.microsoft.com/office/powerpoint/2010/main" val="146661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900" dirty="0">
                <a:solidFill>
                  <a:srgbClr val="A41522"/>
                </a:solidFill>
                <a:latin typeface="Gotham Bold"/>
              </a:rPr>
              <a:t>Facteurs associés à la </a:t>
            </a:r>
            <a:r>
              <a:rPr lang="fr-FR" sz="2900" b="1" dirty="0">
                <a:solidFill>
                  <a:srgbClr val="A41522"/>
                </a:solidFill>
                <a:latin typeface="Gotham Bold"/>
              </a:rPr>
              <a:t>qualité de vie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Qualité de vie globale: </a:t>
            </a:r>
          </a:p>
          <a:p>
            <a:pPr lvl="1"/>
            <a:r>
              <a:rPr lang="fr-FR" dirty="0"/>
              <a:t>Âge </a:t>
            </a:r>
            <a:r>
              <a:rPr lang="fr-FR" dirty="0" smtClean="0"/>
              <a:t>du proche aidant          </a:t>
            </a:r>
            <a:r>
              <a:rPr lang="fr-FR" dirty="0" err="1" smtClean="0"/>
              <a:t>QdV</a:t>
            </a:r>
            <a:endParaRPr lang="fr-FR" dirty="0" smtClean="0"/>
          </a:p>
          <a:p>
            <a:pPr lvl="1"/>
            <a:r>
              <a:rPr lang="fr-FR" dirty="0" smtClean="0"/>
              <a:t>Cohésion familiale </a:t>
            </a:r>
            <a:r>
              <a:rPr lang="fr-FR" dirty="0"/>
              <a:t>             </a:t>
            </a:r>
            <a:r>
              <a:rPr lang="fr-FR" dirty="0" err="1"/>
              <a:t>QdV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Satisfaction % santé : </a:t>
            </a:r>
          </a:p>
          <a:p>
            <a:pPr lvl="1"/>
            <a:r>
              <a:rPr lang="fr-FR" dirty="0" smtClean="0"/>
              <a:t>Âge : + 65 ans </a:t>
            </a:r>
            <a:r>
              <a:rPr lang="fr-FR" dirty="0"/>
              <a:t>  </a:t>
            </a:r>
            <a:r>
              <a:rPr lang="fr-FR" dirty="0" smtClean="0"/>
              <a:t>:  satisfaction santé</a:t>
            </a:r>
          </a:p>
          <a:p>
            <a:pPr lvl="1"/>
            <a:r>
              <a:rPr lang="fr-FR" dirty="0" smtClean="0"/>
              <a:t>Humeur dépressive : </a:t>
            </a:r>
            <a:r>
              <a:rPr lang="fr-FR" dirty="0"/>
              <a:t>satisfaction santé </a:t>
            </a:r>
            <a:endParaRPr lang="fr-FR" dirty="0" smtClean="0"/>
          </a:p>
          <a:p>
            <a:pPr lvl="1"/>
            <a:r>
              <a:rPr lang="fr-FR" dirty="0" smtClean="0"/>
              <a:t>Cohésion </a:t>
            </a:r>
            <a:r>
              <a:rPr lang="fr-FR" dirty="0"/>
              <a:t>familiale </a:t>
            </a:r>
            <a:r>
              <a:rPr lang="fr-FR" dirty="0" smtClean="0"/>
              <a:t>       : satisfaction </a:t>
            </a:r>
            <a:r>
              <a:rPr lang="fr-FR" dirty="0"/>
              <a:t>santé   </a:t>
            </a:r>
          </a:p>
        </p:txBody>
      </p:sp>
      <p:cxnSp>
        <p:nvCxnSpPr>
          <p:cNvPr id="6" name="Connecteur droit avec flèche 5"/>
          <p:cNvCxnSpPr/>
          <p:nvPr/>
        </p:nvCxnSpPr>
        <p:spPr>
          <a:xfrm>
            <a:off x="5911788" y="1737093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4471486" y="1665097"/>
            <a:ext cx="288032" cy="2880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flipV="1">
            <a:off x="3981574" y="2067707"/>
            <a:ext cx="288032" cy="2880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flipV="1">
            <a:off x="5535659" y="2067707"/>
            <a:ext cx="288032" cy="2880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6259052" y="3416468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6589846" y="3852397"/>
            <a:ext cx="216024" cy="21602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3901117" y="4161573"/>
            <a:ext cx="288032" cy="2880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7129972" y="4161573"/>
            <a:ext cx="288032" cy="2880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22EC8-4596-4420-ADA6-9A237C2102ED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94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310344"/>
            <a:ext cx="8291264" cy="634380"/>
          </a:xfrm>
        </p:spPr>
        <p:txBody>
          <a:bodyPr>
            <a:normAutofit/>
          </a:bodyPr>
          <a:lstStyle/>
          <a:p>
            <a:r>
              <a:rPr lang="fr-FR" sz="2900" dirty="0">
                <a:solidFill>
                  <a:srgbClr val="A41522"/>
                </a:solidFill>
                <a:latin typeface="Gotham Bold"/>
              </a:rPr>
              <a:t>Domaines de la </a:t>
            </a:r>
            <a:r>
              <a:rPr lang="fr-FR" sz="2900" b="1" dirty="0">
                <a:solidFill>
                  <a:srgbClr val="A41522"/>
                </a:solidFill>
                <a:latin typeface="Gotham Bold"/>
              </a:rPr>
              <a:t>qualité de vie</a:t>
            </a:r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212709"/>
              </p:ext>
            </p:extLst>
          </p:nvPr>
        </p:nvGraphicFramePr>
        <p:xfrm>
          <a:off x="611560" y="1275607"/>
          <a:ext cx="7776292" cy="3493822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1584176"/>
                <a:gridCol w="529585"/>
                <a:gridCol w="462385"/>
                <a:gridCol w="537533"/>
                <a:gridCol w="708404"/>
                <a:gridCol w="708404"/>
                <a:gridCol w="818740"/>
                <a:gridCol w="775690"/>
                <a:gridCol w="858715"/>
                <a:gridCol w="792660"/>
              </a:tblGrid>
              <a:tr h="540060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b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 smtClean="0">
                          <a:effectLst/>
                        </a:rPr>
                        <a:t>Caractéristiques de l’aidant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b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kumimoji="0" lang="fr-FR" sz="1300" u="none" strike="noStrike" kern="1200" dirty="0" smtClean="0">
                          <a:effectLst/>
                        </a:rPr>
                        <a:t>Coping aidant</a:t>
                      </a:r>
                      <a:endParaRPr kumimoji="0" lang="fr-FR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7803" marR="7803" marT="7803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vert="vert27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 smtClean="0">
                          <a:effectLst/>
                        </a:rPr>
                        <a:t>Incapacités de l’aidé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fr-FR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7803" marB="0" vert="vert27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26114"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b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sexe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b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u="none" strike="noStrike" dirty="0">
                          <a:effectLst/>
                        </a:rPr>
                        <a:t>âge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b"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1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Humeur dépressive</a:t>
                      </a:r>
                      <a:endParaRPr lang="fr-FR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vert="vert27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u="none" strike="noStrike" dirty="0" smtClean="0">
                          <a:effectLst/>
                        </a:rPr>
                        <a:t>Recherche de soutien émotionnel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vert="vert270" anchor="b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u="none" strike="noStrike" dirty="0" smtClean="0">
                          <a:effectLst/>
                        </a:rPr>
                        <a:t>Désengagement</a:t>
                      </a:r>
                      <a:r>
                        <a:rPr lang="fr-FR" sz="1200" u="none" strike="noStrike" dirty="0" smtClean="0">
                          <a:effectLst/>
                        </a:rPr>
                        <a:t> </a:t>
                      </a:r>
                      <a:r>
                        <a:rPr lang="fr-FR" sz="1100" u="none" strike="noStrike" dirty="0" smtClean="0">
                          <a:effectLst/>
                        </a:rPr>
                        <a:t>comportemental</a:t>
                      </a:r>
                      <a:endParaRPr lang="fr-FR" sz="1100" dirty="0"/>
                    </a:p>
                  </a:txBody>
                  <a:tcPr marL="7803" marR="7803" marT="5852" marB="0" vert="vert27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cohésion familiale</a:t>
                      </a:r>
                      <a:endParaRPr lang="fr-FR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vert="vert27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 smtClean="0">
                          <a:effectLst/>
                        </a:rPr>
                        <a:t>Fonctionnelles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vert="vert27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 smtClean="0">
                          <a:effectLst/>
                        </a:rPr>
                        <a:t>Participatives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vert="vert270" anchor="ctr"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P</a:t>
                      </a:r>
                      <a:r>
                        <a:rPr lang="fr-FR" sz="1200" u="none" strike="noStrike" dirty="0" err="1" smtClean="0">
                          <a:solidFill>
                            <a:srgbClr val="C00000"/>
                          </a:solidFill>
                          <a:effectLst/>
                        </a:rPr>
                        <a:t>bs</a:t>
                      </a:r>
                      <a:r>
                        <a:rPr lang="fr-FR" sz="1200" u="none" strike="noStrike" dirty="0" smtClean="0">
                          <a:solidFill>
                            <a:srgbClr val="C00000"/>
                          </a:solidFill>
                          <a:effectLst/>
                        </a:rPr>
                        <a:t> </a:t>
                      </a:r>
                      <a:r>
                        <a:rPr lang="fr-FR" sz="1200" u="none" strike="noStrike" dirty="0">
                          <a:solidFill>
                            <a:srgbClr val="C00000"/>
                          </a:solidFill>
                          <a:effectLst/>
                        </a:rPr>
                        <a:t>comportementaux sévères</a:t>
                      </a:r>
                      <a:endParaRPr lang="fr-FR" sz="1200" b="0" i="0" u="none" strike="noStrike" dirty="0">
                        <a:solidFill>
                          <a:srgbClr val="C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vert="vert270" anchor="b">
                    <a:lnT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8191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 smtClean="0">
                          <a:effectLst/>
                        </a:rPr>
                        <a:t>domaine physique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/>
                </a:tc>
              </a:tr>
              <a:tr h="48191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domaine mental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/>
                </a:tc>
              </a:tr>
              <a:tr h="48191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>
                          <a:effectLst/>
                        </a:rPr>
                        <a:t>domaine social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u="none" strike="noStrike" dirty="0" smtClean="0">
                          <a:effectLst/>
                        </a:rPr>
                        <a:t>F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 smtClean="0">
                          <a:effectLst/>
                        </a:rPr>
                        <a:t>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/>
                </a:tc>
              </a:tr>
              <a:tr h="481912"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u="none" strike="noStrike" dirty="0" smtClean="0">
                          <a:effectLst/>
                        </a:rPr>
                        <a:t>domaine environnemental</a:t>
                      </a:r>
                      <a:endParaRPr lang="fr-F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800" u="none" strike="noStrike" dirty="0" smtClean="0">
                          <a:effectLst/>
                        </a:rPr>
                        <a:t>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>
                    <a:lnL w="28575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803" marR="7803" marT="5852" marB="0" anchor="ctr"/>
                </a:tc>
              </a:tr>
            </a:tbl>
          </a:graphicData>
        </a:graphic>
      </p:graphicFrame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5AAAC-C7AA-46AF-943F-915BF862A17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Connecteur droit avec flèche 7"/>
          <p:cNvCxnSpPr/>
          <p:nvPr/>
        </p:nvCxnSpPr>
        <p:spPr>
          <a:xfrm>
            <a:off x="3315469" y="2937077"/>
            <a:ext cx="278482" cy="16072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2843808" y="3016793"/>
            <a:ext cx="216024" cy="1620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3275859" y="3097802"/>
            <a:ext cx="305383" cy="16072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>
            <a:off x="7848364" y="3439125"/>
            <a:ext cx="360040" cy="173231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7848364" y="3563643"/>
            <a:ext cx="324036" cy="14149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3923928" y="3477100"/>
            <a:ext cx="288032" cy="16072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3275856" y="3543180"/>
            <a:ext cx="288032" cy="1636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3275859" y="3381841"/>
            <a:ext cx="305383" cy="181803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2483768" y="3975906"/>
            <a:ext cx="216024" cy="1620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cteur droit avec flèche 33"/>
          <p:cNvCxnSpPr/>
          <p:nvPr/>
        </p:nvCxnSpPr>
        <p:spPr>
          <a:xfrm flipV="1">
            <a:off x="5259685" y="3951353"/>
            <a:ext cx="288032" cy="16072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avec flèche 34"/>
          <p:cNvCxnSpPr/>
          <p:nvPr/>
        </p:nvCxnSpPr>
        <p:spPr>
          <a:xfrm flipV="1">
            <a:off x="5403701" y="3995431"/>
            <a:ext cx="288032" cy="16072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avec flèche 35"/>
          <p:cNvCxnSpPr/>
          <p:nvPr/>
        </p:nvCxnSpPr>
        <p:spPr>
          <a:xfrm flipV="1">
            <a:off x="5547717" y="4056916"/>
            <a:ext cx="288032" cy="160725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>
            <a:off x="6228184" y="3918741"/>
            <a:ext cx="288032" cy="1636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>
            <a:off x="7848364" y="3973661"/>
            <a:ext cx="288032" cy="1636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>
            <a:off x="7848364" y="4090788"/>
            <a:ext cx="288032" cy="1636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>
            <a:off x="7020272" y="4407954"/>
            <a:ext cx="288032" cy="1636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avec flèche 41"/>
          <p:cNvCxnSpPr/>
          <p:nvPr/>
        </p:nvCxnSpPr>
        <p:spPr>
          <a:xfrm>
            <a:off x="4644008" y="4489764"/>
            <a:ext cx="288032" cy="1636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>
            <a:off x="3347864" y="4407954"/>
            <a:ext cx="288032" cy="1636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/>
          <p:nvPr/>
        </p:nvCxnSpPr>
        <p:spPr>
          <a:xfrm>
            <a:off x="3338314" y="4571571"/>
            <a:ext cx="288032" cy="1636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879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627534"/>
            <a:ext cx="8229600" cy="648072"/>
          </a:xfrm>
        </p:spPr>
        <p:txBody>
          <a:bodyPr>
            <a:noAutofit/>
          </a:bodyPr>
          <a:lstStyle/>
          <a:p>
            <a:r>
              <a:rPr lang="fr-FR" sz="2900" dirty="0">
                <a:solidFill>
                  <a:srgbClr val="A41522"/>
                </a:solidFill>
                <a:latin typeface="Gotham Bold"/>
              </a:rPr>
              <a:t>Dimensions du </a:t>
            </a:r>
            <a:r>
              <a:rPr lang="fr-FR" sz="2900" b="1" dirty="0">
                <a:solidFill>
                  <a:srgbClr val="A41522"/>
                </a:solidFill>
                <a:latin typeface="Gotham Bold"/>
              </a:rPr>
              <a:t>fardeau</a:t>
            </a:r>
            <a:r>
              <a:rPr lang="fr-FR" sz="2900" dirty="0">
                <a:solidFill>
                  <a:srgbClr val="A41522"/>
                </a:solidFill>
                <a:latin typeface="Gotham Bold"/>
              </a:rPr>
              <a:t> </a:t>
            </a:r>
            <a:r>
              <a:rPr lang="fr-FR" sz="2900" dirty="0" smtClean="0">
                <a:solidFill>
                  <a:srgbClr val="A41522"/>
                </a:solidFill>
                <a:latin typeface="Gotham Bold"/>
              </a:rPr>
              <a:t>: </a:t>
            </a:r>
            <a:r>
              <a:rPr lang="fr-FR" sz="2900" dirty="0">
                <a:solidFill>
                  <a:srgbClr val="A41522"/>
                </a:solidFill>
                <a:latin typeface="Gotham Bold"/>
              </a:rPr>
              <a:t>facteurs associés </a:t>
            </a:r>
            <a:r>
              <a:rPr lang="fr-FR" sz="2900" dirty="0" smtClean="0">
                <a:solidFill>
                  <a:srgbClr val="C00000"/>
                </a:solidFill>
                <a:latin typeface="Gotham Bold"/>
              </a:rPr>
              <a:t/>
            </a:r>
            <a:br>
              <a:rPr lang="fr-FR" sz="2900" dirty="0" smtClean="0">
                <a:solidFill>
                  <a:srgbClr val="C00000"/>
                </a:solidFill>
                <a:latin typeface="Gotham Bold"/>
              </a:rPr>
            </a:br>
            <a:r>
              <a:rPr lang="fr-FR" sz="2400" dirty="0" smtClean="0">
                <a:latin typeface="Gotham Bold"/>
              </a:rPr>
              <a:t>(1/4 des aidants estiment que </a:t>
            </a:r>
            <a:r>
              <a:rPr lang="fr-FR" sz="2400" dirty="0">
                <a:latin typeface="Gotham Bold"/>
              </a:rPr>
              <a:t>l’accompagnement </a:t>
            </a:r>
            <a:r>
              <a:rPr lang="fr-FR" sz="2400" dirty="0" smtClean="0">
                <a:latin typeface="Gotham Bold"/>
              </a:rPr>
              <a:t>a un impact sur eux)</a:t>
            </a:r>
            <a:br>
              <a:rPr lang="fr-FR" sz="2400" dirty="0" smtClean="0">
                <a:latin typeface="Gotham Bold"/>
              </a:rPr>
            </a:br>
            <a:endParaRPr lang="fr-FR" sz="2800" dirty="0">
              <a:latin typeface="Gotham Bol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5702" y="1581555"/>
            <a:ext cx="4104456" cy="351039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Impact sur le temps (+25%)</a:t>
            </a:r>
          </a:p>
          <a:p>
            <a:pPr lvl="2"/>
            <a:r>
              <a:rPr lang="fr-FR" sz="2000" dirty="0" smtClean="0">
                <a:solidFill>
                  <a:srgbClr val="A41522"/>
                </a:solidFill>
              </a:rPr>
              <a:t>Incapacités de participation de l’aidé</a:t>
            </a:r>
          </a:p>
          <a:p>
            <a:r>
              <a:rPr lang="fr-FR" sz="2400" dirty="0" smtClean="0"/>
              <a:t>Impact financier </a:t>
            </a:r>
          </a:p>
          <a:p>
            <a:pPr lvl="2"/>
            <a:r>
              <a:rPr lang="fr-FR" sz="2000" dirty="0" smtClean="0"/>
              <a:t>Coping « expression des sentiments »</a:t>
            </a:r>
            <a:endParaRPr lang="fr-FR" sz="2000" dirty="0"/>
          </a:p>
          <a:p>
            <a:pPr lvl="2"/>
            <a:r>
              <a:rPr lang="fr-FR" sz="2000" dirty="0"/>
              <a:t>Coping </a:t>
            </a:r>
            <a:r>
              <a:rPr lang="fr-FR" sz="2000" dirty="0" smtClean="0"/>
              <a:t>« désengagement </a:t>
            </a:r>
          </a:p>
          <a:p>
            <a:pPr marL="704088" lvl="2" indent="0">
              <a:buNone/>
            </a:pPr>
            <a:r>
              <a:rPr lang="fr-FR" sz="2000" dirty="0" smtClean="0"/>
              <a:t>comportemental »</a:t>
            </a:r>
            <a:endParaRPr lang="fr-FR" sz="2000" dirty="0"/>
          </a:p>
          <a:p>
            <a:pPr lvl="2"/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724325" y="1581555"/>
            <a:ext cx="3888432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760" indent="-256032" defTabSz="914400">
              <a:spcBef>
                <a:spcPts val="300"/>
              </a:spcBef>
              <a:buFont typeface="Georgia"/>
              <a:buChar char="•"/>
            </a:pPr>
            <a:r>
              <a:rPr lang="fr-FR" sz="2400" dirty="0" smtClean="0">
                <a:solidFill>
                  <a:prstClr val="black"/>
                </a:solidFill>
              </a:rPr>
              <a:t>Impact familial</a:t>
            </a:r>
            <a:endParaRPr lang="fr-FR" sz="2400" dirty="0"/>
          </a:p>
          <a:p>
            <a:pPr marL="923544" lvl="2" indent="-219456" defTabSz="914400">
              <a:spcBef>
                <a:spcPts val="300"/>
              </a:spcBef>
              <a:buFont typeface="Wingdings 2"/>
              <a:buChar char=""/>
            </a:pPr>
            <a:r>
              <a:rPr lang="fr-FR" sz="2000" dirty="0"/>
              <a:t>Humeur dépressive</a:t>
            </a:r>
          </a:p>
          <a:p>
            <a:pPr marL="923544" lvl="2" indent="-219456" defTabSz="914400">
              <a:spcBef>
                <a:spcPts val="300"/>
              </a:spcBef>
              <a:buFont typeface="Wingdings 2"/>
              <a:buChar char=""/>
            </a:pPr>
            <a:r>
              <a:rPr lang="fr-FR" sz="2000" dirty="0"/>
              <a:t>Qualité du soutien social</a:t>
            </a:r>
          </a:p>
          <a:p>
            <a:pPr marL="365760" indent="-256032" defTabSz="914400">
              <a:spcBef>
                <a:spcPts val="300"/>
              </a:spcBef>
              <a:buFont typeface="Georgia"/>
              <a:buChar char="•"/>
            </a:pPr>
            <a:r>
              <a:rPr lang="fr-FR" sz="2400" dirty="0" smtClean="0">
                <a:solidFill>
                  <a:prstClr val="black"/>
                </a:solidFill>
              </a:rPr>
              <a:t>Impact </a:t>
            </a:r>
            <a:r>
              <a:rPr lang="fr-FR" sz="2400" dirty="0">
                <a:solidFill>
                  <a:prstClr val="black"/>
                </a:solidFill>
              </a:rPr>
              <a:t>sur </a:t>
            </a:r>
            <a:r>
              <a:rPr lang="fr-FR" sz="2400" dirty="0" smtClean="0">
                <a:solidFill>
                  <a:prstClr val="black"/>
                </a:solidFill>
              </a:rPr>
              <a:t>la santé </a:t>
            </a:r>
            <a:endParaRPr lang="fr-FR" sz="2400" dirty="0">
              <a:solidFill>
                <a:prstClr val="black"/>
              </a:solidFill>
            </a:endParaRPr>
          </a:p>
          <a:p>
            <a:pPr marL="923544" lvl="2" indent="-219456" defTabSz="914400">
              <a:spcBef>
                <a:spcPts val="300"/>
              </a:spcBef>
              <a:buFont typeface="Wingdings 2"/>
              <a:buChar char=""/>
            </a:pPr>
            <a:r>
              <a:rPr lang="fr-FR" sz="2000" dirty="0"/>
              <a:t>Âge </a:t>
            </a:r>
            <a:endParaRPr lang="fr-FR" sz="2000" dirty="0" smtClean="0"/>
          </a:p>
          <a:p>
            <a:pPr marL="923544" lvl="2" indent="-219456" defTabSz="914400">
              <a:spcBef>
                <a:spcPts val="300"/>
              </a:spcBef>
              <a:buFont typeface="Wingdings 2"/>
              <a:buChar char=""/>
            </a:pPr>
            <a:r>
              <a:rPr lang="fr-FR" sz="2000" dirty="0" smtClean="0">
                <a:solidFill>
                  <a:srgbClr val="A41522"/>
                </a:solidFill>
              </a:rPr>
              <a:t>Incapacités d’adaptation de l’aidé</a:t>
            </a:r>
            <a:endParaRPr lang="fr-FR" sz="2000" dirty="0">
              <a:solidFill>
                <a:srgbClr val="A41522"/>
              </a:solidFill>
            </a:endParaRPr>
          </a:p>
          <a:p>
            <a:pPr marL="923544" lvl="2" indent="-219456" defTabSz="914400">
              <a:spcBef>
                <a:spcPts val="300"/>
              </a:spcBef>
              <a:buFont typeface="Wingdings 2"/>
              <a:buChar char=""/>
            </a:pPr>
            <a:r>
              <a:rPr lang="fr-FR" sz="2000" dirty="0"/>
              <a:t>Coping </a:t>
            </a:r>
            <a:r>
              <a:rPr lang="fr-FR" sz="2000" dirty="0" smtClean="0"/>
              <a:t>« désengagement </a:t>
            </a:r>
            <a:r>
              <a:rPr lang="fr-FR" sz="2000" dirty="0"/>
              <a:t>comportemental </a:t>
            </a:r>
            <a:r>
              <a:rPr lang="fr-FR" sz="2000" dirty="0" smtClean="0"/>
              <a:t>» </a:t>
            </a:r>
            <a:endParaRPr lang="fr-FR" sz="2000" dirty="0"/>
          </a:p>
          <a:p>
            <a:pPr defTabSz="914400"/>
            <a:endParaRPr lang="fr-FR" dirty="0">
              <a:solidFill>
                <a:prstClr val="black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D24A7-15FC-47C0-B12A-925632522BCE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9" name="Connecteur droit avec flèche 8"/>
          <p:cNvCxnSpPr/>
          <p:nvPr/>
        </p:nvCxnSpPr>
        <p:spPr>
          <a:xfrm flipV="1">
            <a:off x="4043325" y="2429169"/>
            <a:ext cx="352214" cy="186669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V="1">
            <a:off x="4062626" y="4083918"/>
            <a:ext cx="360040" cy="1620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4132126" y="3489852"/>
            <a:ext cx="216024" cy="1620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V="1">
            <a:off x="8396484" y="2484168"/>
            <a:ext cx="360040" cy="1620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7857512" y="2132902"/>
            <a:ext cx="216024" cy="1620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V="1">
            <a:off x="6323758" y="3166169"/>
            <a:ext cx="360040" cy="1620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 flipV="1">
            <a:off x="6760038" y="3823072"/>
            <a:ext cx="360040" cy="1620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 flipV="1">
            <a:off x="7785504" y="4439444"/>
            <a:ext cx="360040" cy="162018"/>
          </a:xfrm>
          <a:prstGeom prst="straightConnector1">
            <a:avLst/>
          </a:prstGeom>
          <a:ln w="28575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574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307982"/>
            <a:ext cx="8229600" cy="800100"/>
          </a:xfrm>
        </p:spPr>
        <p:txBody>
          <a:bodyPr>
            <a:normAutofit/>
          </a:bodyPr>
          <a:lstStyle/>
          <a:p>
            <a:r>
              <a:rPr lang="fr-FR" sz="2900" dirty="0">
                <a:solidFill>
                  <a:srgbClr val="A41522"/>
                </a:solidFill>
                <a:latin typeface="Gotham Bold"/>
              </a:rPr>
              <a:t>Accompagner un proche : </a:t>
            </a:r>
            <a:r>
              <a:rPr lang="fr-FR" sz="2900" b="1" dirty="0">
                <a:solidFill>
                  <a:srgbClr val="A41522"/>
                </a:solidFill>
                <a:latin typeface="Gotham Bold"/>
              </a:rPr>
              <a:t>un regard positif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383618"/>
            <a:ext cx="8229600" cy="3672408"/>
          </a:xfrm>
        </p:spPr>
        <p:txBody>
          <a:bodyPr>
            <a:normAutofit fontScale="92500" lnSpcReduction="20000"/>
          </a:bodyPr>
          <a:lstStyle/>
          <a:p>
            <a:r>
              <a:rPr lang="fr-FR" sz="2000" dirty="0"/>
              <a:t>Estime de </a:t>
            </a:r>
            <a:r>
              <a:rPr lang="fr-FR" sz="2000" dirty="0" smtClean="0"/>
              <a:t>soi : plus de 3/4 aidants ont une estime de soi plutôt renforcée </a:t>
            </a:r>
            <a:endParaRPr lang="fr-FR" sz="2000" dirty="0"/>
          </a:p>
          <a:p>
            <a:pPr lvl="2"/>
            <a:r>
              <a:rPr lang="fr-FR" sz="1800" dirty="0"/>
              <a:t>Qualité du soutien social</a:t>
            </a:r>
          </a:p>
          <a:p>
            <a:pPr lvl="2"/>
            <a:r>
              <a:rPr lang="fr-FR" sz="1800" dirty="0"/>
              <a:t>Coping « spiritualité </a:t>
            </a:r>
            <a:r>
              <a:rPr lang="fr-FR" sz="1800" dirty="0" smtClean="0"/>
              <a:t>»</a:t>
            </a:r>
          </a:p>
          <a:p>
            <a:pPr lvl="2"/>
            <a:endParaRPr lang="fr-FR" sz="2000" dirty="0"/>
          </a:p>
          <a:p>
            <a:r>
              <a:rPr lang="fr-FR" sz="2000" dirty="0" smtClean="0"/>
              <a:t>56% ont découvert leur proche autrement</a:t>
            </a:r>
          </a:p>
          <a:p>
            <a:r>
              <a:rPr lang="fr-FR" sz="2000" dirty="0" smtClean="0"/>
              <a:t>51% se sont découverts des compétences inconnues</a:t>
            </a:r>
          </a:p>
          <a:p>
            <a:r>
              <a:rPr lang="fr-FR" sz="2000" dirty="0" smtClean="0"/>
              <a:t>51% ont le sentiment d’être plus proche</a:t>
            </a:r>
          </a:p>
          <a:p>
            <a:r>
              <a:rPr lang="fr-FR" sz="2000" dirty="0" smtClean="0"/>
              <a:t>57% pensent que leur proche essaie de les protéger au mieux de cette situation</a:t>
            </a:r>
          </a:p>
          <a:p>
            <a:r>
              <a:rPr lang="fr-FR" sz="2000" dirty="0" smtClean="0"/>
              <a:t>21% pense qu’il y a </a:t>
            </a:r>
            <a:r>
              <a:rPr lang="fr-FR" sz="2000" dirty="0"/>
              <a:t>une part de « chance </a:t>
            </a:r>
            <a:r>
              <a:rPr lang="fr-FR" sz="2000" dirty="0" smtClean="0"/>
              <a:t>» dans cet accompagnement</a:t>
            </a:r>
          </a:p>
          <a:p>
            <a:r>
              <a:rPr lang="fr-FR" sz="2000" dirty="0" smtClean="0"/>
              <a:t>50% des aidants peuvent compter sur 2 personnes pour les aider matériellement et sur 6 personnes pour les « encourager »</a:t>
            </a:r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6943-5393-49DC-B778-4EA99233209E}" type="datetime1">
              <a:rPr lang="fr-FR" smtClean="0"/>
              <a:t>09/11/2017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 smtClean="0"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517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65851"/>
            <a:ext cx="8229600" cy="800100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rgbClr val="A41522"/>
                </a:solidFill>
                <a:latin typeface="Gotham Bold"/>
              </a:rPr>
              <a:t>Conclusions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167594"/>
            <a:ext cx="8219256" cy="3763308"/>
          </a:xfrm>
        </p:spPr>
        <p:txBody>
          <a:bodyPr>
            <a:normAutofit fontScale="77500" lnSpcReduction="20000"/>
          </a:bodyPr>
          <a:lstStyle/>
          <a:p>
            <a:r>
              <a:rPr lang="fr-FR" sz="3600" dirty="0"/>
              <a:t>Importance de l’âge et de l’humeur dépressive</a:t>
            </a:r>
          </a:p>
          <a:p>
            <a:r>
              <a:rPr lang="fr-FR" sz="3600" dirty="0" smtClean="0"/>
              <a:t>Importance </a:t>
            </a:r>
            <a:endParaRPr lang="fr-FR" sz="3600" dirty="0"/>
          </a:p>
          <a:p>
            <a:pPr lvl="1"/>
            <a:r>
              <a:rPr lang="fr-FR" dirty="0" smtClean="0"/>
              <a:t>de la cohésion familiale</a:t>
            </a:r>
          </a:p>
          <a:p>
            <a:pPr lvl="1"/>
            <a:r>
              <a:rPr lang="fr-FR" dirty="0"/>
              <a:t>d</a:t>
            </a:r>
            <a:r>
              <a:rPr lang="fr-FR" dirty="0" smtClean="0"/>
              <a:t>e la qualité du soutien social</a:t>
            </a:r>
          </a:p>
          <a:p>
            <a:pPr lvl="1"/>
            <a:r>
              <a:rPr lang="fr-FR" dirty="0"/>
              <a:t>d</a:t>
            </a:r>
            <a:r>
              <a:rPr lang="fr-FR" dirty="0" smtClean="0"/>
              <a:t>es capacités de l’aidé (capacités fonctionnelles, adaptation, participation, comportementales)</a:t>
            </a:r>
          </a:p>
          <a:p>
            <a:pPr lvl="1"/>
            <a:r>
              <a:rPr lang="fr-FR" dirty="0" smtClean="0"/>
              <a:t>De certaines stratégies de coping de l’aidant (désengagement comportemental, expression des sentiments, spiritualité, recherche de soutien émotionnel…)</a:t>
            </a:r>
          </a:p>
          <a:p>
            <a:r>
              <a:rPr lang="fr-FR" dirty="0" smtClean="0"/>
              <a:t>Pas d’effet de la durée de l’accompagnement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DAAC8-CCCD-4B8F-AB22-D62759CF9BA3}" type="datetime1">
              <a:rPr lang="fr-FR" smtClean="0"/>
              <a:t>09/11/2017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 smtClean="0"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227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2857" y="1693584"/>
            <a:ext cx="8229600" cy="857250"/>
          </a:xfrm>
        </p:spPr>
        <p:txBody>
          <a:bodyPr>
            <a:normAutofit/>
          </a:bodyPr>
          <a:lstStyle/>
          <a:p>
            <a:pPr defTabSz="914400"/>
            <a:r>
              <a:rPr lang="fr-FR" dirty="0">
                <a:solidFill>
                  <a:srgbClr val="A41522"/>
                </a:solidFill>
                <a:latin typeface="Gotham Bold"/>
              </a:rPr>
              <a:t>Remerciements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03112" y="283947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400" dirty="0"/>
              <a:t>À nos financeurs</a:t>
            </a:r>
          </a:p>
          <a:p>
            <a:pPr lvl="1"/>
            <a:r>
              <a:rPr lang="fr-FR" sz="2400" b="1" dirty="0"/>
              <a:t>IRESP</a:t>
            </a:r>
          </a:p>
          <a:p>
            <a:pPr lvl="1"/>
            <a:r>
              <a:rPr lang="fr-FR" sz="2400" dirty="0" smtClean="0"/>
              <a:t>Fondation </a:t>
            </a:r>
            <a:r>
              <a:rPr lang="fr-FR" sz="2400" dirty="0"/>
              <a:t>de France</a:t>
            </a:r>
          </a:p>
        </p:txBody>
      </p:sp>
      <p:pic>
        <p:nvPicPr>
          <p:cNvPr id="5" name="Image 4"/>
          <p:cNvPicPr/>
          <p:nvPr/>
        </p:nvPicPr>
        <p:blipFill>
          <a:blip r:embed="rId2"/>
          <a:stretch>
            <a:fillRect/>
          </a:stretch>
        </p:blipFill>
        <p:spPr>
          <a:xfrm>
            <a:off x="7993820" y="3121849"/>
            <a:ext cx="1057275" cy="82724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948520" y="419319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/>
              <a:t>À la DSCM</a:t>
            </a:r>
          </a:p>
          <a:p>
            <a:r>
              <a:rPr lang="fr-FR" dirty="0"/>
              <a:t>Aux AFTC du Rhône et de l’Ain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4324E-31FB-40E1-AC83-DD7A9DD55F46}" type="datetime1">
              <a:rPr lang="fr-FR" smtClean="0"/>
              <a:t>09/11/2017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77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3597-BF0F-4DCE-B151-B06B6F28A7FC}" type="datetime1">
              <a:rPr lang="fr-FR" smtClean="0"/>
              <a:t>09/11/2017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10 ans de l’IRESP PARIS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 smtClean="0"/>
              <a:t>26</a:t>
            </a:fld>
            <a:endParaRPr lang="fr-FR" dirty="0"/>
          </a:p>
        </p:txBody>
      </p:sp>
      <p:graphicFrame>
        <p:nvGraphicFramePr>
          <p:cNvPr id="7" name="Graphique 6"/>
          <p:cNvGraphicFramePr/>
          <p:nvPr>
            <p:extLst>
              <p:ext uri="{D42A27DB-BD31-4B8C-83A1-F6EECF244321}">
                <p14:modId xmlns:p14="http://schemas.microsoft.com/office/powerpoint/2010/main" val="464553890"/>
              </p:ext>
            </p:extLst>
          </p:nvPr>
        </p:nvGraphicFramePr>
        <p:xfrm>
          <a:off x="971600" y="1005576"/>
          <a:ext cx="7920880" cy="38344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971600" y="409433"/>
            <a:ext cx="4796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Stratégies de coping mises en œuvre par l’aidant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50586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1A04F-53D9-4322-8C42-49AAD5422ACE}" type="datetime1">
              <a:rPr lang="fr-FR" smtClean="0"/>
              <a:t>09/11/2017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 smtClean="0"/>
              <a:t>27</a:t>
            </a:fld>
            <a:endParaRPr lang="fr-FR"/>
          </a:p>
        </p:txBody>
      </p:sp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3909786763"/>
              </p:ext>
            </p:extLst>
          </p:nvPr>
        </p:nvGraphicFramePr>
        <p:xfrm>
          <a:off x="323528" y="61416"/>
          <a:ext cx="8136904" cy="514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737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D72D0-78D2-44D8-B458-4D4EB89B5384}" type="datetime1">
              <a:rPr lang="fr-FR" smtClean="0"/>
              <a:t>09/11/2017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 smtClean="0"/>
              <a:t>28</a:t>
            </a:fld>
            <a:endParaRPr lang="fr-FR"/>
          </a:p>
        </p:txBody>
      </p:sp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2804083077"/>
              </p:ext>
            </p:extLst>
          </p:nvPr>
        </p:nvGraphicFramePr>
        <p:xfrm>
          <a:off x="107504" y="102358"/>
          <a:ext cx="8712968" cy="5041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1071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723D6-CD5C-4AB2-85D9-E737A752F3A8}" type="datetime1">
              <a:rPr lang="fr-FR" smtClean="0"/>
              <a:t>09/11/2017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10 ans de l’IRESP PARIS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 smtClean="0"/>
              <a:t>29</a:t>
            </a:fld>
            <a:endParaRPr lang="fr-FR"/>
          </a:p>
        </p:txBody>
      </p:sp>
      <p:graphicFrame>
        <p:nvGraphicFramePr>
          <p:cNvPr id="6" name="Graphique 5"/>
          <p:cNvGraphicFramePr/>
          <p:nvPr>
            <p:extLst>
              <p:ext uri="{D42A27DB-BD31-4B8C-83A1-F6EECF244321}">
                <p14:modId xmlns:p14="http://schemas.microsoft.com/office/powerpoint/2010/main" val="2028039423"/>
              </p:ext>
            </p:extLst>
          </p:nvPr>
        </p:nvGraphicFramePr>
        <p:xfrm>
          <a:off x="179512" y="334370"/>
          <a:ext cx="8856984" cy="47102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3171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A41522"/>
                </a:solidFill>
                <a:latin typeface="Gotham Bold"/>
              </a:rPr>
              <a:t>Contexte de l’étude</a:t>
            </a:r>
            <a:endParaRPr lang="fr-FR" dirty="0">
              <a:solidFill>
                <a:srgbClr val="A41522"/>
              </a:solidFill>
              <a:latin typeface="Gotham Bold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11754"/>
            <a:ext cx="8435280" cy="3243834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Le Registre des victimes d’accidents de la route du Rhône, depuis 1995</a:t>
            </a:r>
          </a:p>
          <a:p>
            <a:r>
              <a:rPr lang="fr-FR" dirty="0" smtClean="0"/>
              <a:t>La première étude ESPARR</a:t>
            </a:r>
          </a:p>
          <a:p>
            <a:pPr lvl="1"/>
            <a:r>
              <a:rPr lang="fr-FR" dirty="0" smtClean="0"/>
              <a:t>Cohorte « étude et suivi d’une population d’accidentés de la route dans le Rhône »</a:t>
            </a:r>
          </a:p>
          <a:p>
            <a:pPr lvl="1"/>
            <a:r>
              <a:rPr lang="fr-FR" dirty="0" smtClean="0"/>
              <a:t>À trois ans de suivi, une étude spécifique des blessés graves (MAIS3+) et de leurs aidants familiaux</a:t>
            </a:r>
          </a:p>
          <a:p>
            <a:pPr lvl="2"/>
            <a:r>
              <a:rPr lang="fr-FR" sz="2300" dirty="0" smtClean="0"/>
              <a:t>1 aidant principal sur 5 ressent un « fardeau » (mesuré par l’échelle de </a:t>
            </a:r>
            <a:r>
              <a:rPr lang="fr-FR" sz="2300" dirty="0" err="1" smtClean="0"/>
              <a:t>Zarit</a:t>
            </a:r>
            <a:r>
              <a:rPr lang="fr-FR" sz="2300" dirty="0" smtClean="0"/>
              <a:t>), notamment en lien avec la gravité de la lésion de la colonne et le fait que la victime soit professionnellement inactif</a:t>
            </a:r>
          </a:p>
          <a:p>
            <a:pPr lvl="2"/>
            <a:r>
              <a:rPr lang="fr-FR" sz="2300" i="1" dirty="0" smtClean="0"/>
              <a:t>Mais</a:t>
            </a:r>
            <a:r>
              <a:rPr lang="fr-FR" sz="2300" dirty="0" smtClean="0"/>
              <a:t> 1 aidant sur 4 dit que cet accompagnement lui a révélé des capacités dont il n’avait pas conscience</a:t>
            </a:r>
            <a:endParaRPr lang="fr-FR" sz="23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96972" y="4723692"/>
            <a:ext cx="1579632" cy="342900"/>
          </a:xfrm>
        </p:spPr>
        <p:txBody>
          <a:bodyPr/>
          <a:lstStyle/>
          <a:p>
            <a:r>
              <a:rPr lang="fr-FR" sz="1000" dirty="0">
                <a:solidFill>
                  <a:prstClr val="black">
                    <a:tint val="75000"/>
                  </a:prstClr>
                </a:solidFill>
              </a:rPr>
              <a:t>10 </a:t>
            </a:r>
            <a:r>
              <a:rPr lang="fr-FR" sz="1000" dirty="0" smtClean="0">
                <a:solidFill>
                  <a:prstClr val="black">
                    <a:tint val="75000"/>
                  </a:prstClr>
                </a:solidFill>
              </a:rPr>
              <a:t>ans </a:t>
            </a:r>
            <a:r>
              <a:rPr lang="fr-FR" sz="1000" dirty="0">
                <a:solidFill>
                  <a:prstClr val="black">
                    <a:tint val="75000"/>
                  </a:prstClr>
                </a:solidFill>
              </a:rPr>
              <a:t>de l’IRESP PARIS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19F62-A8FA-4B59-BEA0-B468CE245379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30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A41522"/>
                </a:solidFill>
                <a:latin typeface="Gotham Bold"/>
              </a:rPr>
              <a:t>Revue de littérature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Intérêt pour la situation des personnes accompagnant un proche présentant une situation de handicap</a:t>
            </a:r>
          </a:p>
          <a:p>
            <a:pPr lvl="1"/>
            <a:r>
              <a:rPr lang="fr-FR" dirty="0" smtClean="0"/>
              <a:t>Dû à l’âge ou à une maladie chronique : cancer, pathologie mentale, Alzheimer…</a:t>
            </a:r>
          </a:p>
          <a:p>
            <a:pPr lvl="1"/>
            <a:r>
              <a:rPr lang="fr-FR" dirty="0" smtClean="0"/>
              <a:t>Dû à l’accident : beaucoup moins d’études (elles ont plutôt porté sur le TC)</a:t>
            </a:r>
          </a:p>
          <a:p>
            <a:pPr lvl="2"/>
            <a:r>
              <a:rPr lang="fr-FR" b="1" dirty="0"/>
              <a:t>Bouleversement brutal </a:t>
            </a:r>
            <a:r>
              <a:rPr lang="fr-FR" dirty="0"/>
              <a:t>de la </a:t>
            </a:r>
            <a:r>
              <a:rPr lang="fr-FR" dirty="0" smtClean="0"/>
              <a:t>famille</a:t>
            </a:r>
            <a:endParaRPr lang="fr-FR" dirty="0"/>
          </a:p>
          <a:p>
            <a:pPr lvl="2"/>
            <a:r>
              <a:rPr lang="fr-FR" dirty="0" smtClean="0"/>
              <a:t>Suivi dans </a:t>
            </a:r>
            <a:r>
              <a:rPr lang="fr-FR" dirty="0"/>
              <a:t>le temps</a:t>
            </a:r>
            <a:r>
              <a:rPr lang="fr-FR" dirty="0" smtClean="0"/>
              <a:t>, victimes </a:t>
            </a:r>
            <a:r>
              <a:rPr lang="fr-FR" dirty="0"/>
              <a:t>souvent jeunes…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C985D-5E5F-427F-8E9D-D37C348FE1B4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83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16123" y="277321"/>
            <a:ext cx="8229600" cy="800100"/>
          </a:xfrm>
        </p:spPr>
        <p:txBody>
          <a:bodyPr>
            <a:normAutofit/>
          </a:bodyPr>
          <a:lstStyle/>
          <a:p>
            <a:r>
              <a:rPr lang="fr-FR" dirty="0" err="1">
                <a:solidFill>
                  <a:srgbClr val="A41522"/>
                </a:solidFill>
                <a:latin typeface="Gotham Bold"/>
              </a:rPr>
              <a:t>Esparr</a:t>
            </a:r>
            <a:r>
              <a:rPr lang="fr-FR" dirty="0">
                <a:solidFill>
                  <a:srgbClr val="A41522"/>
                </a:solidFill>
                <a:latin typeface="Gotham Bold"/>
              </a:rPr>
              <a:t> 2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5940"/>
            <a:ext cx="8229600" cy="3804962"/>
          </a:xfrm>
        </p:spPr>
        <p:txBody>
          <a:bodyPr>
            <a:normAutofit/>
          </a:bodyPr>
          <a:lstStyle/>
          <a:p>
            <a:r>
              <a:rPr lang="fr-FR" dirty="0" smtClean="0"/>
              <a:t>Objectif principal</a:t>
            </a:r>
          </a:p>
          <a:p>
            <a:pPr lvl="1"/>
            <a:r>
              <a:rPr lang="fr-FR" sz="2000" dirty="0"/>
              <a:t>Mesurer les dimensions positives et négatives </a:t>
            </a:r>
            <a:r>
              <a:rPr lang="fr-FR" sz="2000" i="1" dirty="0"/>
              <a:t>(satisfaction et qualité de vie, fardeau familial, dépression…..)</a:t>
            </a:r>
            <a:r>
              <a:rPr lang="fr-FR" sz="2000" dirty="0"/>
              <a:t> de l’accompagnement d’un « proche » accidenté grave et leurs  évolutions dans le </a:t>
            </a:r>
            <a:r>
              <a:rPr lang="fr-FR" sz="2000" dirty="0" smtClean="0"/>
              <a:t>temps.</a:t>
            </a:r>
            <a:r>
              <a:rPr lang="fr-FR" sz="2000" dirty="0"/>
              <a:t> </a:t>
            </a:r>
          </a:p>
          <a:p>
            <a:r>
              <a:rPr lang="fr-FR" dirty="0" smtClean="0"/>
              <a:t>Sous-objectif</a:t>
            </a:r>
          </a:p>
          <a:p>
            <a:pPr lvl="1"/>
            <a:r>
              <a:rPr lang="fr-FR" sz="2000" dirty="0"/>
              <a:t>Identifier les caractéristiques de la victime, et/ou des proches et/ou de la situation qui peuvent expliquer un mauvais vécu des proches (en termes de fardeau, de mauvaise qualité de vie, de dépression),</a:t>
            </a:r>
          </a:p>
          <a:p>
            <a:endParaRPr lang="fr-FR" sz="2000" dirty="0">
              <a:solidFill>
                <a:schemeClr val="accent2"/>
              </a:solidFill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108FD-6178-4CA9-B5F4-93AC21E09787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6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99385"/>
            <a:ext cx="8229600" cy="800100"/>
          </a:xfrm>
        </p:spPr>
        <p:txBody>
          <a:bodyPr/>
          <a:lstStyle/>
          <a:p>
            <a:r>
              <a:rPr lang="fr-FR" dirty="0">
                <a:solidFill>
                  <a:srgbClr val="A41522"/>
                </a:solidFill>
                <a:latin typeface="Gotham Bold"/>
              </a:rPr>
              <a:t>Méthodologie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0127" y="1003956"/>
            <a:ext cx="8291264" cy="3763308"/>
          </a:xfrm>
        </p:spPr>
        <p:txBody>
          <a:bodyPr>
            <a:normAutofit fontScale="70000" lnSpcReduction="20000"/>
          </a:bodyPr>
          <a:lstStyle/>
          <a:p>
            <a:r>
              <a:rPr lang="fr-FR" dirty="0" smtClean="0"/>
              <a:t>Double approche</a:t>
            </a:r>
          </a:p>
          <a:p>
            <a:pPr lvl="1"/>
            <a:r>
              <a:rPr lang="fr-FR" b="1" dirty="0" smtClean="0"/>
              <a:t>Épidémiologie</a:t>
            </a:r>
          </a:p>
          <a:p>
            <a:pPr lvl="1"/>
            <a:r>
              <a:rPr lang="fr-FR" dirty="0" smtClean="0"/>
              <a:t>Psychologie de la santé</a:t>
            </a:r>
          </a:p>
          <a:p>
            <a:r>
              <a:rPr lang="fr-FR" dirty="0" smtClean="0"/>
              <a:t>Population</a:t>
            </a:r>
          </a:p>
          <a:p>
            <a:pPr lvl="1"/>
            <a:r>
              <a:rPr lang="fr-FR" dirty="0" smtClean="0"/>
              <a:t>1 victime MAIS4+ et le proche principal</a:t>
            </a:r>
          </a:p>
          <a:p>
            <a:pPr lvl="1"/>
            <a:r>
              <a:rPr lang="fr-FR" i="1" dirty="0" smtClean="0">
                <a:solidFill>
                  <a:srgbClr val="A41522"/>
                </a:solidFill>
              </a:rPr>
              <a:t>Dans le Registre entre le </a:t>
            </a:r>
            <a:r>
              <a:rPr lang="fr-FR" i="1" dirty="0">
                <a:solidFill>
                  <a:srgbClr val="A41522"/>
                </a:solidFill>
              </a:rPr>
              <a:t>1</a:t>
            </a:r>
            <a:r>
              <a:rPr lang="fr-FR" i="1" baseline="30000" dirty="0">
                <a:solidFill>
                  <a:srgbClr val="A41522"/>
                </a:solidFill>
              </a:rPr>
              <a:t>er</a:t>
            </a:r>
            <a:r>
              <a:rPr lang="fr-FR" i="1" dirty="0">
                <a:solidFill>
                  <a:srgbClr val="A41522"/>
                </a:solidFill>
              </a:rPr>
              <a:t> janvier 2002 </a:t>
            </a:r>
            <a:r>
              <a:rPr lang="fr-FR" i="1" dirty="0" smtClean="0">
                <a:solidFill>
                  <a:srgbClr val="A41522"/>
                </a:solidFill>
              </a:rPr>
              <a:t>et le 31 </a:t>
            </a:r>
            <a:r>
              <a:rPr lang="fr-FR" i="1" dirty="0">
                <a:solidFill>
                  <a:srgbClr val="A41522"/>
                </a:solidFill>
              </a:rPr>
              <a:t>décembre </a:t>
            </a:r>
            <a:r>
              <a:rPr lang="fr-FR" i="1" dirty="0" smtClean="0">
                <a:solidFill>
                  <a:srgbClr val="A41522"/>
                </a:solidFill>
              </a:rPr>
              <a:t>2012 </a:t>
            </a:r>
            <a:r>
              <a:rPr lang="fr-FR" dirty="0" smtClean="0"/>
              <a:t>(3-13 ans d’accompagnement)</a:t>
            </a:r>
            <a:endParaRPr lang="fr-FR" i="1" dirty="0" smtClean="0"/>
          </a:p>
          <a:p>
            <a:pPr lvl="1"/>
            <a:r>
              <a:rPr lang="fr-FR" dirty="0" smtClean="0"/>
              <a:t>Non décédé, non étranger</a:t>
            </a:r>
          </a:p>
          <a:p>
            <a:pPr lvl="1"/>
            <a:r>
              <a:rPr lang="fr-FR" dirty="0" smtClean="0"/>
              <a:t>16 ans ou plus lors de l’accident, </a:t>
            </a:r>
          </a:p>
          <a:p>
            <a:pPr lvl="1"/>
            <a:r>
              <a:rPr lang="fr-FR" dirty="0" smtClean="0"/>
              <a:t>moins de 85 ans à l’entretien</a:t>
            </a:r>
          </a:p>
          <a:p>
            <a:pPr lvl="2"/>
            <a:endParaRPr lang="fr-FR" sz="1400" dirty="0"/>
          </a:p>
          <a:p>
            <a:r>
              <a:rPr lang="fr-FR" dirty="0" smtClean="0"/>
              <a:t>Accord CCTIRS, CNIL</a:t>
            </a:r>
          </a:p>
          <a:p>
            <a:pPr lvl="2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F5C28-216B-48EA-94BA-EDA367EF7116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528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A41522"/>
                </a:solidFill>
                <a:latin typeface="Gotham Bold"/>
              </a:rPr>
              <a:t>Modalités d’enquête (1)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Envoi d’une lettre </a:t>
            </a:r>
            <a:r>
              <a:rPr lang="fr-FR" i="1" dirty="0" smtClean="0"/>
              <a:t>(explication + feuille de consentement) </a:t>
            </a:r>
            <a:r>
              <a:rPr lang="fr-FR" dirty="0" smtClean="0"/>
              <a:t>à toutes les victimes MAIS4+ </a:t>
            </a:r>
          </a:p>
          <a:p>
            <a:r>
              <a:rPr lang="fr-FR" dirty="0" smtClean="0"/>
              <a:t>Relance postale 1 mois après </a:t>
            </a:r>
          </a:p>
          <a:p>
            <a:r>
              <a:rPr lang="fr-FR" dirty="0" smtClean="0"/>
              <a:t>3 Relances téléphoniques à des heures diverses si numéro de téléphone </a:t>
            </a:r>
          </a:p>
          <a:p>
            <a:pPr lvl="1"/>
            <a:endParaRPr lang="fr-FR" i="1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B633A-9CBE-4986-B8B3-6791805EF821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629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>
                <a:solidFill>
                  <a:srgbClr val="A41522"/>
                </a:solidFill>
                <a:latin typeface="Gotham Bold"/>
              </a:rPr>
              <a:t>Modalités d’enquête (2)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sz="3800" b="1" dirty="0" smtClean="0"/>
              <a:t>Si consentement de la victime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Envoi lettre au proche pour obtenir son consentement (si pas obtenu d’emblée)</a:t>
            </a:r>
          </a:p>
          <a:p>
            <a:pPr lvl="1"/>
            <a:r>
              <a:rPr lang="fr-FR" dirty="0" smtClean="0">
                <a:solidFill>
                  <a:schemeClr val="tx1"/>
                </a:solidFill>
              </a:rPr>
              <a:t>Prise de rendez vous (avec la victime et le proche)</a:t>
            </a:r>
          </a:p>
          <a:p>
            <a:pPr lvl="1"/>
            <a:r>
              <a:rPr lang="fr-FR" dirty="0"/>
              <a:t>Un </a:t>
            </a:r>
            <a:r>
              <a:rPr lang="fr-FR" b="1" dirty="0"/>
              <a:t>entretien en tête à tête </a:t>
            </a:r>
            <a:r>
              <a:rPr lang="fr-FR" dirty="0"/>
              <a:t>avec d’une part la victime, d’autre part avec le proche</a:t>
            </a:r>
          </a:p>
          <a:p>
            <a:pPr lvl="1"/>
            <a:r>
              <a:rPr lang="fr-FR" i="1" dirty="0" smtClean="0"/>
              <a:t>Si l’un ou l’autre accepte de participer mais seulement par écrit </a:t>
            </a:r>
          </a:p>
          <a:p>
            <a:pPr lvl="2"/>
            <a:r>
              <a:rPr lang="fr-FR" i="1" dirty="0"/>
              <a:t>Envoi d’un </a:t>
            </a:r>
            <a:r>
              <a:rPr lang="fr-FR" i="1" dirty="0" err="1"/>
              <a:t>autoquestionnaire</a:t>
            </a:r>
            <a:r>
              <a:rPr lang="fr-FR" i="1" dirty="0"/>
              <a:t> postal</a:t>
            </a:r>
          </a:p>
          <a:p>
            <a:pPr lvl="2"/>
            <a:endParaRPr lang="fr-FR" i="1" dirty="0" smtClean="0"/>
          </a:p>
          <a:p>
            <a:r>
              <a:rPr lang="fr-FR" sz="3800" i="1" dirty="0" smtClean="0"/>
              <a:t>Si </a:t>
            </a:r>
            <a:r>
              <a:rPr lang="fr-FR" sz="3800" b="1" i="1" dirty="0" smtClean="0"/>
              <a:t>refus, questionnaire</a:t>
            </a:r>
            <a:r>
              <a:rPr lang="fr-FR" sz="3800" i="1" dirty="0" smtClean="0"/>
              <a:t> </a:t>
            </a:r>
            <a:r>
              <a:rPr lang="fr-FR" i="1" dirty="0" smtClean="0"/>
              <a:t>très court sur causes du refus; pour toutes les personnes, on dispose des données du registre (âge, sexe, gravité, lésions…)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73DCC-BD6F-4F60-A2D6-7EA41DED2048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85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32316"/>
            <a:ext cx="8229600" cy="800100"/>
          </a:xfrm>
        </p:spPr>
        <p:txBody>
          <a:bodyPr/>
          <a:lstStyle/>
          <a:p>
            <a:r>
              <a:rPr lang="fr-FR" dirty="0">
                <a:solidFill>
                  <a:srgbClr val="A41522"/>
                </a:solidFill>
                <a:latin typeface="Gotham Bold"/>
              </a:rPr>
              <a:t>Outils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95936" y="2968263"/>
            <a:ext cx="5250996" cy="2359152"/>
          </a:xfrm>
        </p:spPr>
        <p:txBody>
          <a:bodyPr>
            <a:normAutofit fontScale="32500" lnSpcReduction="20000"/>
          </a:bodyPr>
          <a:lstStyle/>
          <a:p>
            <a:pPr lvl="1">
              <a:lnSpc>
                <a:spcPct val="120000"/>
              </a:lnSpc>
            </a:pPr>
            <a:r>
              <a:rPr lang="fr-FR" sz="3500" dirty="0" smtClean="0"/>
              <a:t>Mode </a:t>
            </a:r>
            <a:r>
              <a:rPr lang="fr-FR" sz="3500" dirty="0"/>
              <a:t>de vie et </a:t>
            </a:r>
            <a:r>
              <a:rPr lang="fr-FR" sz="3500" dirty="0" smtClean="0"/>
              <a:t>aide </a:t>
            </a:r>
            <a:r>
              <a:rPr lang="fr-FR" sz="3500" dirty="0"/>
              <a:t>apportée</a:t>
            </a:r>
          </a:p>
          <a:p>
            <a:pPr lvl="1">
              <a:lnSpc>
                <a:spcPct val="120000"/>
              </a:lnSpc>
            </a:pPr>
            <a:r>
              <a:rPr lang="fr-FR" sz="3500" dirty="0" smtClean="0"/>
              <a:t>Organisation </a:t>
            </a:r>
            <a:r>
              <a:rPr lang="fr-FR" sz="3500" dirty="0"/>
              <a:t>en matière de </a:t>
            </a:r>
            <a:r>
              <a:rPr lang="fr-FR" sz="3500" dirty="0" smtClean="0"/>
              <a:t>santé </a:t>
            </a:r>
            <a:r>
              <a:rPr lang="fr-FR" sz="3500" dirty="0"/>
              <a:t>et de vie quotidienne  </a:t>
            </a:r>
          </a:p>
          <a:p>
            <a:pPr lvl="1">
              <a:lnSpc>
                <a:spcPct val="120000"/>
              </a:lnSpc>
            </a:pPr>
            <a:r>
              <a:rPr lang="fr-FR" sz="3500" dirty="0"/>
              <a:t>Vécu de l’aide et état de </a:t>
            </a:r>
            <a:r>
              <a:rPr lang="fr-FR" sz="3500" dirty="0" smtClean="0"/>
              <a:t>santé</a:t>
            </a:r>
            <a:endParaRPr lang="fr-FR" sz="3500" dirty="0"/>
          </a:p>
          <a:p>
            <a:pPr lvl="1">
              <a:lnSpc>
                <a:spcPct val="120000"/>
              </a:lnSpc>
            </a:pPr>
            <a:r>
              <a:rPr lang="fr-FR" sz="3500" dirty="0" smtClean="0"/>
              <a:t>Conséquences de l’aide sur les relations avec le proche accidenté, la famille, les amis</a:t>
            </a:r>
            <a:endParaRPr lang="fr-FR" sz="2800" dirty="0">
              <a:solidFill>
                <a:schemeClr val="accent2"/>
              </a:solidFill>
            </a:endParaRPr>
          </a:p>
          <a:p>
            <a:pPr lvl="1">
              <a:lnSpc>
                <a:spcPct val="120000"/>
              </a:lnSpc>
            </a:pPr>
            <a:r>
              <a:rPr lang="fr-FR" sz="3500" dirty="0"/>
              <a:t>Conséquences de cette aide sur la vie professionnelle, les loisirs </a:t>
            </a:r>
            <a:endParaRPr lang="fr-FR" dirty="0"/>
          </a:p>
          <a:p>
            <a:pPr marL="628650" lvl="4" indent="349250"/>
            <a:r>
              <a:rPr lang="fr-FR" sz="3500" b="1" dirty="0" smtClean="0">
                <a:solidFill>
                  <a:srgbClr val="A41522"/>
                </a:solidFill>
              </a:rPr>
              <a:t>Expérience </a:t>
            </a:r>
            <a:r>
              <a:rPr lang="fr-FR" sz="3500" b="1" dirty="0">
                <a:solidFill>
                  <a:srgbClr val="A41522"/>
                </a:solidFill>
              </a:rPr>
              <a:t>vécue par l’accompagnant </a:t>
            </a:r>
            <a:r>
              <a:rPr lang="fr-FR" sz="3500" b="1" dirty="0" smtClean="0">
                <a:solidFill>
                  <a:srgbClr val="A41522"/>
                </a:solidFill>
              </a:rPr>
              <a:t> (</a:t>
            </a:r>
            <a:r>
              <a:rPr lang="fr-FR" sz="3500" b="1" i="1" dirty="0" smtClean="0">
                <a:solidFill>
                  <a:srgbClr val="A41522"/>
                </a:solidFill>
              </a:rPr>
              <a:t>CRA)</a:t>
            </a:r>
            <a:endParaRPr lang="fr-FR" sz="3500" b="1" i="1" dirty="0">
              <a:solidFill>
                <a:srgbClr val="A41522"/>
              </a:solidFill>
            </a:endParaRPr>
          </a:p>
          <a:p>
            <a:pPr marL="628650" lvl="4" indent="349250"/>
            <a:r>
              <a:rPr lang="fr-FR" sz="3500" b="1" dirty="0" smtClean="0">
                <a:solidFill>
                  <a:srgbClr val="A41522"/>
                </a:solidFill>
              </a:rPr>
              <a:t>Mesure du handicap de la victime vue par son proche : </a:t>
            </a:r>
            <a:r>
              <a:rPr lang="fr-FR" sz="3500" b="1" i="1" dirty="0" smtClean="0">
                <a:solidFill>
                  <a:srgbClr val="A41522"/>
                </a:solidFill>
              </a:rPr>
              <a:t>MPAI4</a:t>
            </a:r>
            <a:endParaRPr lang="fr-FR" sz="3500" b="1" i="1" dirty="0">
              <a:solidFill>
                <a:srgbClr val="A41522"/>
              </a:solidFill>
            </a:endParaRPr>
          </a:p>
          <a:p>
            <a:pPr marL="628650" lvl="4" indent="349250"/>
            <a:r>
              <a:rPr lang="fr-FR" sz="3500" dirty="0" smtClean="0"/>
              <a:t>Stratégie </a:t>
            </a:r>
            <a:r>
              <a:rPr lang="fr-FR" sz="3500" dirty="0"/>
              <a:t>de coping </a:t>
            </a:r>
            <a:r>
              <a:rPr lang="fr-FR" sz="3500" dirty="0" smtClean="0"/>
              <a:t>(</a:t>
            </a:r>
            <a:r>
              <a:rPr lang="fr-FR" sz="3500" i="1" dirty="0" err="1" smtClean="0"/>
              <a:t>Brief</a:t>
            </a:r>
            <a:r>
              <a:rPr lang="fr-FR" sz="3500" i="1" dirty="0" smtClean="0"/>
              <a:t> COPE)  </a:t>
            </a:r>
            <a:endParaRPr lang="fr-FR" sz="3500" i="1" dirty="0"/>
          </a:p>
          <a:p>
            <a:pPr marL="628650" lvl="1" indent="349250"/>
            <a:endParaRPr lang="fr-FR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94077" y="2968263"/>
            <a:ext cx="4176464" cy="23591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defTabSz="914400">
              <a:lnSpc>
                <a:spcPct val="120000"/>
              </a:lnSpc>
              <a:buClr>
                <a:srgbClr val="C0504D"/>
              </a:buClr>
            </a:pPr>
            <a:r>
              <a:rPr lang="fr-FR" sz="1400" dirty="0">
                <a:solidFill>
                  <a:schemeClr val="tx1"/>
                </a:solidFill>
              </a:rPr>
              <a:t>Données sur l’accident (Registre : circonstances, lésions)</a:t>
            </a:r>
          </a:p>
          <a:p>
            <a:pPr lvl="1" defTabSz="914400">
              <a:lnSpc>
                <a:spcPct val="120000"/>
              </a:lnSpc>
              <a:buClr>
                <a:srgbClr val="C0504D"/>
              </a:buClr>
            </a:pPr>
            <a:r>
              <a:rPr lang="fr-FR" sz="1400" dirty="0">
                <a:solidFill>
                  <a:schemeClr val="tx1"/>
                </a:solidFill>
              </a:rPr>
              <a:t>État de santé avant l’accident et actuel</a:t>
            </a:r>
          </a:p>
          <a:p>
            <a:pPr lvl="1" defTabSz="914400">
              <a:lnSpc>
                <a:spcPct val="120000"/>
              </a:lnSpc>
              <a:buClr>
                <a:srgbClr val="C0504D"/>
              </a:buClr>
            </a:pPr>
            <a:r>
              <a:rPr lang="fr-FR" sz="1400" dirty="0">
                <a:solidFill>
                  <a:schemeClr val="tx1"/>
                </a:solidFill>
              </a:rPr>
              <a:t>Suivi professionnel (médical, accompagnement à la vie sociale…)</a:t>
            </a:r>
          </a:p>
          <a:p>
            <a:pPr lvl="1" defTabSz="914400">
              <a:lnSpc>
                <a:spcPct val="120000"/>
              </a:lnSpc>
              <a:buClr>
                <a:srgbClr val="C0504D"/>
              </a:buClr>
            </a:pPr>
            <a:r>
              <a:rPr lang="fr-FR" sz="1400" dirty="0">
                <a:solidFill>
                  <a:schemeClr val="tx1"/>
                </a:solidFill>
              </a:rPr>
              <a:t>Ressenti du </a:t>
            </a:r>
            <a:r>
              <a:rPr lang="fr-FR" sz="1400" dirty="0" smtClean="0">
                <a:solidFill>
                  <a:schemeClr val="tx1"/>
                </a:solidFill>
              </a:rPr>
              <a:t>handicap (échelle analogique)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11599" y="1113588"/>
            <a:ext cx="2987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fr-FR" dirty="0">
                <a:solidFill>
                  <a:srgbClr val="A41522"/>
                </a:solidFill>
              </a:rPr>
              <a:t>Données concernant le </a:t>
            </a:r>
            <a:r>
              <a:rPr lang="fr-FR" dirty="0" smtClean="0">
                <a:solidFill>
                  <a:srgbClr val="A41522"/>
                </a:solidFill>
              </a:rPr>
              <a:t>blessé</a:t>
            </a:r>
            <a:endParaRPr lang="fr-FR" dirty="0">
              <a:solidFill>
                <a:srgbClr val="A41522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427984" y="1102463"/>
            <a:ext cx="4491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fr-FR" dirty="0">
                <a:solidFill>
                  <a:srgbClr val="A41522"/>
                </a:solidFill>
              </a:rPr>
              <a:t>Données concernant le proche </a:t>
            </a:r>
            <a:r>
              <a:rPr lang="fr-FR" dirty="0" smtClean="0">
                <a:solidFill>
                  <a:srgbClr val="A41522"/>
                </a:solidFill>
              </a:rPr>
              <a:t>accompagnant</a:t>
            </a:r>
            <a:endParaRPr lang="fr-FR" dirty="0">
              <a:solidFill>
                <a:srgbClr val="A41522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899592" y="1415460"/>
            <a:ext cx="7344816" cy="1583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76325" lvl="1" indent="-246063" defTabSz="914400">
              <a:lnSpc>
                <a:spcPct val="80000"/>
              </a:lnSpc>
              <a:spcBef>
                <a:spcPts val="300"/>
              </a:spcBef>
              <a:buClr>
                <a:srgbClr val="C0504D"/>
              </a:buClr>
              <a:buFont typeface="Georgia"/>
              <a:buChar char="▫"/>
            </a:pPr>
            <a:r>
              <a:rPr lang="fr-FR" sz="1600" dirty="0"/>
              <a:t>Données </a:t>
            </a:r>
            <a:r>
              <a:rPr lang="fr-FR" sz="1600" dirty="0" smtClean="0"/>
              <a:t>sociodémographiques</a:t>
            </a:r>
          </a:p>
          <a:p>
            <a:pPr marL="658368" lvl="1" indent="-246888" defTabSz="914400">
              <a:lnSpc>
                <a:spcPct val="80000"/>
              </a:lnSpc>
              <a:spcBef>
                <a:spcPts val="300"/>
              </a:spcBef>
              <a:buClr>
                <a:srgbClr val="C0504D"/>
              </a:buClr>
              <a:buFont typeface="Georgia"/>
              <a:buChar char="▫"/>
            </a:pPr>
            <a:r>
              <a:rPr lang="fr-FR" sz="1600" dirty="0"/>
              <a:t>Répercussions sur les relations familiales, la vie </a:t>
            </a:r>
            <a:r>
              <a:rPr lang="fr-FR" sz="1600" dirty="0" smtClean="0"/>
              <a:t>professionnelle</a:t>
            </a:r>
          </a:p>
          <a:p>
            <a:pPr marL="1980000" lvl="3" indent="-246063" defTabSz="914400"/>
            <a:r>
              <a:rPr lang="fr-FR" sz="1400" dirty="0"/>
              <a:t>Echelles standardisées de </a:t>
            </a:r>
            <a:r>
              <a:rPr lang="fr-FR" sz="1100" dirty="0"/>
              <a:t>:</a:t>
            </a:r>
          </a:p>
          <a:p>
            <a:pPr marL="2238375" lvl="4" indent="-246063" defTabSz="914400">
              <a:lnSpc>
                <a:spcPct val="80000"/>
              </a:lnSpc>
              <a:spcBef>
                <a:spcPts val="300"/>
              </a:spcBef>
              <a:buClr>
                <a:srgbClr val="9BBB59"/>
              </a:buClr>
              <a:buFont typeface="Georgia"/>
              <a:buChar char="▫"/>
            </a:pPr>
            <a:r>
              <a:rPr lang="fr-FR" sz="1400" b="1" dirty="0">
                <a:solidFill>
                  <a:srgbClr val="A41522"/>
                </a:solidFill>
              </a:rPr>
              <a:t>Qualité de vie (</a:t>
            </a:r>
            <a:r>
              <a:rPr lang="fr-FR" sz="1400" b="1" i="1" dirty="0">
                <a:solidFill>
                  <a:srgbClr val="A41522"/>
                </a:solidFill>
              </a:rPr>
              <a:t>WHOQOL-Bref</a:t>
            </a:r>
            <a:r>
              <a:rPr lang="fr-FR" sz="1400" dirty="0">
                <a:solidFill>
                  <a:srgbClr val="A41522"/>
                </a:solidFill>
              </a:rPr>
              <a:t>)</a:t>
            </a:r>
          </a:p>
          <a:p>
            <a:pPr marL="2238375" lvl="4" indent="-246063" defTabSz="914400">
              <a:lnSpc>
                <a:spcPct val="80000"/>
              </a:lnSpc>
              <a:spcBef>
                <a:spcPts val="300"/>
              </a:spcBef>
              <a:buClr>
                <a:srgbClr val="9BBB59"/>
              </a:buClr>
              <a:buFont typeface="Georgia"/>
              <a:buChar char="▫"/>
            </a:pPr>
            <a:r>
              <a:rPr lang="fr-FR" sz="1400" b="1" dirty="0" smtClean="0">
                <a:solidFill>
                  <a:srgbClr val="A41522"/>
                </a:solidFill>
              </a:rPr>
              <a:t>Humeur dépressive (</a:t>
            </a:r>
            <a:r>
              <a:rPr lang="fr-FR" sz="1400" b="1" i="1" dirty="0" smtClean="0">
                <a:solidFill>
                  <a:srgbClr val="A41522"/>
                </a:solidFill>
              </a:rPr>
              <a:t>CES-D</a:t>
            </a:r>
            <a:r>
              <a:rPr lang="fr-FR" sz="1400" b="1" dirty="0">
                <a:solidFill>
                  <a:srgbClr val="A41522"/>
                </a:solidFill>
              </a:rPr>
              <a:t>), </a:t>
            </a:r>
          </a:p>
          <a:p>
            <a:pPr marL="2238375" lvl="4" indent="-246063" defTabSz="914400">
              <a:lnSpc>
                <a:spcPct val="80000"/>
              </a:lnSpc>
              <a:spcBef>
                <a:spcPts val="300"/>
              </a:spcBef>
              <a:buClr>
                <a:srgbClr val="9BBB59"/>
              </a:buClr>
              <a:buFont typeface="Georgia"/>
              <a:buChar char="▫"/>
            </a:pPr>
            <a:r>
              <a:rPr lang="fr-FR" sz="1400" dirty="0"/>
              <a:t>Relations familiales </a:t>
            </a:r>
            <a:r>
              <a:rPr lang="fr-FR" sz="1400" dirty="0" smtClean="0"/>
              <a:t>(</a:t>
            </a:r>
            <a:r>
              <a:rPr lang="fr-FR" sz="1400" i="1" dirty="0" smtClean="0"/>
              <a:t>FRI</a:t>
            </a:r>
            <a:r>
              <a:rPr lang="fr-FR" sz="1400" dirty="0" smtClean="0"/>
              <a:t>)</a:t>
            </a:r>
            <a:endParaRPr lang="fr-FR" sz="1400" dirty="0"/>
          </a:p>
          <a:p>
            <a:pPr marL="2238375" lvl="4" indent="-246063" defTabSz="914400">
              <a:lnSpc>
                <a:spcPct val="80000"/>
              </a:lnSpc>
              <a:spcBef>
                <a:spcPts val="300"/>
              </a:spcBef>
              <a:buClr>
                <a:srgbClr val="9BBB59"/>
              </a:buClr>
              <a:buFont typeface="Georgia"/>
              <a:buChar char="▫"/>
            </a:pPr>
            <a:r>
              <a:rPr lang="fr-FR" sz="1400" dirty="0" smtClean="0"/>
              <a:t>Soutien </a:t>
            </a:r>
            <a:r>
              <a:rPr lang="fr-FR" sz="1400" dirty="0"/>
              <a:t>social perçu </a:t>
            </a:r>
            <a:r>
              <a:rPr lang="fr-FR" sz="1400" dirty="0" smtClean="0"/>
              <a:t>(</a:t>
            </a:r>
            <a:r>
              <a:rPr lang="fr-FR" sz="1400" i="1" dirty="0" smtClean="0"/>
              <a:t>QSSP)</a:t>
            </a:r>
            <a:endParaRPr lang="fr-FR" sz="1400" i="1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CD0FF-A402-4275-B812-BDBACC4A575A}" type="datetime1">
              <a:rPr lang="fr-FR" smtClean="0">
                <a:solidFill>
                  <a:prstClr val="black">
                    <a:tint val="75000"/>
                  </a:prstClr>
                </a:solidFill>
              </a:rPr>
              <a:t>09/11/2017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>
                <a:solidFill>
                  <a:prstClr val="black">
                    <a:tint val="75000"/>
                  </a:prstClr>
                </a:solidFill>
              </a:rPr>
              <a:t>10 ans de l’IRESP PARIS</a:t>
            </a:r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5A29-31E7-4543-B576-234F5F78CEE6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fr-FR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87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4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sharepoint/v3/field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FNEMasterTemplateForThemePreview.pptx</Template>
  <TotalTime>531</TotalTime>
  <Words>1494</Words>
  <Application>Microsoft Office PowerPoint</Application>
  <PresentationFormat>Affichage à l'écran (16:9)</PresentationFormat>
  <Paragraphs>365</Paragraphs>
  <Slides>29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6</vt:i4>
      </vt:variant>
      <vt:variant>
        <vt:lpstr>Titres des diapositives</vt:lpstr>
      </vt:variant>
      <vt:variant>
        <vt:i4>29</vt:i4>
      </vt:variant>
    </vt:vector>
  </HeadingPairs>
  <TitlesOfParts>
    <vt:vector size="35" baseType="lpstr">
      <vt:lpstr>Office Theme</vt:lpstr>
      <vt:lpstr>Thème Office</vt:lpstr>
      <vt:lpstr>1_Thème Office</vt:lpstr>
      <vt:lpstr>2_Thème Office</vt:lpstr>
      <vt:lpstr>3_Thème Office</vt:lpstr>
      <vt:lpstr>4_Thème Office</vt:lpstr>
      <vt:lpstr>Présentation PowerPoint</vt:lpstr>
      <vt:lpstr>Présentation PowerPoint</vt:lpstr>
      <vt:lpstr>Contexte de l’étude</vt:lpstr>
      <vt:lpstr>Revue de littérature</vt:lpstr>
      <vt:lpstr>Esparr 2</vt:lpstr>
      <vt:lpstr>Méthodologie </vt:lpstr>
      <vt:lpstr>Modalités d’enquête (1)</vt:lpstr>
      <vt:lpstr>Modalités d’enquête (2)</vt:lpstr>
      <vt:lpstr>Outils </vt:lpstr>
      <vt:lpstr>Analyses</vt:lpstr>
      <vt:lpstr>Résultats: les accidentés </vt:lpstr>
      <vt:lpstr>Incapacités évaluées par les aidants (MPAI4) (plus le score augmente, plus les incapacités sont grandes)</vt:lpstr>
      <vt:lpstr>Résultats: les aidants </vt:lpstr>
      <vt:lpstr>Aide apportée</vt:lpstr>
      <vt:lpstr>Aide apportée</vt:lpstr>
      <vt:lpstr>Aide apportée</vt:lpstr>
      <vt:lpstr>Aide apportée</vt:lpstr>
      <vt:lpstr>Facteurs associés à une symptomatologie dépressive de l’aidant (GHQ12)</vt:lpstr>
      <vt:lpstr>Qualité de vie de l’aidant</vt:lpstr>
      <vt:lpstr>Facteurs associés à la qualité de vie</vt:lpstr>
      <vt:lpstr>Domaines de la qualité de vie</vt:lpstr>
      <vt:lpstr>Dimensions du fardeau : facteurs associés  (1/4 des aidants estiment que l’accompagnement a un impact sur eux) </vt:lpstr>
      <vt:lpstr>Accompagner un proche : un regard positif</vt:lpstr>
      <vt:lpstr>Conclusions</vt:lpstr>
      <vt:lpstr>Remerciements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Jean-Marie Gagliolo</cp:lastModifiedBy>
  <cp:revision>61</cp:revision>
  <dcterms:created xsi:type="dcterms:W3CDTF">2010-04-12T23:12:02Z</dcterms:created>
  <dcterms:modified xsi:type="dcterms:W3CDTF">2017-11-09T14:15:51Z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