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 bookmarkIdSeed="2">
  <p:sldMasterIdLst>
    <p:sldMasterId id="2147483648" r:id="rId1"/>
  </p:sldMasterIdLst>
  <p:notesMasterIdLst>
    <p:notesMasterId r:id="rId20"/>
  </p:notesMasterIdLst>
  <p:sldIdLst>
    <p:sldId id="316" r:id="rId2"/>
    <p:sldId id="296" r:id="rId3"/>
    <p:sldId id="280" r:id="rId4"/>
    <p:sldId id="299" r:id="rId5"/>
    <p:sldId id="282" r:id="rId6"/>
    <p:sldId id="284" r:id="rId7"/>
    <p:sldId id="315" r:id="rId8"/>
    <p:sldId id="314" r:id="rId9"/>
    <p:sldId id="289" r:id="rId10"/>
    <p:sldId id="269" r:id="rId11"/>
    <p:sldId id="291" r:id="rId12"/>
    <p:sldId id="285" r:id="rId13"/>
    <p:sldId id="292" r:id="rId14"/>
    <p:sldId id="290" r:id="rId15"/>
    <p:sldId id="271" r:id="rId16"/>
    <p:sldId id="273" r:id="rId17"/>
    <p:sldId id="277" r:id="rId18"/>
    <p:sldId id="279" r:id="rId19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F3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431"/>
    <p:restoredTop sz="86232" autoAdjust="0"/>
  </p:normalViewPr>
  <p:slideViewPr>
    <p:cSldViewPr snapToGrid="0" snapToObjects="1">
      <p:cViewPr>
        <p:scale>
          <a:sx n="70" d="100"/>
          <a:sy n="70" d="100"/>
        </p:scale>
        <p:origin x="-1812" y="-6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72" d="100"/>
          <a:sy n="72" d="100"/>
        </p:scale>
        <p:origin x="3592" y="21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B8840A1-9972-2B4B-8C85-83AC7EEF7E6A}" type="datetimeFigureOut">
              <a:rPr lang="fr-FR" smtClean="0"/>
              <a:t>22/11/2017</a:t>
            </a:fld>
            <a:endParaRPr lang="fr-FR"/>
          </a:p>
        </p:txBody>
      </p:sp>
      <p:sp>
        <p:nvSpPr>
          <p:cNvPr id="4" name="Espace réservé de l’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74613A-992E-B84A-946B-0B9FA7E9A60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01774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74613A-992E-B84A-946B-0B9FA7E9A603}" type="slidenum">
              <a:rPr lang="fr-FR" smtClean="0"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664425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74613A-992E-B84A-946B-0B9FA7E9A603}" type="slidenum">
              <a:rPr lang="fr-FR" smtClean="0"/>
              <a:t>11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7606970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74613A-992E-B84A-946B-0B9FA7E9A603}" type="slidenum">
              <a:rPr lang="fr-FR" smtClean="0"/>
              <a:t>12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9900611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74613A-992E-B84A-946B-0B9FA7E9A603}" type="slidenum">
              <a:rPr lang="fr-FR" smtClean="0"/>
              <a:t>13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4181230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74613A-992E-B84A-946B-0B9FA7E9A603}" type="slidenum">
              <a:rPr lang="fr-FR" smtClean="0"/>
              <a:t>14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366014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74613A-992E-B84A-946B-0B9FA7E9A603}" type="slidenum">
              <a:rPr lang="fr-FR" smtClean="0"/>
              <a:t>15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6002818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74613A-992E-B84A-946B-0B9FA7E9A603}" type="slidenum">
              <a:rPr lang="fr-FR" smtClean="0"/>
              <a:t>16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0249187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74613A-992E-B84A-946B-0B9FA7E9A603}" type="slidenum">
              <a:rPr lang="fr-FR" smtClean="0"/>
              <a:t>17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474440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fr-FR" sz="1200" kern="1200" baseline="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74613A-992E-B84A-946B-0B9FA7E9A603}" type="slidenum">
              <a:rPr lang="fr-FR" smtClean="0"/>
              <a:t>18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577443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sz="100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74613A-992E-B84A-946B-0B9FA7E9A603}" type="slidenum">
              <a:rPr lang="fr-FR" smtClean="0"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110601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sz="100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74613A-992E-B84A-946B-0B9FA7E9A603}" type="slidenum">
              <a:rPr lang="fr-FR" smtClean="0"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9586370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sz="100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74613A-992E-B84A-946B-0B9FA7E9A603}" type="slidenum">
              <a:rPr lang="fr-FR" smtClean="0"/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5190198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74613A-992E-B84A-946B-0B9FA7E9A603}" type="slidenum">
              <a:rPr lang="fr-FR" smtClean="0"/>
              <a:t>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8930693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74613A-992E-B84A-946B-0B9FA7E9A603}" type="slidenum">
              <a:rPr lang="fr-FR" smtClean="0"/>
              <a:t>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5867213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74613A-992E-B84A-946B-0B9FA7E9A603}" type="slidenum">
              <a:rPr lang="fr-FR" smtClean="0"/>
              <a:t>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8259204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74613A-992E-B84A-946B-0B9FA7E9A603}" type="slidenum">
              <a:rPr lang="fr-FR" smtClean="0"/>
              <a:t>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0478143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74613A-992E-B84A-946B-0B9FA7E9A603}" type="slidenum">
              <a:rPr lang="fr-FR" smtClean="0"/>
              <a:t>10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417557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92C2BF-EE24-A941-B7E7-58F03D5D460D}" type="datetimeFigureOut">
              <a:rPr lang="fr-FR" smtClean="0"/>
              <a:t>22/11/2017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2A0BF1-403C-DA40-9158-E47353846673}" type="slidenum">
              <a:rPr lang="fr-FR" smtClean="0"/>
              <a:t>‹N°›</a:t>
            </a:fld>
            <a:endParaRPr lang="fr-FR"/>
          </a:p>
        </p:txBody>
      </p:sp>
      <p:pic>
        <p:nvPicPr>
          <p:cNvPr id="8" name="Image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5794204"/>
            <a:ext cx="12192000" cy="11242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29410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92C2BF-EE24-A941-B7E7-58F03D5D460D}" type="datetimeFigureOut">
              <a:rPr lang="fr-FR" smtClean="0"/>
              <a:t>22/11/2017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2A0BF1-403C-DA40-9158-E4735384667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402501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92C2BF-EE24-A941-B7E7-58F03D5D460D}" type="datetimeFigureOut">
              <a:rPr lang="fr-FR" smtClean="0"/>
              <a:t>22/11/2017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2A0BF1-403C-DA40-9158-E4735384667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954806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92C2BF-EE24-A941-B7E7-58F03D5D460D}" type="datetimeFigureOut">
              <a:rPr lang="fr-FR" smtClean="0"/>
              <a:t>22/11/2017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2A0BF1-403C-DA40-9158-E47353846673}" type="slidenum">
              <a:rPr lang="fr-FR" smtClean="0"/>
              <a:t>‹N°›</a:t>
            </a:fld>
            <a:endParaRPr lang="fr-FR"/>
          </a:p>
        </p:txBody>
      </p:sp>
      <p:pic>
        <p:nvPicPr>
          <p:cNvPr id="7" name="Image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5794204"/>
            <a:ext cx="12192000" cy="11242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36942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92C2BF-EE24-A941-B7E7-58F03D5D460D}" type="datetimeFigureOut">
              <a:rPr lang="fr-FR" smtClean="0"/>
              <a:t>22/11/2017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2A0BF1-403C-DA40-9158-E47353846673}" type="slidenum">
              <a:rPr lang="fr-FR" smtClean="0"/>
              <a:t>‹N°›</a:t>
            </a:fld>
            <a:endParaRPr lang="fr-FR"/>
          </a:p>
        </p:txBody>
      </p:sp>
      <p:pic>
        <p:nvPicPr>
          <p:cNvPr id="7" name="Image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5794204"/>
            <a:ext cx="12192000" cy="11242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94448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92C2BF-EE24-A941-B7E7-58F03D5D460D}" type="datetimeFigureOut">
              <a:rPr lang="fr-FR" smtClean="0"/>
              <a:t>22/11/2017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2A0BF1-403C-DA40-9158-E47353846673}" type="slidenum">
              <a:rPr lang="fr-FR" smtClean="0"/>
              <a:t>‹N°›</a:t>
            </a:fld>
            <a:endParaRPr lang="fr-FR"/>
          </a:p>
        </p:txBody>
      </p:sp>
      <p:pic>
        <p:nvPicPr>
          <p:cNvPr id="8" name="Image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5794204"/>
            <a:ext cx="12192000" cy="11242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04329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92C2BF-EE24-A941-B7E7-58F03D5D460D}" type="datetimeFigureOut">
              <a:rPr lang="fr-FR" smtClean="0"/>
              <a:t>22/11/2017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2A0BF1-403C-DA40-9158-E47353846673}" type="slidenum">
              <a:rPr lang="fr-FR" smtClean="0"/>
              <a:t>‹N°›</a:t>
            </a:fld>
            <a:endParaRPr lang="fr-FR"/>
          </a:p>
        </p:txBody>
      </p:sp>
      <p:pic>
        <p:nvPicPr>
          <p:cNvPr id="10" name="Image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5794204"/>
            <a:ext cx="12192000" cy="11242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65038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92C2BF-EE24-A941-B7E7-58F03D5D460D}" type="datetimeFigureOut">
              <a:rPr lang="fr-FR" smtClean="0"/>
              <a:t>22/11/2017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2A0BF1-403C-DA40-9158-E47353846673}" type="slidenum">
              <a:rPr lang="fr-FR" smtClean="0"/>
              <a:t>‹N°›</a:t>
            </a:fld>
            <a:endParaRPr lang="fr-FR"/>
          </a:p>
        </p:txBody>
      </p:sp>
      <p:pic>
        <p:nvPicPr>
          <p:cNvPr id="6" name="Image 5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5794204"/>
            <a:ext cx="12192000" cy="11242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04838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92C2BF-EE24-A941-B7E7-58F03D5D460D}" type="datetimeFigureOut">
              <a:rPr lang="fr-FR" smtClean="0"/>
              <a:t>22/11/2017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2A0BF1-403C-DA40-9158-E4735384667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230017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92C2BF-EE24-A941-B7E7-58F03D5D460D}" type="datetimeFigureOut">
              <a:rPr lang="fr-FR" smtClean="0"/>
              <a:t>22/11/2017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2A0BF1-403C-DA40-9158-E4735384667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152064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92C2BF-EE24-A941-B7E7-58F03D5D460D}" type="datetimeFigureOut">
              <a:rPr lang="fr-FR" smtClean="0"/>
              <a:t>22/11/2017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2A0BF1-403C-DA40-9158-E4735384667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336200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92C2BF-EE24-A941-B7E7-58F03D5D460D}" type="datetimeFigureOut">
              <a:rPr lang="fr-FR" smtClean="0"/>
              <a:t>22/11/2017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2A0BF1-403C-DA40-9158-E4735384667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604718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tif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tif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1"/>
          <p:cNvSpPr txBox="1">
            <a:spLocks/>
          </p:cNvSpPr>
          <p:nvPr/>
        </p:nvSpPr>
        <p:spPr>
          <a:xfrm>
            <a:off x="352863" y="433138"/>
            <a:ext cx="11487981" cy="3438844"/>
          </a:xfrm>
          <a:prstGeom prst="rect">
            <a:avLst/>
          </a:prstGeom>
        </p:spPr>
        <p:txBody>
          <a:bodyPr vert="horz" lIns="121920" tIns="60960" rIns="121920" bIns="60960" rtlCol="0" anchor="t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fr-FR" sz="3733" dirty="0">
                <a:solidFill>
                  <a:srgbClr val="404738"/>
                </a:solidFill>
                <a:latin typeface="Gotham Bold"/>
                <a:cs typeface="Gotham Bold"/>
              </a:rPr>
              <a:t>Cécile</a:t>
            </a:r>
          </a:p>
          <a:p>
            <a:pPr algn="l">
              <a:lnSpc>
                <a:spcPct val="90000"/>
              </a:lnSpc>
            </a:pPr>
            <a:r>
              <a:rPr lang="fr-FR" sz="3733" dirty="0">
                <a:solidFill>
                  <a:srgbClr val="A41522"/>
                </a:solidFill>
                <a:latin typeface="Gotham Bold"/>
                <a:cs typeface="Gotham Bold"/>
              </a:rPr>
              <a:t>Fournier</a:t>
            </a:r>
          </a:p>
          <a:p>
            <a:pPr algn="l"/>
            <a:r>
              <a:rPr lang="fr-FR" sz="1333" dirty="0">
                <a:solidFill>
                  <a:srgbClr val="A41522"/>
                </a:solidFill>
                <a:latin typeface="Gotham Bold"/>
                <a:cs typeface="Gotham Bold"/>
              </a:rPr>
              <a:t>______________________________________________________________________________________________________________</a:t>
            </a:r>
          </a:p>
        </p:txBody>
      </p:sp>
    </p:spTree>
    <p:extLst>
      <p:ext uri="{BB962C8B-B14F-4D97-AF65-F5344CB8AC3E}">
        <p14:creationId xmlns:p14="http://schemas.microsoft.com/office/powerpoint/2010/main" val="234565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42900" y="157892"/>
            <a:ext cx="11696701" cy="949321"/>
          </a:xfrm>
        </p:spPr>
        <p:txBody>
          <a:bodyPr>
            <a:normAutofit fontScale="90000"/>
          </a:bodyPr>
          <a:lstStyle/>
          <a:p>
            <a:r>
              <a:rPr lang="fr-FR" dirty="0" smtClean="0">
                <a:solidFill>
                  <a:srgbClr val="008F3F"/>
                </a:solidFill>
              </a:rPr>
              <a:t>1.b) Orientations vers d’autres ressources éducatives</a:t>
            </a:r>
            <a:endParaRPr lang="fr-FR" dirty="0">
              <a:solidFill>
                <a:srgbClr val="008F3F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85800" y="1276351"/>
            <a:ext cx="10839450" cy="5448299"/>
          </a:xfrm>
        </p:spPr>
        <p:txBody>
          <a:bodyPr>
            <a:normAutofit/>
          </a:bodyPr>
          <a:lstStyle/>
          <a:p>
            <a:r>
              <a:rPr lang="fr-FR" sz="3000" dirty="0" smtClean="0">
                <a:solidFill>
                  <a:srgbClr val="008F3F"/>
                </a:solidFill>
              </a:rPr>
              <a:t>Rares malgré les difficultés décrites dans la consultation</a:t>
            </a:r>
          </a:p>
          <a:p>
            <a:r>
              <a:rPr lang="fr-FR" sz="3000" dirty="0" smtClean="0">
                <a:solidFill>
                  <a:srgbClr val="008F3F"/>
                </a:solidFill>
              </a:rPr>
              <a:t>Vers des ressources dédiées ou non à l’ETP :</a:t>
            </a:r>
          </a:p>
          <a:p>
            <a:pPr lvl="1"/>
            <a:r>
              <a:rPr lang="fr-FR" sz="2600" dirty="0" smtClean="0">
                <a:solidFill>
                  <a:schemeClr val="tx2"/>
                </a:solidFill>
              </a:rPr>
              <a:t>professionnels </a:t>
            </a:r>
            <a:r>
              <a:rPr lang="fr-FR" sz="2600" dirty="0">
                <a:solidFill>
                  <a:schemeClr val="tx2"/>
                </a:solidFill>
              </a:rPr>
              <a:t>de santé </a:t>
            </a:r>
            <a:r>
              <a:rPr lang="fr-FR" sz="2600" dirty="0" smtClean="0">
                <a:solidFill>
                  <a:schemeClr val="tx2"/>
                </a:solidFill>
              </a:rPr>
              <a:t>(</a:t>
            </a:r>
            <a:r>
              <a:rPr lang="it-IT" sz="2600" dirty="0" err="1" smtClean="0">
                <a:solidFill>
                  <a:schemeClr val="tx2"/>
                </a:solidFill>
              </a:rPr>
              <a:t>individuels</a:t>
            </a:r>
            <a:r>
              <a:rPr lang="it-IT" sz="2600" dirty="0" smtClean="0">
                <a:solidFill>
                  <a:schemeClr val="tx2"/>
                </a:solidFill>
              </a:rPr>
              <a:t>) </a:t>
            </a:r>
            <a:r>
              <a:rPr lang="it-IT" sz="2600" dirty="0" err="1" smtClean="0">
                <a:solidFill>
                  <a:schemeClr val="tx2"/>
                </a:solidFill>
              </a:rPr>
              <a:t>libéraux</a:t>
            </a:r>
            <a:r>
              <a:rPr lang="it-IT" sz="2600" dirty="0" smtClean="0">
                <a:solidFill>
                  <a:schemeClr val="tx2"/>
                </a:solidFill>
              </a:rPr>
              <a:t> </a:t>
            </a:r>
            <a:r>
              <a:rPr lang="it-IT" dirty="0" smtClean="0">
                <a:solidFill>
                  <a:schemeClr val="tx2"/>
                </a:solidFill>
              </a:rPr>
              <a:t>hors </a:t>
            </a:r>
            <a:r>
              <a:rPr lang="it-IT" dirty="0" err="1" smtClean="0">
                <a:solidFill>
                  <a:schemeClr val="tx2"/>
                </a:solidFill>
              </a:rPr>
              <a:t>programme</a:t>
            </a:r>
            <a:r>
              <a:rPr lang="it-IT" dirty="0" smtClean="0">
                <a:solidFill>
                  <a:schemeClr val="tx2"/>
                </a:solidFill>
              </a:rPr>
              <a:t> d’ETP</a:t>
            </a:r>
            <a:endParaRPr lang="fr-FR" dirty="0" smtClean="0">
              <a:solidFill>
                <a:schemeClr val="tx2"/>
              </a:solidFill>
            </a:endParaRPr>
          </a:p>
          <a:p>
            <a:pPr lvl="1"/>
            <a:r>
              <a:rPr lang="fr-FR" sz="2600" dirty="0" smtClean="0">
                <a:solidFill>
                  <a:schemeClr val="tx2"/>
                </a:solidFill>
              </a:rPr>
              <a:t>autres ressources </a:t>
            </a:r>
            <a:r>
              <a:rPr lang="fr-FR" sz="2600" dirty="0">
                <a:solidFill>
                  <a:schemeClr val="tx2"/>
                </a:solidFill>
              </a:rPr>
              <a:t>ciblées sur l’activité physique ou l’</a:t>
            </a:r>
            <a:r>
              <a:rPr lang="en-US" sz="2600" dirty="0">
                <a:solidFill>
                  <a:schemeClr val="tx2"/>
                </a:solidFill>
              </a:rPr>
              <a:t>alimentation </a:t>
            </a:r>
            <a:endParaRPr lang="en-US" dirty="0">
              <a:solidFill>
                <a:schemeClr val="tx2"/>
              </a:solidFill>
            </a:endParaRPr>
          </a:p>
          <a:p>
            <a:pPr lvl="1"/>
            <a:r>
              <a:rPr lang="fr-FR" sz="2600" dirty="0" smtClean="0">
                <a:solidFill>
                  <a:schemeClr val="tx2"/>
                </a:solidFill>
              </a:rPr>
              <a:t>programmes d’ETP autorisés</a:t>
            </a:r>
          </a:p>
          <a:p>
            <a:pPr lvl="1"/>
            <a:r>
              <a:rPr lang="fr-FR" sz="2600" dirty="0" smtClean="0">
                <a:solidFill>
                  <a:schemeClr val="tx2"/>
                </a:solidFill>
              </a:rPr>
              <a:t>dispositifs médicosociaux</a:t>
            </a:r>
            <a:endParaRPr lang="fr-FR" dirty="0" smtClean="0">
              <a:solidFill>
                <a:schemeClr val="tx2"/>
              </a:solidFill>
            </a:endParaRPr>
          </a:p>
          <a:p>
            <a:r>
              <a:rPr lang="fr-FR" sz="3000" dirty="0" smtClean="0">
                <a:solidFill>
                  <a:srgbClr val="008F3F"/>
                </a:solidFill>
              </a:rPr>
              <a:t>Avec des freins importants :</a:t>
            </a:r>
          </a:p>
          <a:p>
            <a:pPr lvl="1"/>
            <a:r>
              <a:rPr lang="fr-FR" sz="2600" dirty="0" smtClean="0">
                <a:solidFill>
                  <a:srgbClr val="008F3F"/>
                </a:solidFill>
              </a:rPr>
              <a:t>Méconnaissance</a:t>
            </a:r>
            <a:r>
              <a:rPr lang="fr-FR" sz="2600" dirty="0" smtClean="0">
                <a:solidFill>
                  <a:schemeClr val="accent5">
                    <a:lumMod val="50000"/>
                  </a:schemeClr>
                </a:solidFill>
              </a:rPr>
              <a:t> des ressources/personnes, besoin délégation </a:t>
            </a:r>
            <a:r>
              <a:rPr lang="fr-FR" sz="2600" dirty="0">
                <a:solidFill>
                  <a:schemeClr val="accent5">
                    <a:lumMod val="50000"/>
                  </a:schemeClr>
                </a:solidFill>
              </a:rPr>
              <a:t>de </a:t>
            </a:r>
            <a:r>
              <a:rPr lang="fr-FR" sz="2600" dirty="0" smtClean="0">
                <a:solidFill>
                  <a:schemeClr val="accent5">
                    <a:lumMod val="50000"/>
                  </a:schemeClr>
                </a:solidFill>
              </a:rPr>
              <a:t>confiance</a:t>
            </a:r>
          </a:p>
          <a:p>
            <a:pPr lvl="1"/>
            <a:r>
              <a:rPr lang="fr-FR" sz="2600" dirty="0" smtClean="0">
                <a:solidFill>
                  <a:srgbClr val="008F3F"/>
                </a:solidFill>
              </a:rPr>
              <a:t>Réticence</a:t>
            </a:r>
            <a:r>
              <a:rPr lang="fr-FR" sz="2600" dirty="0" smtClean="0">
                <a:solidFill>
                  <a:schemeClr val="accent5">
                    <a:lumMod val="50000"/>
                  </a:schemeClr>
                </a:solidFill>
              </a:rPr>
              <a:t> à l’égard d’offres jugées peu adaptées, craintes </a:t>
            </a:r>
            <a:r>
              <a:rPr lang="fr-FR" sz="2600" dirty="0">
                <a:solidFill>
                  <a:schemeClr val="accent5">
                    <a:lumMod val="50000"/>
                  </a:schemeClr>
                </a:solidFill>
              </a:rPr>
              <a:t>de messages </a:t>
            </a:r>
            <a:r>
              <a:rPr lang="fr-FR" sz="2600" dirty="0" smtClean="0">
                <a:solidFill>
                  <a:schemeClr val="accent5">
                    <a:lumMod val="50000"/>
                  </a:schemeClr>
                </a:solidFill>
              </a:rPr>
              <a:t>contradictoires, doutes sur l’efficacité a long terme</a:t>
            </a:r>
          </a:p>
          <a:p>
            <a:pPr lvl="1"/>
            <a:r>
              <a:rPr lang="fr-FR" sz="2600" dirty="0" smtClean="0">
                <a:solidFill>
                  <a:srgbClr val="008F3F"/>
                </a:solidFill>
              </a:rPr>
              <a:t>Crainte</a:t>
            </a:r>
            <a:r>
              <a:rPr lang="fr-FR" sz="2600" dirty="0" smtClean="0">
                <a:solidFill>
                  <a:schemeClr val="accent5">
                    <a:lumMod val="50000"/>
                  </a:schemeClr>
                </a:solidFill>
              </a:rPr>
              <a:t> d’en demander trop au patient</a:t>
            </a:r>
          </a:p>
        </p:txBody>
      </p:sp>
    </p:spTree>
    <p:extLst>
      <p:ext uri="{BB962C8B-B14F-4D97-AF65-F5344CB8AC3E}">
        <p14:creationId xmlns:p14="http://schemas.microsoft.com/office/powerpoint/2010/main" val="2128579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68845" y="230189"/>
            <a:ext cx="12023155" cy="1325563"/>
          </a:xfrm>
        </p:spPr>
        <p:txBody>
          <a:bodyPr>
            <a:normAutofit/>
          </a:bodyPr>
          <a:lstStyle/>
          <a:p>
            <a:r>
              <a:rPr lang="fr-FR" dirty="0" smtClean="0">
                <a:solidFill>
                  <a:srgbClr val="008F3F"/>
                </a:solidFill>
              </a:rPr>
              <a:t>1.b</a:t>
            </a:r>
            <a:r>
              <a:rPr lang="fr-FR" smtClean="0">
                <a:solidFill>
                  <a:srgbClr val="008F3F"/>
                </a:solidFill>
              </a:rPr>
              <a:t>) Orientations </a:t>
            </a:r>
            <a:r>
              <a:rPr lang="fr-FR" dirty="0" smtClean="0">
                <a:solidFill>
                  <a:srgbClr val="008F3F"/>
                </a:solidFill>
              </a:rPr>
              <a:t>vers d’autres ressources éducatives</a:t>
            </a:r>
            <a:br>
              <a:rPr lang="fr-FR" dirty="0" smtClean="0">
                <a:solidFill>
                  <a:srgbClr val="008F3F"/>
                </a:solidFill>
              </a:rPr>
            </a:br>
            <a:r>
              <a:rPr lang="fr-FR" dirty="0">
                <a:solidFill>
                  <a:srgbClr val="008F3F"/>
                </a:solidFill>
              </a:rPr>
              <a:t> </a:t>
            </a:r>
            <a:r>
              <a:rPr lang="fr-FR" dirty="0" smtClean="0">
                <a:solidFill>
                  <a:srgbClr val="008F3F"/>
                </a:solidFill>
              </a:rPr>
              <a:t>                                                                          </a:t>
            </a:r>
            <a:r>
              <a:rPr lang="fr-FR" sz="3600" dirty="0" smtClean="0">
                <a:solidFill>
                  <a:srgbClr val="008F3F"/>
                </a:solidFill>
              </a:rPr>
              <a:t>(suite)</a:t>
            </a:r>
            <a:endParaRPr lang="fr-FR" sz="3600" dirty="0">
              <a:solidFill>
                <a:srgbClr val="008F3F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85800" y="1555752"/>
            <a:ext cx="11109960" cy="5168898"/>
          </a:xfrm>
        </p:spPr>
        <p:txBody>
          <a:bodyPr>
            <a:normAutofit lnSpcReduction="10000"/>
          </a:bodyPr>
          <a:lstStyle/>
          <a:p>
            <a:r>
              <a:rPr lang="fr-FR" sz="3200" dirty="0" smtClean="0">
                <a:solidFill>
                  <a:srgbClr val="008F3F"/>
                </a:solidFill>
              </a:rPr>
              <a:t>Modalités:</a:t>
            </a:r>
          </a:p>
          <a:p>
            <a:pPr lvl="1"/>
            <a:r>
              <a:rPr lang="fr-FR" sz="2800" dirty="0" smtClean="0">
                <a:solidFill>
                  <a:srgbClr val="008F3F"/>
                </a:solidFill>
              </a:rPr>
              <a:t>Orientations souvent contingentes</a:t>
            </a:r>
            <a:r>
              <a:rPr lang="fr-FR" sz="2800" dirty="0" smtClean="0">
                <a:solidFill>
                  <a:schemeClr val="accent5">
                    <a:lumMod val="50000"/>
                  </a:schemeClr>
                </a:solidFill>
              </a:rPr>
              <a:t> (difficulté ponctuelle)</a:t>
            </a:r>
          </a:p>
          <a:p>
            <a:pPr lvl="1"/>
            <a:r>
              <a:rPr lang="fr-FR" sz="2800" dirty="0">
                <a:solidFill>
                  <a:srgbClr val="008F3F"/>
                </a:solidFill>
              </a:rPr>
              <a:t>Contexte relationnel ou émotionnel variable </a:t>
            </a:r>
            <a:r>
              <a:rPr lang="fr-FR" sz="2800" dirty="0" smtClean="0">
                <a:solidFill>
                  <a:srgbClr val="008F3F"/>
                </a:solidFill>
              </a:rPr>
              <a:t>: </a:t>
            </a:r>
            <a:r>
              <a:rPr lang="fr-FR" dirty="0" smtClean="0">
                <a:solidFill>
                  <a:schemeClr val="accent5">
                    <a:lumMod val="50000"/>
                  </a:schemeClr>
                </a:solidFill>
              </a:rPr>
              <a:t>sentiment </a:t>
            </a:r>
            <a:r>
              <a:rPr lang="fr-FR" dirty="0">
                <a:solidFill>
                  <a:schemeClr val="accent5">
                    <a:lumMod val="50000"/>
                  </a:schemeClr>
                </a:solidFill>
              </a:rPr>
              <a:t>d’échec </a:t>
            </a:r>
            <a:r>
              <a:rPr lang="fr-FR" dirty="0" smtClean="0">
                <a:solidFill>
                  <a:schemeClr val="accent5">
                    <a:lumMod val="50000"/>
                  </a:schemeClr>
                </a:solidFill>
              </a:rPr>
              <a:t>/ apport complémentaire dans un processus plus maîtrisé</a:t>
            </a:r>
            <a:endParaRPr lang="fr-FR" dirty="0">
              <a:solidFill>
                <a:schemeClr val="accent5">
                  <a:lumMod val="50000"/>
                </a:schemeClr>
              </a:solidFill>
            </a:endParaRPr>
          </a:p>
          <a:p>
            <a:pPr lvl="1"/>
            <a:r>
              <a:rPr lang="fr-FR" sz="2800" dirty="0" smtClean="0">
                <a:solidFill>
                  <a:srgbClr val="008F3F"/>
                </a:solidFill>
              </a:rPr>
              <a:t>«</a:t>
            </a:r>
            <a:r>
              <a:rPr lang="fr-FR" sz="2800" dirty="0">
                <a:solidFill>
                  <a:srgbClr val="008F3F"/>
                </a:solidFill>
              </a:rPr>
              <a:t> </a:t>
            </a:r>
            <a:r>
              <a:rPr lang="fr-FR" sz="2800" dirty="0" smtClean="0">
                <a:solidFill>
                  <a:srgbClr val="008F3F"/>
                </a:solidFill>
              </a:rPr>
              <a:t>Ciblées</a:t>
            </a:r>
            <a:r>
              <a:rPr lang="fr-FR" sz="2800" dirty="0">
                <a:solidFill>
                  <a:srgbClr val="008F3F"/>
                </a:solidFill>
              </a:rPr>
              <a:t> » </a:t>
            </a:r>
            <a:r>
              <a:rPr lang="fr-FR" sz="2800" dirty="0" smtClean="0">
                <a:solidFill>
                  <a:schemeClr val="accent5">
                    <a:lumMod val="50000"/>
                  </a:schemeClr>
                </a:solidFill>
              </a:rPr>
              <a:t>vers une ressource (compétence ou tiers de confiance) </a:t>
            </a:r>
            <a:r>
              <a:rPr lang="fr-FR" sz="2800" dirty="0">
                <a:solidFill>
                  <a:srgbClr val="008F3F"/>
                </a:solidFill>
              </a:rPr>
              <a:t>ou « </a:t>
            </a:r>
            <a:r>
              <a:rPr lang="fr-FR" sz="2800" dirty="0" smtClean="0">
                <a:solidFill>
                  <a:srgbClr val="008F3F"/>
                </a:solidFill>
              </a:rPr>
              <a:t>globales</a:t>
            </a:r>
            <a:r>
              <a:rPr lang="fr-FR" sz="2800" dirty="0">
                <a:solidFill>
                  <a:srgbClr val="008F3F"/>
                </a:solidFill>
              </a:rPr>
              <a:t> </a:t>
            </a:r>
            <a:r>
              <a:rPr lang="fr-FR" sz="2800" dirty="0" smtClean="0">
                <a:solidFill>
                  <a:srgbClr val="008F3F"/>
                </a:solidFill>
              </a:rPr>
              <a:t>» (déléguées) </a:t>
            </a:r>
            <a:r>
              <a:rPr lang="fr-FR" sz="2800" dirty="0" smtClean="0">
                <a:solidFill>
                  <a:schemeClr val="accent5">
                    <a:lumMod val="50000"/>
                  </a:schemeClr>
                </a:solidFill>
              </a:rPr>
              <a:t>vers un </a:t>
            </a:r>
            <a:r>
              <a:rPr lang="fr-FR" sz="2800" dirty="0">
                <a:solidFill>
                  <a:schemeClr val="accent5">
                    <a:lumMod val="50000"/>
                  </a:schemeClr>
                </a:solidFill>
              </a:rPr>
              <a:t>programme</a:t>
            </a:r>
          </a:p>
          <a:p>
            <a:pPr lvl="1"/>
            <a:r>
              <a:rPr lang="fr-FR" sz="2800" dirty="0" smtClean="0">
                <a:solidFill>
                  <a:srgbClr val="008F3F"/>
                </a:solidFill>
              </a:rPr>
              <a:t>Place </a:t>
            </a:r>
            <a:r>
              <a:rPr lang="fr-FR" sz="2800" dirty="0">
                <a:solidFill>
                  <a:srgbClr val="008F3F"/>
                </a:solidFill>
              </a:rPr>
              <a:t>variable donnée au patient </a:t>
            </a:r>
            <a:r>
              <a:rPr lang="fr-FR" sz="2800" dirty="0">
                <a:solidFill>
                  <a:schemeClr val="tx2"/>
                </a:solidFill>
              </a:rPr>
              <a:t>dans les choix </a:t>
            </a:r>
            <a:r>
              <a:rPr lang="fr-FR" sz="2800" dirty="0" smtClean="0">
                <a:solidFill>
                  <a:schemeClr val="tx2"/>
                </a:solidFill>
              </a:rPr>
              <a:t>d’orientation</a:t>
            </a:r>
          </a:p>
          <a:p>
            <a:pPr lvl="1"/>
            <a:r>
              <a:rPr lang="fr-FR" sz="2800" dirty="0">
                <a:solidFill>
                  <a:srgbClr val="008F3F"/>
                </a:solidFill>
              </a:rPr>
              <a:t>A</a:t>
            </a:r>
            <a:r>
              <a:rPr lang="fr-FR" sz="2800" dirty="0" smtClean="0">
                <a:solidFill>
                  <a:srgbClr val="008F3F"/>
                </a:solidFill>
              </a:rPr>
              <a:t>ppui variable/délicat sur ces orientations </a:t>
            </a:r>
            <a:r>
              <a:rPr lang="fr-FR" sz="2800" dirty="0" smtClean="0">
                <a:solidFill>
                  <a:schemeClr val="tx2"/>
                </a:solidFill>
              </a:rPr>
              <a:t>dans le suivi ultérieur</a:t>
            </a:r>
          </a:p>
          <a:p>
            <a:endParaRPr lang="fr-FR" sz="1700" dirty="0" smtClean="0">
              <a:solidFill>
                <a:srgbClr val="008F3F"/>
              </a:solidFill>
            </a:endParaRPr>
          </a:p>
          <a:p>
            <a:pPr>
              <a:buFont typeface="Wingdings" charset="2"/>
              <a:buChar char="à"/>
            </a:pPr>
            <a:r>
              <a:rPr lang="fr-FR" sz="3000" dirty="0" smtClean="0">
                <a:solidFill>
                  <a:srgbClr val="008F3F"/>
                </a:solidFill>
              </a:rPr>
              <a:t> Au total : continuum entre maîtrise conservée du processus éducatif et délégation complète de la démarche éducative</a:t>
            </a:r>
            <a:r>
              <a:rPr lang="fr-FR" sz="3000" dirty="0" smtClean="0">
                <a:solidFill>
                  <a:schemeClr val="accent5">
                    <a:lumMod val="50000"/>
                  </a:schemeClr>
                </a:solidFill>
              </a:rPr>
              <a:t>,</a:t>
            </a:r>
            <a:br>
              <a:rPr lang="fr-FR" sz="3000" dirty="0" smtClean="0">
                <a:solidFill>
                  <a:schemeClr val="accent5">
                    <a:lumMod val="50000"/>
                  </a:schemeClr>
                </a:solidFill>
              </a:rPr>
            </a:br>
            <a:r>
              <a:rPr lang="fr-FR" sz="3000" dirty="0" smtClean="0">
                <a:solidFill>
                  <a:schemeClr val="accent5">
                    <a:lumMod val="50000"/>
                  </a:schemeClr>
                </a:solidFill>
              </a:rPr>
              <a:t> et place +/- grande donnée au patient dans le choix du processus</a:t>
            </a:r>
          </a:p>
        </p:txBody>
      </p:sp>
    </p:spTree>
    <p:extLst>
      <p:ext uri="{BB962C8B-B14F-4D97-AF65-F5344CB8AC3E}">
        <p14:creationId xmlns:p14="http://schemas.microsoft.com/office/powerpoint/2010/main" val="2067098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47472" y="230189"/>
            <a:ext cx="11539728" cy="1325563"/>
          </a:xfrm>
        </p:spPr>
        <p:txBody>
          <a:bodyPr>
            <a:normAutofit/>
          </a:bodyPr>
          <a:lstStyle/>
          <a:p>
            <a:r>
              <a:rPr lang="fr-FR" dirty="0" smtClean="0">
                <a:solidFill>
                  <a:srgbClr val="008F3F"/>
                </a:solidFill>
              </a:rPr>
              <a:t>2) Ce </a:t>
            </a:r>
            <a:r>
              <a:rPr lang="fr-FR" dirty="0">
                <a:solidFill>
                  <a:srgbClr val="008F3F"/>
                </a:solidFill>
              </a:rPr>
              <a:t>qui fait varier l’accès donné à une </a:t>
            </a:r>
            <a:r>
              <a:rPr lang="fr-FR" dirty="0" smtClean="0">
                <a:solidFill>
                  <a:srgbClr val="008F3F"/>
                </a:solidFill>
              </a:rPr>
              <a:t>éducation</a:t>
            </a:r>
            <a:br>
              <a:rPr lang="fr-FR" dirty="0" smtClean="0">
                <a:solidFill>
                  <a:srgbClr val="008F3F"/>
                </a:solidFill>
              </a:rPr>
            </a:br>
            <a:r>
              <a:rPr lang="fr-FR" dirty="0" smtClean="0">
                <a:solidFill>
                  <a:srgbClr val="008F3F"/>
                </a:solidFill>
              </a:rPr>
              <a:t>                                                  </a:t>
            </a:r>
            <a:r>
              <a:rPr lang="fr-FR" sz="4000" u="sng" dirty="0">
                <a:solidFill>
                  <a:srgbClr val="008F3F"/>
                </a:solidFill>
              </a:rPr>
              <a:t>en consultation </a:t>
            </a:r>
            <a:endParaRPr lang="fr-FR" u="sng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85800" y="1822452"/>
            <a:ext cx="10858500" cy="5035548"/>
          </a:xfrm>
        </p:spPr>
        <p:txBody>
          <a:bodyPr>
            <a:normAutofit lnSpcReduction="1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fr-FR" dirty="0" smtClean="0">
                <a:solidFill>
                  <a:srgbClr val="008F3F"/>
                </a:solidFill>
              </a:rPr>
              <a:t>La trajectoire professionnelle et la formation, la réflexivité</a:t>
            </a:r>
            <a:br>
              <a:rPr lang="fr-FR" dirty="0" smtClean="0">
                <a:solidFill>
                  <a:srgbClr val="008F3F"/>
                </a:solidFill>
              </a:rPr>
            </a:br>
            <a:r>
              <a:rPr lang="fr-FR" dirty="0" smtClean="0">
                <a:solidFill>
                  <a:srgbClr val="008F3F"/>
                </a:solidFill>
              </a:rPr>
              <a:t> et l’aisance dans la relation éducative</a:t>
            </a:r>
          </a:p>
          <a:p>
            <a:pPr marL="514350" indent="-514350">
              <a:buFont typeface="+mj-lt"/>
              <a:buAutoNum type="arabicPeriod"/>
            </a:pPr>
            <a:r>
              <a:rPr lang="fr-FR" dirty="0" smtClean="0">
                <a:solidFill>
                  <a:srgbClr val="008F3F"/>
                </a:solidFill>
              </a:rPr>
              <a:t>Les conditions d’exercice des médecins :</a:t>
            </a:r>
          </a:p>
          <a:p>
            <a:pPr lvl="1"/>
            <a:r>
              <a:rPr lang="fr-FR" dirty="0" smtClean="0">
                <a:solidFill>
                  <a:schemeClr val="accent5">
                    <a:lumMod val="50000"/>
                  </a:schemeClr>
                </a:solidFill>
              </a:rPr>
              <a:t>Démographie professionnelle</a:t>
            </a:r>
          </a:p>
          <a:p>
            <a:pPr lvl="1"/>
            <a:r>
              <a:rPr lang="fr-FR" dirty="0" smtClean="0">
                <a:solidFill>
                  <a:schemeClr val="accent5">
                    <a:lumMod val="50000"/>
                  </a:schemeClr>
                </a:solidFill>
              </a:rPr>
              <a:t>Patientèle défavorisée</a:t>
            </a:r>
          </a:p>
          <a:p>
            <a:pPr lvl="1"/>
            <a:r>
              <a:rPr lang="fr-FR" dirty="0" smtClean="0">
                <a:solidFill>
                  <a:schemeClr val="accent5">
                    <a:lumMod val="50000"/>
                  </a:schemeClr>
                </a:solidFill>
              </a:rPr>
              <a:t>Exercice </a:t>
            </a:r>
            <a:r>
              <a:rPr lang="fr-FR" dirty="0" err="1" smtClean="0">
                <a:solidFill>
                  <a:schemeClr val="accent5">
                    <a:lumMod val="50000"/>
                  </a:schemeClr>
                </a:solidFill>
              </a:rPr>
              <a:t>pluriprofessionnel</a:t>
            </a:r>
            <a:endParaRPr lang="fr-FR" dirty="0" smtClean="0">
              <a:solidFill>
                <a:schemeClr val="accent5">
                  <a:lumMod val="50000"/>
                </a:schemeClr>
              </a:solidFill>
            </a:endParaRPr>
          </a:p>
          <a:p>
            <a:pPr marL="514350" indent="-514350">
              <a:buFont typeface="+mj-lt"/>
              <a:buAutoNum type="arabicPeriod"/>
            </a:pPr>
            <a:r>
              <a:rPr lang="fr-FR" dirty="0" smtClean="0">
                <a:solidFill>
                  <a:srgbClr val="008F3F"/>
                </a:solidFill>
              </a:rPr>
              <a:t>Le </a:t>
            </a:r>
            <a:r>
              <a:rPr lang="fr-FR" dirty="0">
                <a:solidFill>
                  <a:srgbClr val="008F3F"/>
                </a:solidFill>
              </a:rPr>
              <a:t>rôle que s’attribue le </a:t>
            </a:r>
            <a:r>
              <a:rPr lang="fr-FR" dirty="0" smtClean="0">
                <a:solidFill>
                  <a:srgbClr val="008F3F"/>
                </a:solidFill>
              </a:rPr>
              <a:t>médecin</a:t>
            </a:r>
          </a:p>
          <a:p>
            <a:pPr lvl="1"/>
            <a:r>
              <a:rPr lang="fr-FR" dirty="0" smtClean="0">
                <a:solidFill>
                  <a:schemeClr val="accent5">
                    <a:lumMod val="50000"/>
                  </a:schemeClr>
                </a:solidFill>
              </a:rPr>
              <a:t>Des pratiques éducatives pas toujours qualifiées d’ETP</a:t>
            </a:r>
          </a:p>
          <a:p>
            <a:pPr lvl="1"/>
            <a:r>
              <a:rPr lang="fr-FR" dirty="0" smtClean="0">
                <a:solidFill>
                  <a:schemeClr val="accent5">
                    <a:lumMod val="50000"/>
                  </a:schemeClr>
                </a:solidFill>
              </a:rPr>
              <a:t>Difficulté à se situer dans le discours promouvant l’ETP</a:t>
            </a:r>
          </a:p>
          <a:p>
            <a:pPr lvl="1"/>
            <a:r>
              <a:rPr lang="fr-FR" dirty="0" smtClean="0">
                <a:solidFill>
                  <a:schemeClr val="accent5">
                    <a:lumMod val="50000"/>
                  </a:schemeClr>
                </a:solidFill>
              </a:rPr>
              <a:t>Témoin de transformations des logiques de soin et du rôle social du médecin (partir du patient et travailler à plusieurs)</a:t>
            </a:r>
          </a:p>
          <a:p>
            <a:pPr marL="514350" indent="-514350">
              <a:buFont typeface="+mj-lt"/>
              <a:buAutoNum type="arabicPeriod"/>
            </a:pPr>
            <a:r>
              <a:rPr lang="fr-FR" u="sng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Et aussi : </a:t>
            </a:r>
            <a:r>
              <a:rPr lang="fr-FR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Les caractéristiques sociales des patients perçues</a:t>
            </a:r>
          </a:p>
        </p:txBody>
      </p:sp>
      <p:sp>
        <p:nvSpPr>
          <p:cNvPr id="4" name="ZoneTexte 3"/>
          <p:cNvSpPr txBox="1"/>
          <p:nvPr/>
        </p:nvSpPr>
        <p:spPr>
          <a:xfrm>
            <a:off x="8089543" y="3416896"/>
            <a:ext cx="3949030" cy="92333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fr-FR" dirty="0" smtClean="0">
                <a:solidFill>
                  <a:schemeClr val="tx2"/>
                </a:solidFill>
              </a:rPr>
              <a:t>- Ce n’est pas un temps isolée dans la CS</a:t>
            </a:r>
          </a:p>
          <a:p>
            <a:r>
              <a:rPr lang="fr-FR" dirty="0" smtClean="0">
                <a:solidFill>
                  <a:schemeClr val="tx2"/>
                </a:solidFill>
              </a:rPr>
              <a:t>- On ne prévient pas le patient</a:t>
            </a:r>
          </a:p>
          <a:p>
            <a:r>
              <a:rPr lang="fr-FR" dirty="0" smtClean="0">
                <a:solidFill>
                  <a:schemeClr val="tx2"/>
                </a:solidFill>
              </a:rPr>
              <a:t>- Contenu non défini à l’avance</a:t>
            </a:r>
            <a:endParaRPr lang="fr-FR" dirty="0">
              <a:solidFill>
                <a:schemeClr val="tx2"/>
              </a:solidFill>
            </a:endParaRPr>
          </a:p>
        </p:txBody>
      </p:sp>
      <p:cxnSp>
        <p:nvCxnSpPr>
          <p:cNvPr id="8" name="Connecteur droit avec flèche 7"/>
          <p:cNvCxnSpPr/>
          <p:nvPr/>
        </p:nvCxnSpPr>
        <p:spPr>
          <a:xfrm flipV="1">
            <a:off x="8363863" y="4340226"/>
            <a:ext cx="341225" cy="32321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54957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8200" y="562273"/>
            <a:ext cx="11049000" cy="1325563"/>
          </a:xfrm>
        </p:spPr>
        <p:txBody>
          <a:bodyPr>
            <a:normAutofit/>
          </a:bodyPr>
          <a:lstStyle/>
          <a:p>
            <a:r>
              <a:rPr lang="fr-FR" dirty="0">
                <a:solidFill>
                  <a:srgbClr val="008F3F"/>
                </a:solidFill>
              </a:rPr>
              <a:t>Ce qui fait </a:t>
            </a:r>
            <a:r>
              <a:rPr lang="fr-FR" dirty="0" smtClean="0">
                <a:solidFill>
                  <a:srgbClr val="008F3F"/>
                </a:solidFill>
              </a:rPr>
              <a:t>varier </a:t>
            </a:r>
            <a:r>
              <a:rPr lang="fr-FR" u="sng" dirty="0" smtClean="0">
                <a:solidFill>
                  <a:srgbClr val="008F3F"/>
                </a:solidFill>
              </a:rPr>
              <a:t>l’orientation vers d’autres ressources éducatives</a:t>
            </a:r>
            <a:endParaRPr lang="fr-FR" u="sng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38278" y="2019300"/>
            <a:ext cx="11182350" cy="4838700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fr-FR" dirty="0" smtClean="0">
                <a:solidFill>
                  <a:srgbClr val="008F3F"/>
                </a:solidFill>
              </a:rPr>
              <a:t>Existence de ressources en proximité, </a:t>
            </a:r>
            <a:br>
              <a:rPr lang="fr-FR" dirty="0" smtClean="0">
                <a:solidFill>
                  <a:srgbClr val="008F3F"/>
                </a:solidFill>
              </a:rPr>
            </a:br>
            <a:r>
              <a:rPr lang="fr-FR" dirty="0" smtClean="0">
                <a:solidFill>
                  <a:schemeClr val="tx2"/>
                </a:solidFill>
              </a:rPr>
              <a:t>visibles, articulées, connues des médecins et des patients</a:t>
            </a:r>
          </a:p>
          <a:p>
            <a:pPr marL="514350" indent="-514350">
              <a:buFont typeface="+mj-lt"/>
              <a:buAutoNum type="arabicPeriod"/>
            </a:pPr>
            <a:r>
              <a:rPr lang="fr-FR" dirty="0" smtClean="0">
                <a:solidFill>
                  <a:srgbClr val="008F3F"/>
                </a:solidFill>
              </a:rPr>
              <a:t>Réflexivité et aisance du MG </a:t>
            </a:r>
            <a:r>
              <a:rPr lang="fr-FR" dirty="0">
                <a:solidFill>
                  <a:srgbClr val="008F3F"/>
                </a:solidFill>
              </a:rPr>
              <a:t>dans la relation </a:t>
            </a:r>
            <a:r>
              <a:rPr lang="fr-FR" dirty="0" smtClean="0">
                <a:solidFill>
                  <a:srgbClr val="008F3F"/>
                </a:solidFill>
              </a:rPr>
              <a:t>éducative </a:t>
            </a:r>
          </a:p>
          <a:p>
            <a:pPr marL="514350" indent="-514350">
              <a:buFont typeface="+mj-lt"/>
              <a:buAutoNum type="arabicPeriod"/>
            </a:pPr>
            <a:r>
              <a:rPr lang="fr-FR" dirty="0" smtClean="0">
                <a:solidFill>
                  <a:srgbClr val="008F3F"/>
                </a:solidFill>
              </a:rPr>
              <a:t>Rôle +/- actif laissé au patient </a:t>
            </a:r>
            <a:r>
              <a:rPr lang="fr-FR" dirty="0" smtClean="0">
                <a:solidFill>
                  <a:schemeClr val="accent5">
                    <a:lumMod val="50000"/>
                  </a:schemeClr>
                </a:solidFill>
              </a:rPr>
              <a:t>dans le choix d’orientation</a:t>
            </a:r>
          </a:p>
          <a:p>
            <a:pPr marL="514350" indent="-514350">
              <a:buFont typeface="+mj-lt"/>
              <a:buAutoNum type="arabicPeriod"/>
            </a:pPr>
            <a:r>
              <a:rPr lang="fr-FR" dirty="0" smtClean="0">
                <a:solidFill>
                  <a:srgbClr val="008F3F"/>
                </a:solidFill>
              </a:rPr>
              <a:t>Conception par le MG de </a:t>
            </a:r>
            <a:r>
              <a:rPr lang="fr-FR" dirty="0">
                <a:solidFill>
                  <a:srgbClr val="008F3F"/>
                </a:solidFill>
              </a:rPr>
              <a:t>s</a:t>
            </a:r>
            <a:r>
              <a:rPr lang="fr-FR" dirty="0" smtClean="0">
                <a:solidFill>
                  <a:srgbClr val="008F3F"/>
                </a:solidFill>
              </a:rPr>
              <a:t>a responsabilité à l’égard du patient / du territoire :</a:t>
            </a:r>
          </a:p>
          <a:p>
            <a:pPr lvl="1">
              <a:buFont typeface="Arial" charset="0"/>
              <a:buChar char="•"/>
            </a:pPr>
            <a:r>
              <a:rPr lang="fr-FR" sz="2800" dirty="0" smtClean="0">
                <a:solidFill>
                  <a:schemeClr val="accent5">
                    <a:lumMod val="50000"/>
                  </a:schemeClr>
                </a:solidFill>
              </a:rPr>
              <a:t>responsabilité personnelle / partagée avec d’autres professionnels </a:t>
            </a:r>
          </a:p>
          <a:p>
            <a:pPr lvl="1">
              <a:buFont typeface="Arial" charset="0"/>
              <a:buChar char="•"/>
            </a:pPr>
            <a:r>
              <a:rPr lang="fr-FR" sz="2800" dirty="0" smtClean="0">
                <a:solidFill>
                  <a:schemeClr val="accent5">
                    <a:lumMod val="50000"/>
                  </a:schemeClr>
                </a:solidFill>
              </a:rPr>
              <a:t>Responsabilité</a:t>
            </a:r>
            <a:r>
              <a:rPr lang="fr-FR" sz="28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fr-FR" sz="2800" dirty="0" smtClean="0">
                <a:solidFill>
                  <a:schemeClr val="accent5">
                    <a:lumMod val="50000"/>
                  </a:schemeClr>
                </a:solidFill>
              </a:rPr>
              <a:t>individuelle / populationnelle</a:t>
            </a:r>
          </a:p>
          <a:p>
            <a:pPr marL="514350" indent="-514350">
              <a:buFont typeface="+mj-lt"/>
              <a:buAutoNum type="arabicPeriod"/>
            </a:pPr>
            <a:r>
              <a:rPr lang="fr-FR" u="sng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Et aussi </a:t>
            </a:r>
            <a:r>
              <a:rPr lang="fr-FR" u="sng" dirty="0">
                <a:solidFill>
                  <a:schemeClr val="tx1">
                    <a:lumMod val="50000"/>
                    <a:lumOff val="50000"/>
                  </a:schemeClr>
                </a:solidFill>
              </a:rPr>
              <a:t>: </a:t>
            </a:r>
            <a:r>
              <a:rPr lang="fr-FR" dirty="0">
                <a:solidFill>
                  <a:schemeClr val="tx1">
                    <a:lumMod val="50000"/>
                    <a:lumOff val="50000"/>
                  </a:schemeClr>
                </a:solidFill>
              </a:rPr>
              <a:t>Les caractéristiques sociales des patients </a:t>
            </a:r>
            <a:r>
              <a:rPr lang="fr-FR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perçues</a:t>
            </a:r>
            <a:endParaRPr lang="fr-FR" dirty="0" smtClean="0">
              <a:solidFill>
                <a:schemeClr val="accent5">
                  <a:lumMod val="50000"/>
                </a:schemeClr>
              </a:solidFill>
            </a:endParaRPr>
          </a:p>
          <a:p>
            <a:pPr marL="514350" indent="-514350">
              <a:buFont typeface="+mj-lt"/>
              <a:buAutoNum type="arabicPeriod"/>
            </a:pPr>
            <a:endParaRPr lang="fr-FR" dirty="0" smtClean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238356" y="230189"/>
            <a:ext cx="59984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4000" dirty="0">
                <a:solidFill>
                  <a:srgbClr val="008F3F"/>
                </a:solidFill>
              </a:rPr>
              <a:t>2</a:t>
            </a:r>
            <a:r>
              <a:rPr lang="fr-FR" sz="4000" dirty="0" smtClean="0">
                <a:solidFill>
                  <a:srgbClr val="008F3F"/>
                </a:solidFill>
              </a:rPr>
              <a:t>)</a:t>
            </a:r>
            <a:endParaRPr lang="fr-FR" sz="4000" dirty="0">
              <a:solidFill>
                <a:srgbClr val="008F3F"/>
              </a:solidFill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9732801" y="2219920"/>
            <a:ext cx="2459199" cy="138499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fr-FR" sz="2400" dirty="0" smtClean="0">
                <a:solidFill>
                  <a:schemeClr val="tx2"/>
                </a:solidFill>
              </a:rPr>
              <a:t>Confiance</a:t>
            </a:r>
            <a:r>
              <a:rPr lang="fr-FR" sz="2000" dirty="0" smtClean="0">
                <a:solidFill>
                  <a:schemeClr val="tx2"/>
                </a:solidFill>
              </a:rPr>
              <a:t/>
            </a:r>
            <a:br>
              <a:rPr lang="fr-FR" sz="2000" dirty="0" smtClean="0">
                <a:solidFill>
                  <a:schemeClr val="tx2"/>
                </a:solidFill>
              </a:rPr>
            </a:br>
            <a:r>
              <a:rPr lang="fr-FR" sz="2000" dirty="0" smtClean="0">
                <a:solidFill>
                  <a:schemeClr val="tx2"/>
                </a:solidFill>
              </a:rPr>
              <a:t>en soi, </a:t>
            </a:r>
          </a:p>
          <a:p>
            <a:r>
              <a:rPr lang="fr-FR" sz="2000" dirty="0" smtClean="0">
                <a:solidFill>
                  <a:schemeClr val="tx2"/>
                </a:solidFill>
              </a:rPr>
              <a:t>dans la relation </a:t>
            </a:r>
          </a:p>
          <a:p>
            <a:r>
              <a:rPr lang="fr-FR" sz="2000" dirty="0">
                <a:solidFill>
                  <a:schemeClr val="tx2"/>
                </a:solidFill>
              </a:rPr>
              <a:t>e</a:t>
            </a:r>
            <a:r>
              <a:rPr lang="fr-FR" sz="2000" dirty="0" smtClean="0">
                <a:solidFill>
                  <a:schemeClr val="tx2"/>
                </a:solidFill>
              </a:rPr>
              <a:t>t dans </a:t>
            </a:r>
            <a:r>
              <a:rPr lang="fr-FR" sz="2000" dirty="0">
                <a:solidFill>
                  <a:schemeClr val="tx2"/>
                </a:solidFill>
              </a:rPr>
              <a:t>les </a:t>
            </a:r>
            <a:r>
              <a:rPr lang="fr-FR" sz="2000" dirty="0" smtClean="0">
                <a:solidFill>
                  <a:schemeClr val="tx2"/>
                </a:solidFill>
              </a:rPr>
              <a:t>ressources</a:t>
            </a:r>
            <a:endParaRPr lang="fr-FR" sz="2000" dirty="0">
              <a:solidFill>
                <a:schemeClr val="tx2"/>
              </a:solidFill>
            </a:endParaRPr>
          </a:p>
        </p:txBody>
      </p:sp>
      <p:sp>
        <p:nvSpPr>
          <p:cNvPr id="6" name="Accolade fermante 5"/>
          <p:cNvSpPr/>
          <p:nvPr/>
        </p:nvSpPr>
        <p:spPr>
          <a:xfrm>
            <a:off x="9272016" y="2085903"/>
            <a:ext cx="421025" cy="1766316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 b="1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3281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48640" y="275293"/>
            <a:ext cx="11338560" cy="1325563"/>
          </a:xfrm>
        </p:spPr>
        <p:txBody>
          <a:bodyPr>
            <a:normAutofit/>
          </a:bodyPr>
          <a:lstStyle/>
          <a:p>
            <a:r>
              <a:rPr lang="fr-FR" dirty="0" smtClean="0">
                <a:solidFill>
                  <a:srgbClr val="008F3F"/>
                </a:solidFill>
              </a:rPr>
              <a:t>2) Ce </a:t>
            </a:r>
            <a:r>
              <a:rPr lang="fr-FR" dirty="0">
                <a:solidFill>
                  <a:srgbClr val="008F3F"/>
                </a:solidFill>
              </a:rPr>
              <a:t>qui fait varier l’accès donné à une </a:t>
            </a:r>
            <a:r>
              <a:rPr lang="fr-FR" dirty="0" smtClean="0">
                <a:solidFill>
                  <a:srgbClr val="008F3F"/>
                </a:solidFill>
              </a:rPr>
              <a:t>éducation</a:t>
            </a:r>
            <a:br>
              <a:rPr lang="fr-FR" dirty="0" smtClean="0">
                <a:solidFill>
                  <a:srgbClr val="008F3F"/>
                </a:solidFill>
              </a:rPr>
            </a:br>
            <a:r>
              <a:rPr lang="fr-FR" dirty="0" smtClean="0">
                <a:solidFill>
                  <a:srgbClr val="008F3F"/>
                </a:solidFill>
              </a:rPr>
              <a:t>                 </a:t>
            </a:r>
            <a:r>
              <a:rPr lang="fr-FR" sz="4000" u="sng" dirty="0" smtClean="0">
                <a:solidFill>
                  <a:srgbClr val="008F3F"/>
                </a:solidFill>
              </a:rPr>
              <a:t>en consultation et via des orientations</a:t>
            </a:r>
            <a:endParaRPr lang="fr-FR" sz="32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704850" y="1645960"/>
            <a:ext cx="10858500" cy="505964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FR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fr-FR" sz="32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Les caractéristiques sociales des patients</a:t>
            </a:r>
            <a:br>
              <a:rPr lang="fr-FR" sz="32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</a:br>
            <a:r>
              <a:rPr lang="fr-FR" sz="32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               et la perception qu’en ont les médecins :</a:t>
            </a:r>
          </a:p>
          <a:p>
            <a:pPr lvl="1"/>
            <a:r>
              <a:rPr lang="fr-FR" sz="2600" dirty="0" smtClean="0">
                <a:solidFill>
                  <a:srgbClr val="008F3F"/>
                </a:solidFill>
              </a:rPr>
              <a:t>4 dimensions susceptibles d’influer sur les pratiques : </a:t>
            </a:r>
          </a:p>
          <a:p>
            <a:pPr lvl="2"/>
            <a:r>
              <a:rPr lang="fr-FR" sz="2400" dirty="0" smtClean="0">
                <a:solidFill>
                  <a:schemeClr val="accent5">
                    <a:lumMod val="50000"/>
                  </a:schemeClr>
                </a:solidFill>
              </a:rPr>
              <a:t>connaissances sur la santé et ses déterminants</a:t>
            </a:r>
          </a:p>
          <a:p>
            <a:pPr lvl="2"/>
            <a:r>
              <a:rPr lang="fr-FR" sz="2400" dirty="0" smtClean="0">
                <a:solidFill>
                  <a:schemeClr val="accent5">
                    <a:lumMod val="50000"/>
                  </a:schemeClr>
                </a:solidFill>
              </a:rPr>
              <a:t>ressources financières</a:t>
            </a:r>
          </a:p>
          <a:p>
            <a:pPr lvl="2"/>
            <a:r>
              <a:rPr lang="fr-FR" sz="2400" dirty="0" smtClean="0">
                <a:solidFill>
                  <a:schemeClr val="accent5">
                    <a:lumMod val="50000"/>
                  </a:schemeClr>
                </a:solidFill>
              </a:rPr>
              <a:t>maniement de la langue françaises (</a:t>
            </a:r>
            <a:r>
              <a:rPr lang="fr-FR" sz="2400" dirty="0" err="1">
                <a:solidFill>
                  <a:schemeClr val="accent5">
                    <a:lumMod val="50000"/>
                  </a:schemeClr>
                </a:solidFill>
              </a:rPr>
              <a:t>littératie</a:t>
            </a:r>
            <a:r>
              <a:rPr lang="fr-FR" sz="2400" dirty="0">
                <a:solidFill>
                  <a:schemeClr val="accent5">
                    <a:lumMod val="50000"/>
                  </a:schemeClr>
                </a:solidFill>
              </a:rPr>
              <a:t> en santé) </a:t>
            </a:r>
          </a:p>
          <a:p>
            <a:pPr lvl="2"/>
            <a:r>
              <a:rPr lang="fr-FR" sz="2400" dirty="0" smtClean="0">
                <a:solidFill>
                  <a:schemeClr val="accent5">
                    <a:lumMod val="50000"/>
                  </a:schemeClr>
                </a:solidFill>
              </a:rPr>
              <a:t>attitudes dites « culturelles »</a:t>
            </a:r>
          </a:p>
          <a:p>
            <a:pPr lvl="1"/>
            <a:r>
              <a:rPr lang="fr-FR" sz="2600" dirty="0" smtClean="0">
                <a:solidFill>
                  <a:srgbClr val="008F3F"/>
                </a:solidFill>
              </a:rPr>
              <a:t>Une conscience variable </a:t>
            </a:r>
            <a:r>
              <a:rPr lang="fr-FR" sz="2600" dirty="0" smtClean="0">
                <a:solidFill>
                  <a:schemeClr val="accent5">
                    <a:lumMod val="50000"/>
                  </a:schemeClr>
                </a:solidFill>
              </a:rPr>
              <a:t>de l’influence des ISS sur le travail médical</a:t>
            </a:r>
          </a:p>
          <a:p>
            <a:pPr lvl="1"/>
            <a:r>
              <a:rPr lang="fr-FR" sz="2600" dirty="0" smtClean="0">
                <a:solidFill>
                  <a:srgbClr val="008F3F"/>
                </a:solidFill>
              </a:rPr>
              <a:t>Des situations plus difficiles</a:t>
            </a:r>
            <a:r>
              <a:rPr lang="fr-FR" sz="26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fr-FR" sz="2600" dirty="0" smtClean="0">
                <a:solidFill>
                  <a:schemeClr val="accent5">
                    <a:lumMod val="50000"/>
                  </a:schemeClr>
                </a:solidFill>
              </a:rPr>
              <a:t>pour le médecin : effort et proactivité</a:t>
            </a:r>
          </a:p>
          <a:p>
            <a:pPr lvl="1"/>
            <a:r>
              <a:rPr lang="fr-FR" sz="2600" dirty="0" smtClean="0">
                <a:solidFill>
                  <a:srgbClr val="008F3F"/>
                </a:solidFill>
              </a:rPr>
              <a:t>Mais </a:t>
            </a:r>
            <a:r>
              <a:rPr lang="fr-FR" sz="2600" dirty="0" smtClean="0">
                <a:solidFill>
                  <a:schemeClr val="accent5">
                    <a:lumMod val="50000"/>
                  </a:schemeClr>
                </a:solidFill>
              </a:rPr>
              <a:t>différences sociales non jugées comme la cause principale des difficultés :</a:t>
            </a:r>
            <a:r>
              <a:rPr lang="fr-FR" sz="2600" dirty="0">
                <a:solidFill>
                  <a:srgbClr val="008F3F"/>
                </a:solidFill>
              </a:rPr>
              <a:t> l</a:t>
            </a:r>
            <a:r>
              <a:rPr lang="fr-FR" sz="2600" dirty="0" smtClean="0">
                <a:solidFill>
                  <a:srgbClr val="008F3F"/>
                </a:solidFill>
              </a:rPr>
              <a:t>es inégalités viennent d’abord de la facilité à construire une relation</a:t>
            </a:r>
          </a:p>
        </p:txBody>
      </p:sp>
    </p:spTree>
    <p:extLst>
      <p:ext uri="{BB962C8B-B14F-4D97-AF65-F5344CB8AC3E}">
        <p14:creationId xmlns:p14="http://schemas.microsoft.com/office/powerpoint/2010/main" val="73733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8200" y="275293"/>
            <a:ext cx="10820400" cy="1325563"/>
          </a:xfrm>
        </p:spPr>
        <p:txBody>
          <a:bodyPr>
            <a:normAutofit/>
          </a:bodyPr>
          <a:lstStyle/>
          <a:p>
            <a:r>
              <a:rPr lang="fr-FR" dirty="0" smtClean="0">
                <a:solidFill>
                  <a:srgbClr val="008F3F"/>
                </a:solidFill>
              </a:rPr>
              <a:t>2) Comment </a:t>
            </a:r>
            <a:r>
              <a:rPr lang="fr-FR" dirty="0">
                <a:solidFill>
                  <a:srgbClr val="008F3F"/>
                </a:solidFill>
              </a:rPr>
              <a:t>la situation sociale des patients influence les pratiques </a:t>
            </a:r>
            <a:r>
              <a:rPr lang="fr-FR" dirty="0" smtClean="0">
                <a:solidFill>
                  <a:srgbClr val="008F3F"/>
                </a:solidFill>
              </a:rPr>
              <a:t>éducatives</a:t>
            </a:r>
            <a:endParaRPr lang="fr-FR" dirty="0">
              <a:solidFill>
                <a:srgbClr val="008F3F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838200" y="1981199"/>
            <a:ext cx="10515600" cy="4552951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fr-FR" dirty="0" smtClean="0">
                <a:solidFill>
                  <a:srgbClr val="008F3F"/>
                </a:solidFill>
              </a:rPr>
              <a:t>En </a:t>
            </a:r>
            <a:r>
              <a:rPr lang="fr-FR" dirty="0">
                <a:solidFill>
                  <a:srgbClr val="008F3F"/>
                </a:solidFill>
              </a:rPr>
              <a:t>consultation </a:t>
            </a:r>
            <a:r>
              <a:rPr lang="fr-FR" dirty="0" smtClean="0">
                <a:solidFill>
                  <a:srgbClr val="008F3F"/>
                </a:solidFill>
              </a:rPr>
              <a:t>: un accès moindre donné à une éducation lorsque la distance sociale augmente :</a:t>
            </a:r>
          </a:p>
          <a:p>
            <a:r>
              <a:rPr lang="fr-FR" dirty="0" smtClean="0">
                <a:solidFill>
                  <a:schemeClr val="accent5">
                    <a:lumMod val="50000"/>
                  </a:schemeClr>
                </a:solidFill>
              </a:rPr>
              <a:t>Moins de temps passé par le médecin à l’éducation</a:t>
            </a:r>
          </a:p>
          <a:p>
            <a:r>
              <a:rPr lang="fr-FR" dirty="0" smtClean="0">
                <a:solidFill>
                  <a:schemeClr val="accent5">
                    <a:lumMod val="50000"/>
                  </a:schemeClr>
                </a:solidFill>
              </a:rPr>
              <a:t>Attitude plus souvent prescriptive</a:t>
            </a:r>
          </a:p>
          <a:p>
            <a:r>
              <a:rPr lang="fr-FR" dirty="0" smtClean="0">
                <a:solidFill>
                  <a:schemeClr val="accent5">
                    <a:lumMod val="50000"/>
                  </a:schemeClr>
                </a:solidFill>
              </a:rPr>
              <a:t>Limitation plus fréquente à des objectifs de sécurité, à court terme</a:t>
            </a:r>
          </a:p>
          <a:p>
            <a:endParaRPr lang="fr-FR" dirty="0">
              <a:solidFill>
                <a:schemeClr val="accent5">
                  <a:lumMod val="50000"/>
                </a:schemeClr>
              </a:solidFill>
            </a:endParaRPr>
          </a:p>
          <a:p>
            <a:pPr marL="0" indent="0">
              <a:buNone/>
            </a:pPr>
            <a:r>
              <a:rPr lang="fr-FR" dirty="0" smtClean="0">
                <a:solidFill>
                  <a:srgbClr val="008F3F"/>
                </a:solidFill>
              </a:rPr>
              <a:t>Dans l’orientation : un </a:t>
            </a:r>
            <a:r>
              <a:rPr lang="fr-FR" dirty="0">
                <a:solidFill>
                  <a:srgbClr val="008F3F"/>
                </a:solidFill>
              </a:rPr>
              <a:t>accès différent à des ressources différentes :</a:t>
            </a:r>
          </a:p>
          <a:p>
            <a:r>
              <a:rPr lang="fr-FR" dirty="0">
                <a:solidFill>
                  <a:schemeClr val="accent5">
                    <a:lumMod val="50000"/>
                  </a:schemeClr>
                </a:solidFill>
              </a:rPr>
              <a:t>Ce ne sont pas les mêmes patients que les médecins orientent</a:t>
            </a:r>
          </a:p>
          <a:p>
            <a:r>
              <a:rPr lang="fr-FR" dirty="0">
                <a:solidFill>
                  <a:schemeClr val="accent5">
                    <a:lumMod val="50000"/>
                  </a:schemeClr>
                </a:solidFill>
              </a:rPr>
              <a:t>Des modalités d’orientation différentes, +/- directives</a:t>
            </a:r>
          </a:p>
          <a:p>
            <a:r>
              <a:rPr lang="fr-FR" dirty="0">
                <a:solidFill>
                  <a:schemeClr val="accent5">
                    <a:lumMod val="50000"/>
                  </a:schemeClr>
                </a:solidFill>
              </a:rPr>
              <a:t>Des ressources mobilisées qui sont aussi </a:t>
            </a:r>
            <a:r>
              <a:rPr lang="fr-FR" dirty="0" smtClean="0">
                <a:solidFill>
                  <a:schemeClr val="accent5">
                    <a:lumMod val="50000"/>
                  </a:schemeClr>
                </a:solidFill>
              </a:rPr>
              <a:t>différentes</a:t>
            </a:r>
          </a:p>
          <a:p>
            <a:endParaRPr lang="fr-FR" dirty="0">
              <a:solidFill>
                <a:schemeClr val="accent5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7219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74320" y="459765"/>
            <a:ext cx="11917680" cy="1325563"/>
          </a:xfrm>
        </p:spPr>
        <p:txBody>
          <a:bodyPr>
            <a:noAutofit/>
          </a:bodyPr>
          <a:lstStyle/>
          <a:p>
            <a:r>
              <a:rPr lang="fr-FR" sz="3400" dirty="0" smtClean="0">
                <a:solidFill>
                  <a:srgbClr val="008F3F"/>
                </a:solidFill>
              </a:rPr>
              <a:t>3) Une </a:t>
            </a:r>
            <a:r>
              <a:rPr lang="fr-FR" sz="3400" dirty="0">
                <a:solidFill>
                  <a:srgbClr val="008F3F"/>
                </a:solidFill>
              </a:rPr>
              <a:t>part importante des </a:t>
            </a:r>
            <a:r>
              <a:rPr lang="fr-FR" sz="3400" dirty="0" smtClean="0">
                <a:solidFill>
                  <a:srgbClr val="008F3F"/>
                </a:solidFill>
              </a:rPr>
              <a:t>médecins </a:t>
            </a:r>
            <a:r>
              <a:rPr lang="fr-FR" sz="3400" dirty="0">
                <a:solidFill>
                  <a:srgbClr val="008F3F"/>
                </a:solidFill>
              </a:rPr>
              <a:t>estime pouvoir contribuer </a:t>
            </a:r>
            <a:r>
              <a:rPr lang="fr-FR" sz="3400" dirty="0" smtClean="0">
                <a:solidFill>
                  <a:srgbClr val="008F3F"/>
                </a:solidFill>
              </a:rPr>
              <a:t/>
            </a:r>
            <a:br>
              <a:rPr lang="fr-FR" sz="3400" dirty="0" smtClean="0">
                <a:solidFill>
                  <a:srgbClr val="008F3F"/>
                </a:solidFill>
              </a:rPr>
            </a:br>
            <a:r>
              <a:rPr lang="fr-FR" sz="3400" dirty="0" smtClean="0">
                <a:solidFill>
                  <a:srgbClr val="008F3F"/>
                </a:solidFill>
              </a:rPr>
              <a:t>à </a:t>
            </a:r>
            <a:r>
              <a:rPr lang="fr-FR" sz="3400" dirty="0" err="1" smtClean="0">
                <a:solidFill>
                  <a:srgbClr val="008F3F"/>
                </a:solidFill>
              </a:rPr>
              <a:t>améliorer</a:t>
            </a:r>
            <a:r>
              <a:rPr lang="fr-FR" sz="3400" dirty="0" smtClean="0">
                <a:solidFill>
                  <a:srgbClr val="008F3F"/>
                </a:solidFill>
              </a:rPr>
              <a:t> leurs pratiques  </a:t>
            </a:r>
            <a:r>
              <a:rPr lang="fr-FR" sz="3400" u="sng" dirty="0" smtClean="0">
                <a:solidFill>
                  <a:srgbClr val="008F3F"/>
                </a:solidFill>
              </a:rPr>
              <a:t>et</a:t>
            </a:r>
            <a:r>
              <a:rPr lang="fr-FR" sz="3400" dirty="0" smtClean="0">
                <a:solidFill>
                  <a:srgbClr val="008F3F"/>
                </a:solidFill>
              </a:rPr>
              <a:t> </a:t>
            </a:r>
            <a:r>
              <a:rPr lang="fr-FR" sz="3400" dirty="0">
                <a:solidFill>
                  <a:srgbClr val="008F3F"/>
                </a:solidFill>
              </a:rPr>
              <a:t>l’</a:t>
            </a:r>
            <a:r>
              <a:rPr lang="fr-FR" sz="3400" dirty="0" err="1">
                <a:solidFill>
                  <a:srgbClr val="008F3F"/>
                </a:solidFill>
              </a:rPr>
              <a:t>équite</a:t>
            </a:r>
            <a:r>
              <a:rPr lang="fr-FR" sz="3400" dirty="0">
                <a:solidFill>
                  <a:srgbClr val="008F3F"/>
                </a:solidFill>
              </a:rPr>
              <a:t>́ d’accès à </a:t>
            </a:r>
            <a:r>
              <a:rPr lang="fr-FR" sz="3400" dirty="0" smtClean="0">
                <a:solidFill>
                  <a:srgbClr val="008F3F"/>
                </a:solidFill>
              </a:rPr>
              <a:t>une éducation</a:t>
            </a:r>
            <a:r>
              <a:rPr lang="is-IS" sz="3400" dirty="0" smtClean="0">
                <a:solidFill>
                  <a:srgbClr val="008F3F"/>
                </a:solidFill>
              </a:rPr>
              <a:t>...</a:t>
            </a:r>
            <a:br>
              <a:rPr lang="is-IS" sz="3400" dirty="0" smtClean="0">
                <a:solidFill>
                  <a:srgbClr val="008F3F"/>
                </a:solidFill>
              </a:rPr>
            </a:br>
            <a:r>
              <a:rPr lang="is-IS" sz="3400" dirty="0" smtClean="0">
                <a:solidFill>
                  <a:schemeClr val="accent5">
                    <a:lumMod val="50000"/>
                  </a:schemeClr>
                </a:solidFill>
              </a:rPr>
              <a:t>... en s’appuyant sur des dynamiques prof</a:t>
            </a:r>
            <a:r>
              <a:rPr lang="is-IS" sz="3400" baseline="30000" dirty="0" smtClean="0">
                <a:solidFill>
                  <a:schemeClr val="accent5">
                    <a:lumMod val="50000"/>
                  </a:schemeClr>
                </a:solidFill>
              </a:rPr>
              <a:t>elles</a:t>
            </a:r>
            <a:r>
              <a:rPr lang="is-IS" sz="3400" dirty="0" smtClean="0">
                <a:solidFill>
                  <a:schemeClr val="accent5">
                    <a:lumMod val="50000"/>
                  </a:schemeClr>
                </a:solidFill>
              </a:rPr>
              <a:t> et institutionnelles </a:t>
            </a:r>
            <a:r>
              <a:rPr lang="is-IS" sz="3400" dirty="0">
                <a:solidFill>
                  <a:schemeClr val="accent5">
                    <a:lumMod val="50000"/>
                  </a:schemeClr>
                </a:solidFill>
              </a:rPr>
              <a:t/>
            </a:r>
            <a:br>
              <a:rPr lang="is-IS" sz="3400" dirty="0">
                <a:solidFill>
                  <a:schemeClr val="accent5">
                    <a:lumMod val="50000"/>
                  </a:schemeClr>
                </a:solidFill>
              </a:rPr>
            </a:br>
            <a:r>
              <a:rPr lang="is-IS" sz="3400" dirty="0" smtClean="0">
                <a:solidFill>
                  <a:schemeClr val="accent5">
                    <a:lumMod val="50000"/>
                  </a:schemeClr>
                </a:solidFill>
              </a:rPr>
              <a:t>    déjà existantes localement, ou qu’ils contribuent à créer </a:t>
            </a:r>
            <a:endParaRPr lang="fr-FR" sz="3400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855876" y="2319337"/>
            <a:ext cx="11058756" cy="4538663"/>
          </a:xfrm>
        </p:spPr>
        <p:txBody>
          <a:bodyPr>
            <a:noAutofit/>
          </a:bodyPr>
          <a:lstStyle/>
          <a:p>
            <a:pPr marL="514350" indent="-514350">
              <a:buFont typeface="+mj-lt"/>
              <a:buAutoNum type="alphaLcParenR"/>
            </a:pPr>
            <a:r>
              <a:rPr lang="is-IS" dirty="0" smtClean="0">
                <a:solidFill>
                  <a:srgbClr val="008F3F"/>
                </a:solidFill>
              </a:rPr>
              <a:t>Adaptation pour les patients défavorisés :</a:t>
            </a:r>
          </a:p>
          <a:p>
            <a:pPr lvl="1"/>
            <a:r>
              <a:rPr lang="fr-FR" dirty="0" smtClean="0">
                <a:solidFill>
                  <a:srgbClr val="008F3F"/>
                </a:solidFill>
              </a:rPr>
              <a:t>D</a:t>
            </a:r>
            <a:r>
              <a:rPr lang="is-IS" dirty="0" smtClean="0">
                <a:solidFill>
                  <a:srgbClr val="008F3F"/>
                </a:solidFill>
              </a:rPr>
              <a:t>es pratiques éducatives en consultation : </a:t>
            </a:r>
            <a:r>
              <a:rPr lang="fr-FR" dirty="0" smtClean="0">
                <a:solidFill>
                  <a:schemeClr val="accent5">
                    <a:lumMod val="50000"/>
                  </a:schemeClr>
                </a:solidFill>
              </a:rPr>
              <a:t>écoute</a:t>
            </a:r>
            <a:r>
              <a:rPr lang="fr-FR" dirty="0">
                <a:solidFill>
                  <a:schemeClr val="accent5">
                    <a:lumMod val="50000"/>
                  </a:schemeClr>
                </a:solidFill>
              </a:rPr>
              <a:t>, temps </a:t>
            </a:r>
            <a:r>
              <a:rPr lang="fr-FR" dirty="0" err="1">
                <a:solidFill>
                  <a:schemeClr val="accent5">
                    <a:lumMod val="50000"/>
                  </a:schemeClr>
                </a:solidFill>
              </a:rPr>
              <a:t>dédiés</a:t>
            </a:r>
            <a:r>
              <a:rPr lang="fr-FR" dirty="0">
                <a:solidFill>
                  <a:schemeClr val="accent5">
                    <a:lumMod val="50000"/>
                  </a:schemeClr>
                </a:solidFill>
              </a:rPr>
              <a:t>, </a:t>
            </a:r>
            <a:r>
              <a:rPr lang="fr-FR" dirty="0" smtClean="0">
                <a:solidFill>
                  <a:schemeClr val="accent5">
                    <a:lumMod val="50000"/>
                  </a:schemeClr>
                </a:solidFill>
              </a:rPr>
              <a:t/>
            </a:r>
            <a:br>
              <a:rPr lang="fr-FR" dirty="0" smtClean="0">
                <a:solidFill>
                  <a:schemeClr val="accent5">
                    <a:lumMod val="50000"/>
                  </a:schemeClr>
                </a:solidFill>
              </a:rPr>
            </a:br>
            <a:r>
              <a:rPr lang="fr-FR" dirty="0" smtClean="0">
                <a:solidFill>
                  <a:schemeClr val="accent5">
                    <a:lumMod val="50000"/>
                  </a:schemeClr>
                </a:solidFill>
              </a:rPr>
              <a:t>appui </a:t>
            </a:r>
            <a:r>
              <a:rPr lang="fr-FR" dirty="0">
                <a:solidFill>
                  <a:schemeClr val="accent5">
                    <a:lumMod val="50000"/>
                  </a:schemeClr>
                </a:solidFill>
              </a:rPr>
              <a:t>sur </a:t>
            </a:r>
            <a:r>
              <a:rPr lang="fr-FR" dirty="0" smtClean="0">
                <a:solidFill>
                  <a:schemeClr val="accent5">
                    <a:lumMod val="50000"/>
                  </a:schemeClr>
                </a:solidFill>
              </a:rPr>
              <a:t>l’expérience </a:t>
            </a:r>
            <a:r>
              <a:rPr lang="fr-FR" dirty="0">
                <a:solidFill>
                  <a:schemeClr val="accent5">
                    <a:lumMod val="50000"/>
                  </a:schemeClr>
                </a:solidFill>
              </a:rPr>
              <a:t>du patient, micro-objectifs </a:t>
            </a:r>
            <a:r>
              <a:rPr lang="fr-FR" dirty="0" smtClean="0">
                <a:solidFill>
                  <a:schemeClr val="accent5">
                    <a:lumMod val="50000"/>
                  </a:schemeClr>
                </a:solidFill>
              </a:rPr>
              <a:t>personnalisés </a:t>
            </a:r>
            <a:r>
              <a:rPr lang="fr-FR" dirty="0">
                <a:solidFill>
                  <a:schemeClr val="accent5">
                    <a:lumMod val="50000"/>
                  </a:schemeClr>
                </a:solidFill>
              </a:rPr>
              <a:t>réévalués</a:t>
            </a:r>
          </a:p>
          <a:p>
            <a:pPr lvl="1"/>
            <a:r>
              <a:rPr lang="fr-FR" dirty="0" smtClean="0">
                <a:solidFill>
                  <a:srgbClr val="008F3F"/>
                </a:solidFill>
              </a:rPr>
              <a:t>D</a:t>
            </a:r>
            <a:r>
              <a:rPr lang="is-IS" dirty="0" smtClean="0">
                <a:solidFill>
                  <a:srgbClr val="008F3F"/>
                </a:solidFill>
              </a:rPr>
              <a:t>es orientations vers des ressources éducatives complémentaires :</a:t>
            </a:r>
            <a:br>
              <a:rPr lang="is-IS" dirty="0" smtClean="0">
                <a:solidFill>
                  <a:srgbClr val="008F3F"/>
                </a:solidFill>
              </a:rPr>
            </a:br>
            <a:r>
              <a:rPr lang="fr-FR" dirty="0" err="1" smtClean="0">
                <a:solidFill>
                  <a:schemeClr val="accent5">
                    <a:lumMod val="50000"/>
                  </a:schemeClr>
                </a:solidFill>
              </a:rPr>
              <a:t>convivialite</a:t>
            </a:r>
            <a:r>
              <a:rPr lang="fr-FR" dirty="0" smtClean="0">
                <a:solidFill>
                  <a:schemeClr val="accent5">
                    <a:lumMod val="50000"/>
                  </a:schemeClr>
                </a:solidFill>
              </a:rPr>
              <a:t>́</a:t>
            </a:r>
            <a:r>
              <a:rPr lang="fr-FR" dirty="0">
                <a:solidFill>
                  <a:schemeClr val="accent5">
                    <a:lumMod val="50000"/>
                  </a:schemeClr>
                </a:solidFill>
              </a:rPr>
              <a:t>, approche non </a:t>
            </a:r>
            <a:r>
              <a:rPr lang="fr-FR" dirty="0" err="1">
                <a:solidFill>
                  <a:schemeClr val="accent5">
                    <a:lumMod val="50000"/>
                  </a:schemeClr>
                </a:solidFill>
              </a:rPr>
              <a:t>thématique</a:t>
            </a:r>
            <a:r>
              <a:rPr lang="fr-FR" dirty="0">
                <a:solidFill>
                  <a:schemeClr val="accent5">
                    <a:lumMod val="50000"/>
                  </a:schemeClr>
                </a:solidFill>
              </a:rPr>
              <a:t> ou pluri-pathologique, </a:t>
            </a:r>
            <a:r>
              <a:rPr lang="fr-FR" dirty="0" smtClean="0">
                <a:solidFill>
                  <a:schemeClr val="accent5">
                    <a:lumMod val="50000"/>
                  </a:schemeClr>
                </a:solidFill>
              </a:rPr>
              <a:t>relances, proximité</a:t>
            </a:r>
            <a:endParaRPr lang="is-IS" dirty="0" smtClean="0">
              <a:solidFill>
                <a:schemeClr val="accent5">
                  <a:lumMod val="50000"/>
                </a:schemeClr>
              </a:solidFill>
            </a:endParaRPr>
          </a:p>
          <a:p>
            <a:pPr marL="514350" indent="-514350">
              <a:buFont typeface="+mj-lt"/>
              <a:buAutoNum type="alphaLcParenR"/>
            </a:pPr>
            <a:r>
              <a:rPr lang="is-IS" dirty="0" smtClean="0">
                <a:solidFill>
                  <a:srgbClr val="008F3F"/>
                </a:solidFill>
              </a:rPr>
              <a:t>Echanges de pratiques et formation</a:t>
            </a:r>
            <a:r>
              <a:rPr lang="fr-FR" dirty="0" smtClean="0">
                <a:solidFill>
                  <a:srgbClr val="008F3F"/>
                </a:solidFill>
              </a:rPr>
              <a:t> :</a:t>
            </a:r>
            <a:r>
              <a:rPr lang="fr-FR" sz="2000" dirty="0" smtClean="0">
                <a:solidFill>
                  <a:srgbClr val="008F3F"/>
                </a:solidFill>
              </a:rPr>
              <a:t/>
            </a:r>
            <a:br>
              <a:rPr lang="fr-FR" sz="2000" dirty="0" smtClean="0">
                <a:solidFill>
                  <a:srgbClr val="008F3F"/>
                </a:solidFill>
              </a:rPr>
            </a:br>
            <a:r>
              <a:rPr lang="fr-FR" sz="2400" dirty="0" smtClean="0">
                <a:solidFill>
                  <a:schemeClr val="accent5">
                    <a:lumMod val="50000"/>
                  </a:schemeClr>
                </a:solidFill>
              </a:rPr>
              <a:t>(</a:t>
            </a:r>
            <a:r>
              <a:rPr lang="fr-FR" sz="2400" dirty="0">
                <a:solidFill>
                  <a:schemeClr val="accent5">
                    <a:lumMod val="50000"/>
                  </a:schemeClr>
                </a:solidFill>
              </a:rPr>
              <a:t>besoin : </a:t>
            </a:r>
            <a:r>
              <a:rPr lang="fr-FR" sz="2400" dirty="0" smtClean="0">
                <a:solidFill>
                  <a:schemeClr val="accent5">
                    <a:lumMod val="50000"/>
                  </a:schemeClr>
                </a:solidFill>
              </a:rPr>
              <a:t>ajuster </a:t>
            </a:r>
            <a:r>
              <a:rPr lang="fr-FR" sz="2400" dirty="0">
                <a:solidFill>
                  <a:schemeClr val="accent5">
                    <a:lumMod val="50000"/>
                  </a:schemeClr>
                </a:solidFill>
              </a:rPr>
              <a:t>la démarche éducative et </a:t>
            </a:r>
            <a:r>
              <a:rPr lang="fr-FR" sz="2400" dirty="0" err="1">
                <a:solidFill>
                  <a:schemeClr val="accent5">
                    <a:lumMod val="50000"/>
                  </a:schemeClr>
                </a:solidFill>
              </a:rPr>
              <a:t>apprécier</a:t>
            </a:r>
            <a:r>
              <a:rPr lang="fr-FR" sz="24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fr-FR" sz="2400" dirty="0" smtClean="0">
                <a:solidFill>
                  <a:schemeClr val="accent5">
                    <a:lumMod val="50000"/>
                  </a:schemeClr>
                </a:solidFill>
              </a:rPr>
              <a:t>son </a:t>
            </a:r>
            <a:r>
              <a:rPr lang="fr-FR" sz="2400" dirty="0" err="1" smtClean="0">
                <a:solidFill>
                  <a:schemeClr val="accent5">
                    <a:lumMod val="50000"/>
                  </a:schemeClr>
                </a:solidFill>
              </a:rPr>
              <a:t>adéquation</a:t>
            </a:r>
            <a:r>
              <a:rPr lang="fr-FR" sz="2400" dirty="0" smtClean="0">
                <a:solidFill>
                  <a:schemeClr val="accent5">
                    <a:lumMod val="50000"/>
                  </a:schemeClr>
                </a:solidFill>
              </a:rPr>
              <a:t>)</a:t>
            </a:r>
            <a:endParaRPr lang="fr-FR" sz="2000" dirty="0" smtClean="0">
              <a:solidFill>
                <a:schemeClr val="accent5">
                  <a:lumMod val="50000"/>
                </a:schemeClr>
              </a:solidFill>
            </a:endParaRPr>
          </a:p>
          <a:p>
            <a:pPr marL="514350" indent="-514350">
              <a:buFont typeface="+mj-lt"/>
              <a:buAutoNum type="alphaLcParenR"/>
            </a:pPr>
            <a:r>
              <a:rPr lang="is-IS" dirty="0" smtClean="0">
                <a:solidFill>
                  <a:srgbClr val="008F3F"/>
                </a:solidFill>
              </a:rPr>
              <a:t>Nouvelles organisations du travail : </a:t>
            </a:r>
            <a:r>
              <a:rPr lang="fr-FR" sz="2400" dirty="0" err="1" smtClean="0">
                <a:solidFill>
                  <a:schemeClr val="accent5">
                    <a:lumMod val="50000"/>
                  </a:schemeClr>
                </a:solidFill>
              </a:rPr>
              <a:t>pluriprofessionnalité</a:t>
            </a:r>
            <a:r>
              <a:rPr lang="fr-FR" sz="2400" dirty="0" smtClean="0">
                <a:solidFill>
                  <a:schemeClr val="accent5">
                    <a:lumMod val="50000"/>
                  </a:schemeClr>
                </a:solidFill>
              </a:rPr>
              <a:t> et </a:t>
            </a:r>
            <a:r>
              <a:rPr lang="fr-FR" sz="2400" dirty="0" err="1" smtClean="0">
                <a:solidFill>
                  <a:schemeClr val="accent5">
                    <a:lumMod val="50000"/>
                  </a:schemeClr>
                </a:solidFill>
              </a:rPr>
              <a:t>intersectorialité</a:t>
            </a:r>
            <a:endParaRPr lang="is-IS" sz="2400" dirty="0" smtClean="0">
              <a:solidFill>
                <a:schemeClr val="accent5">
                  <a:lumMod val="50000"/>
                </a:schemeClr>
              </a:solidFill>
            </a:endParaRPr>
          </a:p>
          <a:p>
            <a:pPr marL="514350" indent="-514350">
              <a:buFont typeface="+mj-lt"/>
              <a:buAutoNum type="alphaLcParenR"/>
            </a:pPr>
            <a:r>
              <a:rPr lang="is-IS" dirty="0" smtClean="0">
                <a:solidFill>
                  <a:srgbClr val="008F3F"/>
                </a:solidFill>
              </a:rPr>
              <a:t>Articulations entre ressources éducatives et accès facilité à ces ressources, pour les patients et les médecins </a:t>
            </a:r>
            <a:r>
              <a:rPr lang="fr-FR" sz="2400" dirty="0" smtClean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fr-FR" sz="2400" dirty="0">
                <a:solidFill>
                  <a:schemeClr val="accent5">
                    <a:lumMod val="50000"/>
                  </a:schemeClr>
                </a:solidFill>
              </a:rPr>
              <a:t>approches territoriales </a:t>
            </a:r>
          </a:p>
        </p:txBody>
      </p:sp>
    </p:spTree>
    <p:extLst>
      <p:ext uri="{BB962C8B-B14F-4D97-AF65-F5344CB8AC3E}">
        <p14:creationId xmlns:p14="http://schemas.microsoft.com/office/powerpoint/2010/main" val="236671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135637"/>
            <a:ext cx="12192000" cy="906779"/>
          </a:xfrm>
        </p:spPr>
        <p:txBody>
          <a:bodyPr>
            <a:noAutofit/>
          </a:bodyPr>
          <a:lstStyle/>
          <a:p>
            <a:pPr algn="ctr"/>
            <a:r>
              <a:rPr lang="fr-FR" sz="3600" dirty="0" smtClean="0">
                <a:solidFill>
                  <a:srgbClr val="008F3F"/>
                </a:solidFill>
              </a:rPr>
              <a:t>Apports</a:t>
            </a:r>
            <a:r>
              <a:rPr lang="fr-FR" sz="3600" dirty="0" smtClean="0">
                <a:solidFill>
                  <a:schemeClr val="tx2"/>
                </a:solidFill>
              </a:rPr>
              <a:t>, questions soulevées par cette recherche</a:t>
            </a:r>
            <a:r>
              <a:rPr lang="fr-FR" sz="3200" dirty="0" smtClean="0">
                <a:solidFill>
                  <a:schemeClr val="tx2"/>
                </a:solidFill>
              </a:rPr>
              <a:t> </a:t>
            </a:r>
            <a:r>
              <a:rPr lang="fr-FR" sz="2800" dirty="0" smtClean="0">
                <a:solidFill>
                  <a:schemeClr val="tx2"/>
                </a:solidFill>
              </a:rPr>
              <a:t>(et par d’autres</a:t>
            </a:r>
            <a:r>
              <a:rPr lang="is-IS" sz="2800" dirty="0" smtClean="0">
                <a:solidFill>
                  <a:schemeClr val="tx2"/>
                </a:solidFill>
              </a:rPr>
              <a:t>…)</a:t>
            </a:r>
            <a:endParaRPr lang="fr-FR" sz="3200" dirty="0">
              <a:solidFill>
                <a:schemeClr val="tx2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66928" y="1371600"/>
            <a:ext cx="11283696" cy="54864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FR" dirty="0" smtClean="0">
                <a:solidFill>
                  <a:srgbClr val="008F3F"/>
                </a:solidFill>
              </a:rPr>
              <a:t>Constat d’un changement culturel en cours : invention par les MG de nouvelles pratiques éducatives (hors programme le plus souvent), </a:t>
            </a:r>
            <a:br>
              <a:rPr lang="fr-FR" dirty="0" smtClean="0">
                <a:solidFill>
                  <a:srgbClr val="008F3F"/>
                </a:solidFill>
              </a:rPr>
            </a:br>
            <a:r>
              <a:rPr lang="fr-FR" dirty="0" smtClean="0">
                <a:solidFill>
                  <a:srgbClr val="008F3F"/>
                </a:solidFill>
              </a:rPr>
              <a:t>partant des besoins des patients et en s’ouvrant au </a:t>
            </a:r>
            <a:r>
              <a:rPr lang="fr-FR" dirty="0" err="1" smtClean="0">
                <a:solidFill>
                  <a:srgbClr val="008F3F"/>
                </a:solidFill>
              </a:rPr>
              <a:t>pluriprofessionnel</a:t>
            </a:r>
            <a:endParaRPr lang="fr-FR" dirty="0" smtClean="0">
              <a:solidFill>
                <a:srgbClr val="008F3F"/>
              </a:solidFill>
            </a:endParaRPr>
          </a:p>
          <a:p>
            <a:pPr marL="0" indent="0">
              <a:buNone/>
            </a:pPr>
            <a:endParaRPr lang="fr-FR" sz="500" dirty="0" smtClean="0">
              <a:solidFill>
                <a:srgbClr val="008F3F"/>
              </a:solidFill>
            </a:endParaRPr>
          </a:p>
          <a:p>
            <a:pPr marL="514350" indent="-514350">
              <a:buFont typeface="+mj-lt"/>
              <a:buAutoNum type="arabicPeriod"/>
            </a:pPr>
            <a:r>
              <a:rPr lang="fr-FR" dirty="0">
                <a:solidFill>
                  <a:schemeClr val="accent5">
                    <a:lumMod val="50000"/>
                  </a:schemeClr>
                </a:solidFill>
              </a:rPr>
              <a:t>Comment penser l’éducation en </a:t>
            </a:r>
            <a:r>
              <a:rPr lang="fr-FR" dirty="0" smtClean="0">
                <a:solidFill>
                  <a:schemeClr val="accent5">
                    <a:lumMod val="50000"/>
                  </a:schemeClr>
                </a:solidFill>
              </a:rPr>
              <a:t>consultation ? </a:t>
            </a:r>
            <a:r>
              <a:rPr lang="fr-FR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(</a:t>
            </a:r>
            <a:r>
              <a:rPr lang="fr-FR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Falcoff</a:t>
            </a:r>
            <a:r>
              <a:rPr lang="fr-FR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et al, 2010)  </a:t>
            </a:r>
            <a:endParaRPr lang="fr-FR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514350" indent="-514350">
              <a:buFont typeface="+mj-lt"/>
              <a:buAutoNum type="arabicPeriod"/>
            </a:pPr>
            <a:r>
              <a:rPr lang="fr-FR" dirty="0" smtClean="0">
                <a:solidFill>
                  <a:schemeClr val="accent5">
                    <a:lumMod val="50000"/>
                  </a:schemeClr>
                </a:solidFill>
              </a:rPr>
              <a:t>Quelles </a:t>
            </a:r>
            <a:r>
              <a:rPr lang="fr-FR" dirty="0">
                <a:solidFill>
                  <a:schemeClr val="accent5">
                    <a:lumMod val="50000"/>
                  </a:schemeClr>
                </a:solidFill>
              </a:rPr>
              <a:t>formations </a:t>
            </a:r>
            <a:r>
              <a:rPr lang="fr-FR" dirty="0" smtClean="0">
                <a:solidFill>
                  <a:schemeClr val="accent5">
                    <a:lumMod val="50000"/>
                  </a:schemeClr>
                </a:solidFill>
              </a:rPr>
              <a:t>développer</a:t>
            </a:r>
            <a:r>
              <a:rPr lang="fr-FR" dirty="0">
                <a:solidFill>
                  <a:schemeClr val="accent5">
                    <a:lumMod val="50000"/>
                  </a:schemeClr>
                </a:solidFill>
              </a:rPr>
              <a:t> </a:t>
            </a:r>
            <a:r>
              <a:rPr lang="fr-FR" dirty="0" smtClean="0">
                <a:solidFill>
                  <a:schemeClr val="accent5">
                    <a:lumMod val="50000"/>
                  </a:schemeClr>
                </a:solidFill>
              </a:rPr>
              <a:t>?</a:t>
            </a:r>
            <a:r>
              <a:rPr lang="fr-FR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fr-FR" dirty="0">
                <a:solidFill>
                  <a:schemeClr val="tx2"/>
                </a:solidFill>
              </a:rPr>
              <a:t/>
            </a:r>
            <a:br>
              <a:rPr lang="fr-FR" dirty="0">
                <a:solidFill>
                  <a:schemeClr val="tx2"/>
                </a:solidFill>
              </a:rPr>
            </a:br>
            <a:r>
              <a:rPr lang="fr-FR" dirty="0" smtClean="0">
                <a:solidFill>
                  <a:schemeClr val="tx2"/>
                </a:solidFill>
              </a:rPr>
              <a:t>(</a:t>
            </a:r>
            <a:r>
              <a:rPr lang="fr-FR" dirty="0">
                <a:solidFill>
                  <a:schemeClr val="tx1">
                    <a:lumMod val="50000"/>
                    <a:lumOff val="50000"/>
                  </a:schemeClr>
                </a:solidFill>
              </a:rPr>
              <a:t>Gross, 2017; </a:t>
            </a:r>
            <a:r>
              <a:rPr lang="fr-FR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Annezo</a:t>
            </a:r>
            <a:r>
              <a:rPr lang="fr-FR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, </a:t>
            </a:r>
            <a:r>
              <a:rPr lang="fr-FR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Fiquet</a:t>
            </a:r>
            <a:r>
              <a:rPr lang="fr-FR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et al, 2014-2016; </a:t>
            </a:r>
            <a:r>
              <a:rPr lang="fr-FR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Huge</a:t>
            </a:r>
            <a:r>
              <a:rPr lang="fr-FR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et al, </a:t>
            </a:r>
            <a:r>
              <a:rPr lang="fr-FR" dirty="0">
                <a:solidFill>
                  <a:schemeClr val="tx1">
                    <a:lumMod val="50000"/>
                    <a:lumOff val="50000"/>
                  </a:schemeClr>
                </a:solidFill>
              </a:rPr>
              <a:t>2017; ASALEE</a:t>
            </a:r>
            <a:r>
              <a:rPr lang="fr-FR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)</a:t>
            </a:r>
            <a:endParaRPr lang="fr-FR" dirty="0">
              <a:solidFill>
                <a:schemeClr val="tx2"/>
              </a:solidFill>
            </a:endParaRPr>
          </a:p>
          <a:p>
            <a:pPr marL="514350" indent="-514350">
              <a:buFont typeface="+mj-lt"/>
              <a:buAutoNum type="arabicPeriod"/>
            </a:pPr>
            <a:r>
              <a:rPr lang="fr-FR" dirty="0">
                <a:solidFill>
                  <a:schemeClr val="tx2"/>
                </a:solidFill>
              </a:rPr>
              <a:t>C</a:t>
            </a:r>
            <a:r>
              <a:rPr lang="fr-FR" dirty="0" smtClean="0">
                <a:solidFill>
                  <a:schemeClr val="accent5">
                    <a:lumMod val="50000"/>
                  </a:schemeClr>
                </a:solidFill>
              </a:rPr>
              <a:t>omment faciliter la </a:t>
            </a:r>
            <a:r>
              <a:rPr lang="fr-FR" dirty="0">
                <a:solidFill>
                  <a:schemeClr val="accent5">
                    <a:lumMod val="50000"/>
                  </a:schemeClr>
                </a:solidFill>
              </a:rPr>
              <a:t>mise en contact des généralistes avec les ressources </a:t>
            </a:r>
            <a:r>
              <a:rPr lang="fr-FR" dirty="0" smtClean="0">
                <a:solidFill>
                  <a:schemeClr val="accent5">
                    <a:lumMod val="50000"/>
                  </a:schemeClr>
                </a:solidFill>
              </a:rPr>
              <a:t>éducatives de </a:t>
            </a:r>
            <a:r>
              <a:rPr lang="fr-FR" dirty="0">
                <a:solidFill>
                  <a:schemeClr val="accent5">
                    <a:lumMod val="50000"/>
                  </a:schemeClr>
                </a:solidFill>
              </a:rPr>
              <a:t>leur territoire, en ETP et en santé communautaire </a:t>
            </a:r>
            <a:r>
              <a:rPr lang="fr-FR" dirty="0" smtClean="0">
                <a:solidFill>
                  <a:schemeClr val="accent5">
                    <a:lumMod val="50000"/>
                  </a:schemeClr>
                </a:solidFill>
              </a:rPr>
              <a:t>?</a:t>
            </a:r>
          </a:p>
          <a:p>
            <a:pPr marL="514350" indent="-514350">
              <a:buFont typeface="+mj-lt"/>
              <a:buAutoNum type="arabicPeriod"/>
            </a:pPr>
            <a:r>
              <a:rPr lang="fr-FR" dirty="0" smtClean="0">
                <a:solidFill>
                  <a:schemeClr val="accent5">
                    <a:lumMod val="50000"/>
                  </a:schemeClr>
                </a:solidFill>
              </a:rPr>
              <a:t>Comment </a:t>
            </a:r>
            <a:r>
              <a:rPr lang="fr-FR" dirty="0">
                <a:solidFill>
                  <a:schemeClr val="accent5">
                    <a:lumMod val="50000"/>
                  </a:schemeClr>
                </a:solidFill>
              </a:rPr>
              <a:t>faciliter l’articulation entre pratiques </a:t>
            </a:r>
            <a:r>
              <a:rPr lang="fr-FR" dirty="0" smtClean="0">
                <a:solidFill>
                  <a:schemeClr val="accent5">
                    <a:lumMod val="50000"/>
                  </a:schemeClr>
                </a:solidFill>
              </a:rPr>
              <a:t>hors-programme et programmes d’ETP</a:t>
            </a:r>
            <a:r>
              <a:rPr lang="fr-FR" dirty="0">
                <a:solidFill>
                  <a:schemeClr val="accent5">
                    <a:lumMod val="50000"/>
                  </a:schemeClr>
                </a:solidFill>
              </a:rPr>
              <a:t> </a:t>
            </a:r>
            <a:r>
              <a:rPr lang="fr-FR" dirty="0" smtClean="0">
                <a:solidFill>
                  <a:schemeClr val="accent5">
                    <a:lumMod val="50000"/>
                  </a:schemeClr>
                </a:solidFill>
              </a:rPr>
              <a:t>?</a:t>
            </a:r>
            <a:endParaRPr lang="fr-FR" dirty="0">
              <a:solidFill>
                <a:schemeClr val="accent5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8978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pPr algn="ctr"/>
            <a:r>
              <a:rPr lang="fr-FR" dirty="0" smtClean="0">
                <a:solidFill>
                  <a:srgbClr val="008F3F"/>
                </a:solidFill>
              </a:rPr>
              <a:t>Nous remercions chaleureusement</a:t>
            </a:r>
            <a:r>
              <a:rPr lang="is-IS" dirty="0" smtClean="0">
                <a:solidFill>
                  <a:srgbClr val="008F3F"/>
                </a:solidFill>
              </a:rPr>
              <a:t>…</a:t>
            </a:r>
            <a:endParaRPr lang="fr-FR" dirty="0">
              <a:solidFill>
                <a:srgbClr val="008F3F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95300" y="1325563"/>
            <a:ext cx="11087100" cy="4351338"/>
          </a:xfrm>
        </p:spPr>
        <p:txBody>
          <a:bodyPr>
            <a:normAutofit/>
          </a:bodyPr>
          <a:lstStyle/>
          <a:p>
            <a:pPr>
              <a:buFont typeface="Arial" charset="0"/>
              <a:buChar char="•"/>
            </a:pPr>
            <a:r>
              <a:rPr lang="fr-FR" dirty="0">
                <a:solidFill>
                  <a:schemeClr val="accent5">
                    <a:lumMod val="50000"/>
                  </a:schemeClr>
                </a:solidFill>
              </a:rPr>
              <a:t>l</a:t>
            </a:r>
            <a:r>
              <a:rPr lang="fr-FR" dirty="0" smtClean="0">
                <a:solidFill>
                  <a:schemeClr val="accent5">
                    <a:lumMod val="50000"/>
                  </a:schemeClr>
                </a:solidFill>
              </a:rPr>
              <a:t>es </a:t>
            </a:r>
            <a:r>
              <a:rPr lang="fr-FR" dirty="0" err="1" smtClean="0">
                <a:solidFill>
                  <a:schemeClr val="accent5">
                    <a:lumMod val="50000"/>
                  </a:schemeClr>
                </a:solidFill>
              </a:rPr>
              <a:t>mé</a:t>
            </a:r>
            <a:r>
              <a:rPr lang="pt-PT" dirty="0" err="1">
                <a:solidFill>
                  <a:schemeClr val="accent5">
                    <a:lumMod val="50000"/>
                  </a:schemeClr>
                </a:solidFill>
              </a:rPr>
              <a:t>decins</a:t>
            </a:r>
            <a:r>
              <a:rPr lang="fr-FR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fr-FR" dirty="0" smtClean="0">
                <a:solidFill>
                  <a:schemeClr val="accent5">
                    <a:lumMod val="50000"/>
                  </a:schemeClr>
                </a:solidFill>
              </a:rPr>
              <a:t>rencontrés</a:t>
            </a:r>
          </a:p>
          <a:p>
            <a:pPr>
              <a:buFont typeface="Arial" charset="0"/>
              <a:buChar char="•"/>
            </a:pPr>
            <a:r>
              <a:rPr lang="fr-FR" dirty="0" smtClean="0">
                <a:solidFill>
                  <a:schemeClr val="accent5">
                    <a:lumMod val="50000"/>
                  </a:schemeClr>
                </a:solidFill>
              </a:rPr>
              <a:t>les structures </a:t>
            </a:r>
            <a:r>
              <a:rPr lang="fr-FR" dirty="0">
                <a:solidFill>
                  <a:schemeClr val="accent5">
                    <a:lumMod val="50000"/>
                  </a:schemeClr>
                </a:solidFill>
              </a:rPr>
              <a:t>partenaires du Pôle de ressources en </a:t>
            </a:r>
            <a:r>
              <a:rPr lang="fr-FR" dirty="0" smtClean="0">
                <a:solidFill>
                  <a:schemeClr val="accent5">
                    <a:lumMod val="50000"/>
                  </a:schemeClr>
                </a:solidFill>
              </a:rPr>
              <a:t>ETP </a:t>
            </a:r>
            <a:r>
              <a:rPr lang="fr-FR" dirty="0">
                <a:solidFill>
                  <a:schemeClr val="accent5">
                    <a:lumMod val="50000"/>
                  </a:schemeClr>
                </a:solidFill>
              </a:rPr>
              <a:t>d’Île de France  </a:t>
            </a:r>
            <a:r>
              <a:rPr lang="fr-FR" dirty="0" smtClean="0">
                <a:solidFill>
                  <a:schemeClr val="accent5">
                    <a:lumMod val="50000"/>
                  </a:schemeClr>
                </a:solidFill>
              </a:rPr>
              <a:t>:</a:t>
            </a:r>
            <a:br>
              <a:rPr lang="fr-FR" dirty="0" smtClean="0">
                <a:solidFill>
                  <a:schemeClr val="accent5">
                    <a:lumMod val="50000"/>
                  </a:schemeClr>
                </a:solidFill>
              </a:rPr>
            </a:br>
            <a:r>
              <a:rPr lang="fr-FR" dirty="0" smtClean="0">
                <a:solidFill>
                  <a:schemeClr val="accent5">
                    <a:lumMod val="50000"/>
                  </a:schemeClr>
                </a:solidFill>
              </a:rPr>
              <a:t>  ASDES</a:t>
            </a:r>
            <a:r>
              <a:rPr lang="fr-FR" dirty="0">
                <a:solidFill>
                  <a:schemeClr val="accent5">
                    <a:lumMod val="50000"/>
                  </a:schemeClr>
                </a:solidFill>
              </a:rPr>
              <a:t>, Diabète 92, FEMASIF, Paris Diabète, </a:t>
            </a:r>
            <a:r>
              <a:rPr lang="fr-FR" dirty="0" smtClean="0">
                <a:solidFill>
                  <a:schemeClr val="accent5">
                    <a:lumMod val="50000"/>
                  </a:schemeClr>
                </a:solidFill>
              </a:rPr>
              <a:t>Pôle </a:t>
            </a:r>
            <a:r>
              <a:rPr lang="fr-FR" dirty="0">
                <a:solidFill>
                  <a:schemeClr val="accent5">
                    <a:lumMod val="50000"/>
                  </a:schemeClr>
                </a:solidFill>
              </a:rPr>
              <a:t>de santé Paris </a:t>
            </a:r>
            <a:r>
              <a:rPr lang="fr-FR" dirty="0" smtClean="0">
                <a:solidFill>
                  <a:schemeClr val="accent5">
                    <a:lumMod val="50000"/>
                  </a:schemeClr>
                </a:solidFill>
              </a:rPr>
              <a:t>13</a:t>
            </a:r>
            <a:r>
              <a:rPr lang="fr-FR" baseline="30000" dirty="0" smtClean="0">
                <a:solidFill>
                  <a:schemeClr val="accent5">
                    <a:lumMod val="50000"/>
                  </a:schemeClr>
                </a:solidFill>
              </a:rPr>
              <a:t>ème</a:t>
            </a:r>
            <a:r>
              <a:rPr lang="fr-FR" dirty="0" smtClean="0">
                <a:solidFill>
                  <a:schemeClr val="accent5">
                    <a:lumMod val="50000"/>
                  </a:schemeClr>
                </a:solidFill>
              </a:rPr>
              <a:t/>
            </a:r>
            <a:br>
              <a:rPr lang="fr-FR" dirty="0" smtClean="0">
                <a:solidFill>
                  <a:schemeClr val="accent5">
                    <a:lumMod val="50000"/>
                  </a:schemeClr>
                </a:solidFill>
              </a:rPr>
            </a:br>
            <a:r>
              <a:rPr lang="fr-FR" dirty="0" smtClean="0">
                <a:solidFill>
                  <a:schemeClr val="accent5">
                    <a:lumMod val="50000"/>
                  </a:schemeClr>
                </a:solidFill>
              </a:rPr>
              <a:t>  et </a:t>
            </a:r>
            <a:r>
              <a:rPr lang="fr-FR" dirty="0">
                <a:solidFill>
                  <a:schemeClr val="accent5">
                    <a:lumMod val="50000"/>
                  </a:schemeClr>
                </a:solidFill>
              </a:rPr>
              <a:t>Pôle de santé des </a:t>
            </a:r>
            <a:r>
              <a:rPr lang="fr-FR" dirty="0" err="1">
                <a:solidFill>
                  <a:schemeClr val="accent5">
                    <a:lumMod val="50000"/>
                  </a:schemeClr>
                </a:solidFill>
              </a:rPr>
              <a:t>Envierges</a:t>
            </a:r>
            <a:r>
              <a:rPr lang="fr-FR" dirty="0">
                <a:solidFill>
                  <a:schemeClr val="accent5">
                    <a:lumMod val="50000"/>
                  </a:schemeClr>
                </a:solidFill>
              </a:rPr>
              <a:t> </a:t>
            </a:r>
          </a:p>
          <a:p>
            <a:r>
              <a:rPr lang="fr-FR" dirty="0" err="1" smtClean="0">
                <a:solidFill>
                  <a:schemeClr val="accent5">
                    <a:lumMod val="50000"/>
                  </a:schemeClr>
                </a:solidFill>
              </a:rPr>
              <a:t>Houda</a:t>
            </a:r>
            <a:r>
              <a:rPr lang="fr-FR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fr-FR" dirty="0" err="1" smtClean="0">
                <a:solidFill>
                  <a:schemeClr val="accent5">
                    <a:lumMod val="50000"/>
                  </a:schemeClr>
                </a:solidFill>
              </a:rPr>
              <a:t>Ahamed</a:t>
            </a:r>
            <a:r>
              <a:rPr lang="fr-FR" dirty="0" smtClean="0">
                <a:solidFill>
                  <a:schemeClr val="accent5">
                    <a:lumMod val="50000"/>
                  </a:schemeClr>
                </a:solidFill>
              </a:rPr>
              <a:t>, coordinatrice du Pôle de ressources en ETP</a:t>
            </a:r>
          </a:p>
          <a:p>
            <a:r>
              <a:rPr lang="fr-FR" dirty="0" smtClean="0">
                <a:solidFill>
                  <a:schemeClr val="accent5">
                    <a:lumMod val="50000"/>
                  </a:schemeClr>
                </a:solidFill>
              </a:rPr>
              <a:t>Anne-Marie Panetta, secrétaire du LEPS</a:t>
            </a:r>
          </a:p>
          <a:p>
            <a:endParaRPr lang="fr-FR" dirty="0"/>
          </a:p>
          <a:p>
            <a:pPr marL="0" indent="0">
              <a:buNone/>
            </a:pPr>
            <a:r>
              <a:rPr lang="fr-FR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Recherche financée </a:t>
            </a:r>
            <a:r>
              <a:rPr lang="fr-FR" dirty="0">
                <a:solidFill>
                  <a:schemeClr val="tx1">
                    <a:lumMod val="50000"/>
                    <a:lumOff val="50000"/>
                  </a:schemeClr>
                </a:solidFill>
              </a:rPr>
              <a:t>par l’IRESP (</a:t>
            </a:r>
            <a:r>
              <a:rPr lang="fr-FR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appel </a:t>
            </a:r>
            <a:r>
              <a:rPr lang="fr-FR" dirty="0">
                <a:solidFill>
                  <a:schemeClr val="tx1">
                    <a:lumMod val="50000"/>
                    <a:lumOff val="50000"/>
                  </a:schemeClr>
                </a:solidFill>
              </a:rPr>
              <a:t>à </a:t>
            </a:r>
            <a:r>
              <a:rPr lang="fr-FR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projets 2012 </a:t>
            </a:r>
            <a:r>
              <a:rPr lang="fr-FR" dirty="0">
                <a:solidFill>
                  <a:schemeClr val="tx1">
                    <a:lumMod val="50000"/>
                    <a:lumOff val="50000"/>
                  </a:schemeClr>
                </a:solidFill>
              </a:rPr>
              <a:t>sur </a:t>
            </a:r>
            <a:r>
              <a:rPr lang="fr-FR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l’ETP)</a:t>
            </a:r>
            <a:endParaRPr lang="fr-FR" dirty="0"/>
          </a:p>
        </p:txBody>
      </p:sp>
      <p:sp>
        <p:nvSpPr>
          <p:cNvPr id="4" name="Rectangle 3"/>
          <p:cNvSpPr/>
          <p:nvPr/>
        </p:nvSpPr>
        <p:spPr>
          <a:xfrm>
            <a:off x="3262499" y="5676901"/>
            <a:ext cx="566700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r-FR" sz="4000" dirty="0">
                <a:solidFill>
                  <a:srgbClr val="008F3F"/>
                </a:solidFill>
                <a:latin typeface="+mj-lt"/>
              </a:rPr>
              <a:t>Merci pour </a:t>
            </a:r>
            <a:r>
              <a:rPr lang="fr-FR" sz="4000">
                <a:solidFill>
                  <a:srgbClr val="008F3F"/>
                </a:solidFill>
                <a:latin typeface="+mj-lt"/>
              </a:rPr>
              <a:t>votre </a:t>
            </a:r>
            <a:r>
              <a:rPr lang="fr-FR" sz="4000" smtClean="0">
                <a:solidFill>
                  <a:srgbClr val="008F3F"/>
                </a:solidFill>
                <a:latin typeface="+mj-lt"/>
              </a:rPr>
              <a:t>attention</a:t>
            </a:r>
            <a:endParaRPr lang="fr-FR" sz="40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587628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532036" y="1792889"/>
            <a:ext cx="11163300" cy="1952086"/>
          </a:xfrm>
        </p:spPr>
        <p:txBody>
          <a:bodyPr>
            <a:normAutofit fontScale="92500" lnSpcReduction="10000"/>
          </a:bodyPr>
          <a:lstStyle/>
          <a:p>
            <a:r>
              <a:rPr lang="en-GB" sz="3600" dirty="0" smtClean="0">
                <a:solidFill>
                  <a:srgbClr val="008F3F"/>
                </a:solidFill>
              </a:rPr>
              <a:t>Les </a:t>
            </a:r>
            <a:r>
              <a:rPr lang="en-GB" sz="3600" dirty="0" err="1" smtClean="0">
                <a:solidFill>
                  <a:srgbClr val="008F3F"/>
                </a:solidFill>
              </a:rPr>
              <a:t>médecins</a:t>
            </a:r>
            <a:r>
              <a:rPr lang="en-GB" sz="3600" dirty="0" smtClean="0">
                <a:solidFill>
                  <a:srgbClr val="008F3F"/>
                </a:solidFill>
              </a:rPr>
              <a:t> </a:t>
            </a:r>
            <a:r>
              <a:rPr lang="en-GB" sz="3600" dirty="0" err="1" smtClean="0">
                <a:solidFill>
                  <a:srgbClr val="008F3F"/>
                </a:solidFill>
              </a:rPr>
              <a:t>traitants</a:t>
            </a:r>
            <a:r>
              <a:rPr lang="en-GB" sz="3600" dirty="0" smtClean="0">
                <a:solidFill>
                  <a:srgbClr val="008F3F"/>
                </a:solidFill>
              </a:rPr>
              <a:t> </a:t>
            </a:r>
            <a:r>
              <a:rPr lang="en-GB" sz="3600" dirty="0" err="1" smtClean="0">
                <a:solidFill>
                  <a:srgbClr val="008F3F"/>
                </a:solidFill>
              </a:rPr>
              <a:t>peuvent-ils</a:t>
            </a:r>
            <a:r>
              <a:rPr lang="en-GB" sz="3600" dirty="0" smtClean="0">
                <a:solidFill>
                  <a:srgbClr val="008F3F"/>
                </a:solidFill>
              </a:rPr>
              <a:t> </a:t>
            </a:r>
            <a:r>
              <a:rPr lang="en-GB" sz="3600" dirty="0" err="1" smtClean="0">
                <a:solidFill>
                  <a:srgbClr val="008F3F"/>
                </a:solidFill>
              </a:rPr>
              <a:t>contribuer</a:t>
            </a:r>
            <a:r>
              <a:rPr lang="en-GB" sz="3600" dirty="0" smtClean="0">
                <a:solidFill>
                  <a:srgbClr val="008F3F"/>
                </a:solidFill>
              </a:rPr>
              <a:t/>
            </a:r>
            <a:br>
              <a:rPr lang="en-GB" sz="3600" dirty="0" smtClean="0">
                <a:solidFill>
                  <a:srgbClr val="008F3F"/>
                </a:solidFill>
              </a:rPr>
            </a:br>
            <a:r>
              <a:rPr lang="en-GB" sz="3600" dirty="0" smtClean="0">
                <a:solidFill>
                  <a:srgbClr val="008F3F"/>
                </a:solidFill>
              </a:rPr>
              <a:t> </a:t>
            </a:r>
            <a:r>
              <a:rPr lang="en-GB" sz="3600" dirty="0" err="1">
                <a:solidFill>
                  <a:srgbClr val="008F3F"/>
                </a:solidFill>
              </a:rPr>
              <a:t>à</a:t>
            </a:r>
            <a:r>
              <a:rPr lang="en-GB" sz="3600" dirty="0">
                <a:solidFill>
                  <a:srgbClr val="008F3F"/>
                </a:solidFill>
              </a:rPr>
              <a:t> un </a:t>
            </a:r>
            <a:r>
              <a:rPr lang="en-GB" sz="3600" dirty="0" err="1">
                <a:solidFill>
                  <a:srgbClr val="008F3F"/>
                </a:solidFill>
              </a:rPr>
              <a:t>accès</a:t>
            </a:r>
            <a:r>
              <a:rPr lang="en-GB" sz="3600" dirty="0">
                <a:solidFill>
                  <a:srgbClr val="008F3F"/>
                </a:solidFill>
              </a:rPr>
              <a:t> </a:t>
            </a:r>
            <a:r>
              <a:rPr lang="en-GB" sz="3600" dirty="0" err="1">
                <a:solidFill>
                  <a:srgbClr val="008F3F"/>
                </a:solidFill>
              </a:rPr>
              <a:t>équitable</a:t>
            </a:r>
            <a:r>
              <a:rPr lang="en-GB" sz="3600" dirty="0">
                <a:solidFill>
                  <a:srgbClr val="008F3F"/>
                </a:solidFill>
              </a:rPr>
              <a:t> </a:t>
            </a:r>
            <a:r>
              <a:rPr lang="en-GB" sz="3600" dirty="0" err="1">
                <a:solidFill>
                  <a:srgbClr val="008F3F"/>
                </a:solidFill>
              </a:rPr>
              <a:t>à</a:t>
            </a:r>
            <a:r>
              <a:rPr lang="en-GB" sz="3600" dirty="0">
                <a:solidFill>
                  <a:srgbClr val="008F3F"/>
                </a:solidFill>
              </a:rPr>
              <a:t> </a:t>
            </a:r>
            <a:r>
              <a:rPr lang="en-GB" sz="3600" dirty="0" err="1">
                <a:solidFill>
                  <a:srgbClr val="008F3F"/>
                </a:solidFill>
              </a:rPr>
              <a:t>l’éducation</a:t>
            </a:r>
            <a:r>
              <a:rPr lang="en-GB" sz="3600" dirty="0">
                <a:solidFill>
                  <a:srgbClr val="008F3F"/>
                </a:solidFill>
              </a:rPr>
              <a:t> </a:t>
            </a:r>
            <a:r>
              <a:rPr lang="en-GB" sz="3600" dirty="0" err="1" smtClean="0">
                <a:solidFill>
                  <a:srgbClr val="008F3F"/>
                </a:solidFill>
              </a:rPr>
              <a:t>thérapeutique</a:t>
            </a:r>
            <a:r>
              <a:rPr lang="en-GB" sz="3600" dirty="0" smtClean="0">
                <a:solidFill>
                  <a:srgbClr val="008F3F"/>
                </a:solidFill>
              </a:rPr>
              <a:t> (ETP) ?</a:t>
            </a:r>
          </a:p>
          <a:p>
            <a:r>
              <a:rPr lang="en-GB" sz="3600" dirty="0" smtClean="0">
                <a:solidFill>
                  <a:srgbClr val="008F3F"/>
                </a:solidFill>
              </a:rPr>
              <a:t>Etude </a:t>
            </a:r>
            <a:r>
              <a:rPr lang="en-GB" sz="3600" dirty="0" err="1" smtClean="0">
                <a:solidFill>
                  <a:srgbClr val="008F3F"/>
                </a:solidFill>
              </a:rPr>
              <a:t>exploratoire</a:t>
            </a:r>
            <a:r>
              <a:rPr lang="en-GB" sz="3600" dirty="0" smtClean="0">
                <a:solidFill>
                  <a:srgbClr val="008F3F"/>
                </a:solidFill>
              </a:rPr>
              <a:t> </a:t>
            </a:r>
            <a:r>
              <a:rPr lang="en-GB" sz="3600" dirty="0" err="1" smtClean="0">
                <a:solidFill>
                  <a:srgbClr val="008F3F"/>
                </a:solidFill>
              </a:rPr>
              <a:t>à</a:t>
            </a:r>
            <a:r>
              <a:rPr lang="en-GB" sz="3600" dirty="0" smtClean="0">
                <a:solidFill>
                  <a:srgbClr val="008F3F"/>
                </a:solidFill>
              </a:rPr>
              <a:t> </a:t>
            </a:r>
            <a:r>
              <a:rPr lang="en-GB" sz="3600" dirty="0" err="1" smtClean="0">
                <a:solidFill>
                  <a:srgbClr val="008F3F"/>
                </a:solidFill>
              </a:rPr>
              <a:t>partir</a:t>
            </a:r>
            <a:r>
              <a:rPr lang="en-GB" sz="3600" dirty="0" smtClean="0">
                <a:solidFill>
                  <a:srgbClr val="008F3F"/>
                </a:solidFill>
              </a:rPr>
              <a:t> de la </a:t>
            </a:r>
            <a:r>
              <a:rPr lang="en-GB" sz="3600" dirty="0" err="1" smtClean="0">
                <a:solidFill>
                  <a:srgbClr val="008F3F"/>
                </a:solidFill>
              </a:rPr>
              <a:t>plateforme</a:t>
            </a:r>
            <a:r>
              <a:rPr lang="en-GB" sz="3600" dirty="0" smtClean="0">
                <a:solidFill>
                  <a:srgbClr val="008F3F"/>
                </a:solidFill>
              </a:rPr>
              <a:t> </a:t>
            </a:r>
            <a:r>
              <a:rPr lang="en-GB" sz="3600" dirty="0" err="1" smtClean="0">
                <a:solidFill>
                  <a:srgbClr val="008F3F"/>
                </a:solidFill>
              </a:rPr>
              <a:t>régionale</a:t>
            </a:r>
            <a:r>
              <a:rPr lang="en-GB" sz="3600" dirty="0" smtClean="0">
                <a:solidFill>
                  <a:srgbClr val="008F3F"/>
                </a:solidFill>
              </a:rPr>
              <a:t> </a:t>
            </a:r>
            <a:r>
              <a:rPr lang="en-GB" sz="3600" dirty="0" err="1" smtClean="0">
                <a:solidFill>
                  <a:srgbClr val="008F3F"/>
                </a:solidFill>
              </a:rPr>
              <a:t>d’appui</a:t>
            </a:r>
            <a:r>
              <a:rPr lang="en-GB" sz="3600" dirty="0" smtClean="0">
                <a:solidFill>
                  <a:srgbClr val="008F3F"/>
                </a:solidFill>
              </a:rPr>
              <a:t> au </a:t>
            </a:r>
            <a:r>
              <a:rPr lang="en-GB" sz="3600" dirty="0" err="1" smtClean="0">
                <a:solidFill>
                  <a:srgbClr val="008F3F"/>
                </a:solidFill>
              </a:rPr>
              <a:t>développement</a:t>
            </a:r>
            <a:r>
              <a:rPr lang="en-GB" sz="3600" dirty="0" smtClean="0">
                <a:solidFill>
                  <a:srgbClr val="008F3F"/>
                </a:solidFill>
              </a:rPr>
              <a:t> de </a:t>
            </a:r>
            <a:r>
              <a:rPr lang="en-GB" sz="3600" dirty="0" err="1" smtClean="0">
                <a:solidFill>
                  <a:srgbClr val="008F3F"/>
                </a:solidFill>
              </a:rPr>
              <a:t>l’ETP</a:t>
            </a:r>
            <a:r>
              <a:rPr lang="en-GB" sz="3600" dirty="0" smtClean="0">
                <a:solidFill>
                  <a:srgbClr val="008F3F"/>
                </a:solidFill>
              </a:rPr>
              <a:t> </a:t>
            </a:r>
            <a:r>
              <a:rPr lang="en-GB" sz="3600" dirty="0" err="1" smtClean="0">
                <a:solidFill>
                  <a:srgbClr val="008F3F"/>
                </a:solidFill>
              </a:rPr>
              <a:t>en</a:t>
            </a:r>
            <a:r>
              <a:rPr lang="en-GB" sz="3600" dirty="0" smtClean="0">
                <a:solidFill>
                  <a:srgbClr val="008F3F"/>
                </a:solidFill>
              </a:rPr>
              <a:t> </a:t>
            </a:r>
            <a:r>
              <a:rPr lang="en-GB" sz="3600" dirty="0" err="1" smtClean="0">
                <a:solidFill>
                  <a:srgbClr val="008F3F"/>
                </a:solidFill>
              </a:rPr>
              <a:t>ville</a:t>
            </a:r>
            <a:r>
              <a:rPr lang="en-GB" sz="3600" dirty="0" smtClean="0">
                <a:solidFill>
                  <a:srgbClr val="008F3F"/>
                </a:solidFill>
              </a:rPr>
              <a:t> </a:t>
            </a:r>
            <a:r>
              <a:rPr lang="en-GB" sz="3600" dirty="0" err="1" smtClean="0">
                <a:solidFill>
                  <a:srgbClr val="008F3F"/>
                </a:solidFill>
              </a:rPr>
              <a:t>d’Ile</a:t>
            </a:r>
            <a:r>
              <a:rPr lang="en-GB" sz="3600" dirty="0" smtClean="0">
                <a:solidFill>
                  <a:srgbClr val="008F3F"/>
                </a:solidFill>
              </a:rPr>
              <a:t> de France</a:t>
            </a:r>
            <a:endParaRPr lang="fr-FR" sz="3600" dirty="0">
              <a:solidFill>
                <a:srgbClr val="008F3F"/>
              </a:solidFill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2404530" y="4087984"/>
            <a:ext cx="7418313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2400" b="1" dirty="0" smtClean="0">
                <a:solidFill>
                  <a:schemeClr val="accent5">
                    <a:lumMod val="50000"/>
                  </a:schemeClr>
                </a:solidFill>
                <a:latin typeface="Calibri Light"/>
                <a:ea typeface="Calibri Light"/>
                <a:cs typeface="Calibri Light"/>
                <a:sym typeface="Calibri Light"/>
              </a:rPr>
              <a:t>Cécile Fournier, Michel </a:t>
            </a:r>
            <a:r>
              <a:rPr lang="fr-FR" sz="2400" b="1" dirty="0" err="1" smtClean="0">
                <a:solidFill>
                  <a:schemeClr val="accent5">
                    <a:lumMod val="50000"/>
                  </a:schemeClr>
                </a:solidFill>
                <a:latin typeface="Calibri Light"/>
                <a:ea typeface="Calibri Light"/>
                <a:cs typeface="Calibri Light"/>
                <a:sym typeface="Calibri Light"/>
              </a:rPr>
              <a:t>Naiditch</a:t>
            </a:r>
            <a:r>
              <a:rPr lang="fr-FR" sz="2400" b="1" dirty="0" smtClean="0">
                <a:solidFill>
                  <a:schemeClr val="accent5">
                    <a:lumMod val="50000"/>
                  </a:schemeClr>
                </a:solidFill>
                <a:latin typeface="Calibri Light"/>
                <a:ea typeface="Calibri Light"/>
                <a:cs typeface="Calibri Light"/>
                <a:sym typeface="Calibri Light"/>
              </a:rPr>
              <a:t>, Marie-Odile </a:t>
            </a:r>
            <a:r>
              <a:rPr lang="fr-FR" sz="2400" b="1" dirty="0" err="1" smtClean="0">
                <a:solidFill>
                  <a:schemeClr val="accent5">
                    <a:lumMod val="50000"/>
                  </a:schemeClr>
                </a:solidFill>
                <a:latin typeface="Calibri Light"/>
                <a:ea typeface="Calibri Light"/>
                <a:cs typeface="Calibri Light"/>
                <a:sym typeface="Calibri Light"/>
              </a:rPr>
              <a:t>Frattini</a:t>
            </a:r>
            <a:r>
              <a:rPr lang="fr-FR" sz="2400" b="1" dirty="0" smtClean="0">
                <a:solidFill>
                  <a:schemeClr val="accent2">
                    <a:lumMod val="75000"/>
                  </a:schemeClr>
                </a:solidFill>
                <a:latin typeface="Calibri Light"/>
                <a:ea typeface="Calibri Light"/>
                <a:cs typeface="Calibri Light"/>
                <a:sym typeface="Calibri Light"/>
              </a:rPr>
              <a:t>,</a:t>
            </a:r>
          </a:p>
          <a:p>
            <a:pPr algn="ctr"/>
            <a:r>
              <a:rPr lang="fr-FR" sz="24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 Light"/>
                <a:ea typeface="Calibri Light"/>
                <a:cs typeface="Calibri Light"/>
                <a:sym typeface="Calibri Light"/>
              </a:rPr>
              <a:t>Avec  la collaboration de </a:t>
            </a:r>
            <a:r>
              <a:rPr lang="fr-FR" sz="2400" b="1" dirty="0" smtClean="0">
                <a:solidFill>
                  <a:schemeClr val="accent5">
                    <a:lumMod val="50000"/>
                  </a:schemeClr>
                </a:solidFill>
                <a:latin typeface="Calibri Light"/>
                <a:ea typeface="Calibri Light"/>
                <a:cs typeface="Calibri Light"/>
                <a:sym typeface="Calibri Light"/>
              </a:rPr>
              <a:t>Pierre-Yves </a:t>
            </a:r>
            <a:r>
              <a:rPr lang="fr-FR" sz="2400" b="1" dirty="0" err="1" smtClean="0">
                <a:solidFill>
                  <a:schemeClr val="accent5">
                    <a:lumMod val="50000"/>
                  </a:schemeClr>
                </a:solidFill>
                <a:latin typeface="Calibri Light"/>
                <a:ea typeface="Calibri Light"/>
                <a:cs typeface="Calibri Light"/>
                <a:sym typeface="Calibri Light"/>
              </a:rPr>
              <a:t>Traynard</a:t>
            </a:r>
            <a:r>
              <a:rPr lang="fr-FR" sz="2400" b="1" dirty="0" smtClean="0">
                <a:solidFill>
                  <a:schemeClr val="accent5">
                    <a:lumMod val="50000"/>
                  </a:schemeClr>
                </a:solidFill>
                <a:latin typeface="Calibri Light"/>
                <a:ea typeface="Calibri Light"/>
                <a:cs typeface="Calibri Light"/>
                <a:sym typeface="Calibri Light"/>
              </a:rPr>
              <a:t>,</a:t>
            </a:r>
          </a:p>
          <a:p>
            <a:pPr algn="ctr"/>
            <a:r>
              <a:rPr lang="fr-FR" sz="24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 Light"/>
                <a:ea typeface="Calibri Light"/>
                <a:cs typeface="Calibri Light"/>
                <a:sym typeface="Calibri Light"/>
              </a:rPr>
              <a:t>Sous la responsabilité de </a:t>
            </a:r>
            <a:r>
              <a:rPr lang="fr-FR" sz="2400" b="1" dirty="0" smtClean="0">
                <a:solidFill>
                  <a:schemeClr val="accent5">
                    <a:lumMod val="50000"/>
                  </a:schemeClr>
                </a:solidFill>
                <a:latin typeface="Calibri Light"/>
                <a:ea typeface="Calibri Light"/>
                <a:cs typeface="Calibri Light"/>
                <a:sym typeface="Calibri Light"/>
              </a:rPr>
              <a:t>Rémi </a:t>
            </a:r>
            <a:r>
              <a:rPr lang="fr-FR" sz="2400" b="1" dirty="0" err="1" smtClean="0">
                <a:solidFill>
                  <a:schemeClr val="accent5">
                    <a:lumMod val="50000"/>
                  </a:schemeClr>
                </a:solidFill>
                <a:latin typeface="Calibri Light"/>
                <a:ea typeface="Calibri Light"/>
                <a:cs typeface="Calibri Light"/>
                <a:sym typeface="Calibri Light"/>
              </a:rPr>
              <a:t>Gagnayre</a:t>
            </a:r>
            <a:r>
              <a:rPr lang="fr-FR" sz="2400" b="1" dirty="0" smtClean="0">
                <a:solidFill>
                  <a:schemeClr val="accent5">
                    <a:lumMod val="50000"/>
                  </a:schemeClr>
                </a:solidFill>
                <a:latin typeface="Calibri Light"/>
                <a:ea typeface="Calibri Light"/>
                <a:cs typeface="Calibri Light"/>
                <a:sym typeface="Calibri Light"/>
              </a:rPr>
              <a:t> </a:t>
            </a:r>
            <a:r>
              <a:rPr lang="fr-FR" sz="24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 Light"/>
                <a:ea typeface="Calibri Light"/>
                <a:cs typeface="Calibri Light"/>
                <a:sym typeface="Calibri Light"/>
              </a:rPr>
              <a:t>et</a:t>
            </a:r>
            <a:r>
              <a:rPr lang="fr-FR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 Light"/>
                <a:ea typeface="Calibri Light"/>
                <a:cs typeface="Calibri Light"/>
                <a:sym typeface="Calibri Light"/>
              </a:rPr>
              <a:t> </a:t>
            </a:r>
            <a:r>
              <a:rPr lang="fr-FR" sz="2400" b="1" dirty="0" smtClean="0">
                <a:solidFill>
                  <a:schemeClr val="accent5">
                    <a:lumMod val="50000"/>
                  </a:schemeClr>
                </a:solidFill>
                <a:latin typeface="Calibri Light"/>
                <a:ea typeface="Calibri Light"/>
                <a:cs typeface="Calibri Light"/>
                <a:sym typeface="Calibri Light"/>
              </a:rPr>
              <a:t>Pierre </a:t>
            </a:r>
            <a:r>
              <a:rPr lang="fr-FR" sz="2400" b="1" dirty="0" err="1" smtClean="0">
                <a:solidFill>
                  <a:schemeClr val="accent5">
                    <a:lumMod val="50000"/>
                  </a:schemeClr>
                </a:solidFill>
                <a:latin typeface="Calibri Light"/>
                <a:ea typeface="Calibri Light"/>
                <a:cs typeface="Calibri Light"/>
                <a:sym typeface="Calibri Light"/>
              </a:rPr>
              <a:t>Lombrail</a:t>
            </a:r>
            <a:r>
              <a:rPr lang="fr-FR" b="1" baseline="30000" dirty="0" smtClean="0">
                <a:solidFill>
                  <a:srgbClr val="808080"/>
                </a:solidFill>
                <a:latin typeface="Calibri Light"/>
                <a:ea typeface="Calibri Light"/>
                <a:cs typeface="Calibri Light"/>
                <a:sym typeface="Calibri Light"/>
              </a:rPr>
              <a:t/>
            </a:r>
            <a:br>
              <a:rPr lang="fr-FR" b="1" baseline="30000" dirty="0" smtClean="0">
                <a:solidFill>
                  <a:srgbClr val="808080"/>
                </a:solidFill>
                <a:latin typeface="Calibri Light"/>
                <a:ea typeface="Calibri Light"/>
                <a:cs typeface="Calibri Light"/>
                <a:sym typeface="Calibri Light"/>
              </a:rPr>
            </a:br>
            <a:endParaRPr lang="fr-FR" b="1" dirty="0" smtClean="0">
              <a:solidFill>
                <a:srgbClr val="C00000"/>
              </a:solidFill>
              <a:latin typeface="Calibri Light"/>
              <a:ea typeface="Calibri Light"/>
              <a:cs typeface="Calibri Light"/>
              <a:sym typeface="Calibri Light"/>
            </a:endParaRPr>
          </a:p>
        </p:txBody>
      </p:sp>
      <p:pic>
        <p:nvPicPr>
          <p:cNvPr id="5" name="image1.png" descr="\\localhost\Users\cermes3\cid\AD1DC4A1-0737-4048-8C38-014D96509AF4@home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8666191" y="522319"/>
            <a:ext cx="2814774" cy="611504"/>
          </a:xfrm>
          <a:prstGeom prst="rect">
            <a:avLst/>
          </a:prstGeom>
          <a:ln w="12700">
            <a:miter lim="400000"/>
          </a:ln>
        </p:spPr>
      </p:pic>
      <p:pic>
        <p:nvPicPr>
          <p:cNvPr id="7" name="image3.jpg" descr="\\localhost\Users\cermes3\cid\55C72EBA-EEBB-4C75-9920-D46D52C87E6C@home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300915" y="372014"/>
            <a:ext cx="4874447" cy="761809"/>
          </a:xfrm>
          <a:prstGeom prst="rect">
            <a:avLst/>
          </a:prstGeom>
          <a:ln w="12700">
            <a:miter lim="400000"/>
          </a:ln>
        </p:spPr>
      </p:pic>
      <p:sp>
        <p:nvSpPr>
          <p:cNvPr id="8" name="ZoneTexte 7"/>
          <p:cNvSpPr txBox="1"/>
          <p:nvPr/>
        </p:nvSpPr>
        <p:spPr>
          <a:xfrm flipH="1">
            <a:off x="1145156" y="5908321"/>
            <a:ext cx="38107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 smtClean="0">
                <a:solidFill>
                  <a:srgbClr val="C00000"/>
                </a:solidFill>
              </a:rPr>
              <a:t>Avec le soutien financier de l’IRESP</a:t>
            </a:r>
          </a:p>
          <a:p>
            <a:r>
              <a:rPr lang="fr-FR" sz="2000" dirty="0" smtClean="0">
                <a:solidFill>
                  <a:srgbClr val="C00000"/>
                </a:solidFill>
              </a:rPr>
              <a:t>(Appel à projets ETP 2012) </a:t>
            </a:r>
            <a:endParaRPr lang="fr-FR" sz="2000" dirty="0">
              <a:solidFill>
                <a:srgbClr val="C00000"/>
              </a:solidFill>
            </a:endParaRPr>
          </a:p>
        </p:txBody>
      </p:sp>
      <p:pic>
        <p:nvPicPr>
          <p:cNvPr id="11" name="Picture 2" descr="C:\Users\clerembault\Documents\Logos\Sans titre - 1-01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3687" y="510162"/>
            <a:ext cx="1811832" cy="5579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0481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64703" y="180687"/>
            <a:ext cx="10515600" cy="1066709"/>
          </a:xfrm>
        </p:spPr>
        <p:txBody>
          <a:bodyPr/>
          <a:lstStyle/>
          <a:p>
            <a:pPr algn="ctr"/>
            <a:r>
              <a:rPr lang="fr-FR" dirty="0">
                <a:solidFill>
                  <a:srgbClr val="008F3F"/>
                </a:solidFill>
              </a:rPr>
              <a:t>Contexte / problématique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864703" y="1247396"/>
            <a:ext cx="10853531" cy="5362954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fr-FR" dirty="0" smtClean="0">
                <a:solidFill>
                  <a:schemeClr val="accent5">
                    <a:lumMod val="50000"/>
                  </a:schemeClr>
                </a:solidFill>
              </a:rPr>
              <a:t>Depuis 2009 : ETP inscrite dans le Code de la santé publique en </a:t>
            </a:r>
            <a:r>
              <a:rPr lang="fr-FR" dirty="0">
                <a:solidFill>
                  <a:schemeClr val="accent5">
                    <a:lumMod val="50000"/>
                  </a:schemeClr>
                </a:solidFill>
              </a:rPr>
              <a:t>France </a:t>
            </a:r>
            <a:endParaRPr lang="fr-FR" dirty="0" smtClean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fr-FR" dirty="0" smtClean="0">
                <a:solidFill>
                  <a:schemeClr val="accent5">
                    <a:lumMod val="50000"/>
                  </a:schemeClr>
                </a:solidFill>
              </a:rPr>
              <a:t>Système d’autorisation de programmes, appui cahier des charges </a:t>
            </a:r>
            <a:r>
              <a:rPr lang="fr-FR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HAS (2007)</a:t>
            </a:r>
          </a:p>
          <a:p>
            <a:r>
              <a:rPr lang="fr-FR" dirty="0" smtClean="0">
                <a:solidFill>
                  <a:schemeClr val="accent5">
                    <a:lumMod val="50000"/>
                  </a:schemeClr>
                </a:solidFill>
              </a:rPr>
              <a:t>Fin 2015 : 3736 programmes autorisés par les ARS</a:t>
            </a:r>
          </a:p>
          <a:p>
            <a:pPr marL="0" indent="0">
              <a:buNone/>
            </a:pPr>
            <a:r>
              <a:rPr lang="fr-FR" dirty="0">
                <a:solidFill>
                  <a:schemeClr val="accent5">
                    <a:lumMod val="50000"/>
                  </a:schemeClr>
                </a:solidFill>
                <a:sym typeface="Wingdings"/>
              </a:rPr>
              <a:t> </a:t>
            </a:r>
            <a:r>
              <a:rPr lang="fr-FR" dirty="0" smtClean="0">
                <a:solidFill>
                  <a:schemeClr val="accent5">
                    <a:lumMod val="50000"/>
                  </a:schemeClr>
                </a:solidFill>
                <a:sym typeface="Wingdings"/>
              </a:rPr>
              <a:t>    </a:t>
            </a:r>
            <a:r>
              <a:rPr lang="fr-FR" dirty="0" smtClean="0">
                <a:solidFill>
                  <a:schemeClr val="accent5">
                    <a:lumMod val="50000"/>
                  </a:schemeClr>
                </a:solidFill>
              </a:rPr>
              <a:t>ETP surtout collective, </a:t>
            </a:r>
            <a:r>
              <a:rPr lang="fr-FR" dirty="0">
                <a:solidFill>
                  <a:schemeClr val="accent5">
                    <a:lumMod val="50000"/>
                  </a:schemeClr>
                </a:solidFill>
              </a:rPr>
              <a:t>80% à </a:t>
            </a:r>
            <a:r>
              <a:rPr lang="fr-FR" dirty="0" smtClean="0">
                <a:solidFill>
                  <a:schemeClr val="accent5">
                    <a:lumMod val="50000"/>
                  </a:schemeClr>
                </a:solidFill>
              </a:rPr>
              <a:t>l’hôpital</a:t>
            </a:r>
          </a:p>
          <a:p>
            <a:pPr marL="0" indent="0">
              <a:buNone/>
            </a:pPr>
            <a:r>
              <a:rPr lang="fr-FR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fr-FR" dirty="0" smtClean="0">
                <a:solidFill>
                  <a:schemeClr val="accent5">
                    <a:lumMod val="50000"/>
                  </a:schemeClr>
                </a:solidFill>
              </a:rPr>
              <a:t>   </a:t>
            </a:r>
            <a:r>
              <a:rPr lang="fr-FR" dirty="0" smtClean="0">
                <a:solidFill>
                  <a:schemeClr val="accent5">
                    <a:lumMod val="50000"/>
                  </a:schemeClr>
                </a:solidFill>
                <a:sym typeface="Wingdings"/>
              </a:rPr>
              <a:t> accès faible, et dont l’équité est interrogée </a:t>
            </a:r>
            <a:r>
              <a:rPr lang="fr-FR" dirty="0" smtClean="0">
                <a:solidFill>
                  <a:schemeClr val="tx1">
                    <a:lumMod val="50000"/>
                    <a:lumOff val="50000"/>
                  </a:schemeClr>
                </a:solidFill>
                <a:sym typeface="Wingdings"/>
              </a:rPr>
              <a:t>(HCSP, 2015)</a:t>
            </a:r>
          </a:p>
          <a:p>
            <a:pPr marL="0" indent="0">
              <a:buNone/>
            </a:pPr>
            <a:endParaRPr lang="fr-FR" dirty="0" smtClean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fr-FR" dirty="0" smtClean="0">
                <a:solidFill>
                  <a:schemeClr val="accent5">
                    <a:lumMod val="50000"/>
                  </a:schemeClr>
                </a:solidFill>
              </a:rPr>
              <a:t>Les programmes d’ETP ne résument pas l’offre, mais il y a peu</a:t>
            </a:r>
          </a:p>
          <a:p>
            <a:pPr marL="0" indent="0">
              <a:buNone/>
            </a:pPr>
            <a:r>
              <a:rPr lang="fr-FR" dirty="0" smtClean="0">
                <a:solidFill>
                  <a:schemeClr val="accent5">
                    <a:lumMod val="50000"/>
                  </a:schemeClr>
                </a:solidFill>
              </a:rPr>
              <a:t>de travaux sur les pratiques éducatives en ville, intégrées aux soins</a:t>
            </a:r>
            <a:br>
              <a:rPr lang="fr-FR" dirty="0" smtClean="0">
                <a:solidFill>
                  <a:schemeClr val="accent5">
                    <a:lumMod val="50000"/>
                  </a:schemeClr>
                </a:solidFill>
              </a:rPr>
            </a:br>
            <a:r>
              <a:rPr lang="fr-FR" dirty="0">
                <a:solidFill>
                  <a:schemeClr val="accent5">
                    <a:lumMod val="50000"/>
                  </a:schemeClr>
                </a:solidFill>
              </a:rPr>
              <a:t>                               </a:t>
            </a:r>
            <a:r>
              <a:rPr lang="fr-FR" dirty="0" smtClean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fr-FR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(HCSP, 2009; </a:t>
            </a:r>
            <a:r>
              <a:rPr lang="fr-FR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Drahi</a:t>
            </a:r>
            <a:r>
              <a:rPr lang="fr-FR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, 2010; </a:t>
            </a:r>
            <a:r>
              <a:rPr lang="fr-FR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Traynard</a:t>
            </a:r>
            <a:r>
              <a:rPr lang="fr-FR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&amp; </a:t>
            </a:r>
            <a:r>
              <a:rPr lang="fr-FR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Gagnayre</a:t>
            </a:r>
            <a:r>
              <a:rPr lang="fr-FR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, 2013)</a:t>
            </a:r>
          </a:p>
          <a:p>
            <a:endParaRPr lang="fr-FR" dirty="0">
              <a:solidFill>
                <a:schemeClr val="accent5">
                  <a:lumMod val="50000"/>
                </a:schemeClr>
              </a:solidFill>
            </a:endParaRPr>
          </a:p>
          <a:p>
            <a:pPr>
              <a:buFont typeface="Wingdings" charset="2"/>
              <a:buChar char="à"/>
            </a:pPr>
            <a:r>
              <a:rPr lang="fr-FR" dirty="0" smtClean="0">
                <a:solidFill>
                  <a:schemeClr val="accent5">
                    <a:lumMod val="50000"/>
                  </a:schemeClr>
                </a:solidFill>
              </a:rPr>
              <a:t> intérêt d’explorer s’il existe des inégalités d’accès à l’ETP, </a:t>
            </a:r>
            <a:br>
              <a:rPr lang="fr-FR" dirty="0" smtClean="0">
                <a:solidFill>
                  <a:schemeClr val="accent5">
                    <a:lumMod val="50000"/>
                  </a:schemeClr>
                </a:solidFill>
              </a:rPr>
            </a:br>
            <a:r>
              <a:rPr lang="fr-FR" dirty="0" smtClean="0">
                <a:solidFill>
                  <a:schemeClr val="accent5">
                    <a:lumMod val="50000"/>
                  </a:schemeClr>
                </a:solidFill>
              </a:rPr>
              <a:t>et si oui,</a:t>
            </a:r>
            <a:r>
              <a:rPr lang="fr-FR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fr-FR" dirty="0" smtClean="0">
                <a:solidFill>
                  <a:schemeClr val="accent5">
                    <a:lumMod val="50000"/>
                  </a:schemeClr>
                </a:solidFill>
              </a:rPr>
              <a:t>si leur réduction pourrait passer par une implication + forte des MG </a:t>
            </a:r>
            <a:br>
              <a:rPr lang="fr-FR" dirty="0" smtClean="0">
                <a:solidFill>
                  <a:schemeClr val="accent5">
                    <a:lumMod val="50000"/>
                  </a:schemeClr>
                </a:solidFill>
              </a:rPr>
            </a:br>
            <a:r>
              <a:rPr lang="fr-FR" dirty="0" smtClean="0">
                <a:solidFill>
                  <a:schemeClr val="accent5">
                    <a:lumMod val="50000"/>
                  </a:schemeClr>
                </a:solidFill>
              </a:rPr>
              <a:t>                                (</a:t>
            </a:r>
            <a:r>
              <a:rPr lang="fr-FR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Bourgueil, </a:t>
            </a:r>
            <a:r>
              <a:rPr lang="fr-FR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Jusot</a:t>
            </a:r>
            <a:r>
              <a:rPr lang="fr-FR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et </a:t>
            </a:r>
            <a:r>
              <a:rPr lang="fr-FR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Leleu</a:t>
            </a:r>
            <a:r>
              <a:rPr lang="fr-FR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, 2012)</a:t>
            </a:r>
          </a:p>
          <a:p>
            <a:pPr>
              <a:buFont typeface="Wingdings" charset="2"/>
              <a:buChar char="à"/>
            </a:pPr>
            <a:r>
              <a:rPr lang="fr-FR" dirty="0" smtClean="0">
                <a:solidFill>
                  <a:srgbClr val="C00000"/>
                </a:solidFill>
              </a:rPr>
              <a:t>  comprendre comment ceux-ci apportent une éducation à leurs patients</a:t>
            </a: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89928" y="2173864"/>
            <a:ext cx="1466850" cy="2107543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27766" y="3055062"/>
            <a:ext cx="1521503" cy="21528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9148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85825" y="325437"/>
            <a:ext cx="10515600" cy="1325563"/>
          </a:xfrm>
        </p:spPr>
        <p:txBody>
          <a:bodyPr/>
          <a:lstStyle/>
          <a:p>
            <a:pPr algn="ctr"/>
            <a:r>
              <a:rPr lang="fr-FR" dirty="0">
                <a:solidFill>
                  <a:srgbClr val="008F3F"/>
                </a:solidFill>
              </a:rPr>
              <a:t>Objectifs de la recherche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66750" y="1790700"/>
            <a:ext cx="10953750" cy="4043362"/>
          </a:xfrm>
        </p:spPr>
        <p:txBody>
          <a:bodyPr>
            <a:noAutofit/>
          </a:bodyPr>
          <a:lstStyle/>
          <a:p>
            <a:r>
              <a:rPr lang="fr-FR" sz="3200" dirty="0" smtClean="0">
                <a:solidFill>
                  <a:schemeClr val="accent5">
                    <a:lumMod val="50000"/>
                  </a:schemeClr>
                </a:solidFill>
              </a:rPr>
              <a:t>Comprendre comment les médecins généralistes (MG) :</a:t>
            </a:r>
          </a:p>
          <a:p>
            <a:pPr lvl="1"/>
            <a:r>
              <a:rPr lang="fr-FR" sz="2800" dirty="0" smtClean="0">
                <a:solidFill>
                  <a:schemeClr val="accent5">
                    <a:lumMod val="50000"/>
                  </a:schemeClr>
                </a:solidFill>
              </a:rPr>
              <a:t>permettent </a:t>
            </a:r>
            <a:r>
              <a:rPr lang="fr-FR" sz="2800" dirty="0">
                <a:solidFill>
                  <a:schemeClr val="accent5">
                    <a:lumMod val="50000"/>
                  </a:schemeClr>
                </a:solidFill>
              </a:rPr>
              <a:t>à leurs patients d’accéder à une </a:t>
            </a:r>
            <a:r>
              <a:rPr lang="fr-FR" sz="2800" dirty="0" smtClean="0">
                <a:solidFill>
                  <a:schemeClr val="accent5">
                    <a:lumMod val="50000"/>
                  </a:schemeClr>
                </a:solidFill>
              </a:rPr>
              <a:t>éducation</a:t>
            </a:r>
            <a:br>
              <a:rPr lang="fr-FR" sz="2800" dirty="0" smtClean="0">
                <a:solidFill>
                  <a:schemeClr val="accent5">
                    <a:lumMod val="50000"/>
                  </a:schemeClr>
                </a:solidFill>
              </a:rPr>
            </a:br>
            <a:r>
              <a:rPr lang="fr-FR" sz="2800" dirty="0" smtClean="0">
                <a:solidFill>
                  <a:schemeClr val="accent5">
                    <a:lumMod val="50000"/>
                  </a:schemeClr>
                </a:solidFill>
              </a:rPr>
              <a:t>    (dans la consultation ou en dehors)</a:t>
            </a:r>
          </a:p>
          <a:p>
            <a:pPr lvl="1"/>
            <a:r>
              <a:rPr lang="fr-FR" sz="2800" dirty="0">
                <a:solidFill>
                  <a:schemeClr val="accent5">
                    <a:lumMod val="50000"/>
                  </a:schemeClr>
                </a:solidFill>
              </a:rPr>
              <a:t>p</a:t>
            </a:r>
            <a:r>
              <a:rPr lang="fr-FR" sz="2800" dirty="0" smtClean="0">
                <a:solidFill>
                  <a:schemeClr val="accent5">
                    <a:lumMod val="50000"/>
                  </a:schemeClr>
                </a:solidFill>
              </a:rPr>
              <a:t>erçoivent </a:t>
            </a:r>
            <a:r>
              <a:rPr lang="fr-FR" sz="2800" dirty="0">
                <a:solidFill>
                  <a:schemeClr val="accent5">
                    <a:lumMod val="50000"/>
                  </a:schemeClr>
                </a:solidFill>
              </a:rPr>
              <a:t>les </a:t>
            </a:r>
            <a:r>
              <a:rPr lang="fr-FR" sz="2800" dirty="0" smtClean="0">
                <a:solidFill>
                  <a:schemeClr val="accent5">
                    <a:lumMod val="50000"/>
                  </a:schemeClr>
                </a:solidFill>
              </a:rPr>
              <a:t>inégalités </a:t>
            </a:r>
            <a:r>
              <a:rPr lang="fr-FR" sz="2800" dirty="0">
                <a:solidFill>
                  <a:schemeClr val="accent5">
                    <a:lumMod val="50000"/>
                  </a:schemeClr>
                </a:solidFill>
              </a:rPr>
              <a:t>sociales et l’influence qu’elles </a:t>
            </a:r>
            <a:r>
              <a:rPr lang="fr-FR" sz="2800" dirty="0" smtClean="0">
                <a:solidFill>
                  <a:schemeClr val="accent5">
                    <a:lumMod val="50000"/>
                  </a:schemeClr>
                </a:solidFill>
              </a:rPr>
              <a:t>ont</a:t>
            </a:r>
            <a:br>
              <a:rPr lang="fr-FR" sz="2800" dirty="0" smtClean="0">
                <a:solidFill>
                  <a:schemeClr val="accent5">
                    <a:lumMod val="50000"/>
                  </a:schemeClr>
                </a:solidFill>
              </a:rPr>
            </a:br>
            <a:r>
              <a:rPr lang="fr-FR" sz="2800" dirty="0" smtClean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fr-FR" sz="2800" dirty="0">
                <a:solidFill>
                  <a:schemeClr val="accent5">
                    <a:lumMod val="50000"/>
                  </a:schemeClr>
                </a:solidFill>
              </a:rPr>
              <a:t>sur </a:t>
            </a:r>
            <a:r>
              <a:rPr lang="fr-FR" sz="2800" dirty="0" smtClean="0">
                <a:solidFill>
                  <a:schemeClr val="accent5">
                    <a:lumMod val="50000"/>
                  </a:schemeClr>
                </a:solidFill>
              </a:rPr>
              <a:t>leur </a:t>
            </a:r>
            <a:r>
              <a:rPr lang="fr-FR" sz="2800" dirty="0">
                <a:solidFill>
                  <a:schemeClr val="accent5">
                    <a:lumMod val="50000"/>
                  </a:schemeClr>
                </a:solidFill>
              </a:rPr>
              <a:t>travail </a:t>
            </a:r>
            <a:r>
              <a:rPr lang="fr-FR" sz="2800" dirty="0" smtClean="0">
                <a:solidFill>
                  <a:schemeClr val="accent5">
                    <a:lumMod val="50000"/>
                  </a:schemeClr>
                </a:solidFill>
              </a:rPr>
              <a:t>médical et éducatif</a:t>
            </a:r>
          </a:p>
          <a:p>
            <a:pPr lvl="1"/>
            <a:r>
              <a:rPr lang="fr-FR" sz="2800" dirty="0" smtClean="0">
                <a:solidFill>
                  <a:schemeClr val="accent5">
                    <a:lumMod val="50000"/>
                  </a:schemeClr>
                </a:solidFill>
              </a:rPr>
              <a:t>peuvent </a:t>
            </a:r>
            <a:r>
              <a:rPr lang="fr-FR" sz="2800" dirty="0">
                <a:solidFill>
                  <a:schemeClr val="accent5">
                    <a:lumMod val="50000"/>
                  </a:schemeClr>
                </a:solidFill>
              </a:rPr>
              <a:t>contribuer à améliorer l’équité d’accès à l’ETP</a:t>
            </a:r>
          </a:p>
          <a:p>
            <a:endParaRPr lang="fr-FR" sz="3200" dirty="0" smtClean="0">
              <a:solidFill>
                <a:schemeClr val="accent5">
                  <a:lumMod val="50000"/>
                </a:schemeClr>
              </a:solidFill>
            </a:endParaRPr>
          </a:p>
          <a:p>
            <a:pPr marL="0" indent="0">
              <a:buNone/>
            </a:pPr>
            <a:r>
              <a:rPr lang="fr-FR" sz="3200" dirty="0" smtClean="0">
                <a:solidFill>
                  <a:schemeClr val="accent5">
                    <a:lumMod val="50000"/>
                  </a:schemeClr>
                </a:solidFill>
              </a:rPr>
              <a:t>   </a:t>
            </a:r>
            <a:r>
              <a:rPr lang="fr-FR" dirty="0" smtClean="0">
                <a:solidFill>
                  <a:srgbClr val="008F3F"/>
                </a:solidFill>
              </a:rPr>
              <a:t>Par une approche compréhensive exploratoire</a:t>
            </a:r>
          </a:p>
          <a:p>
            <a:pPr marL="0" indent="0">
              <a:buNone/>
            </a:pPr>
            <a:r>
              <a:rPr lang="fr-FR" dirty="0">
                <a:solidFill>
                  <a:srgbClr val="008F3F"/>
                </a:solidFill>
              </a:rPr>
              <a:t> </a:t>
            </a:r>
            <a:r>
              <a:rPr lang="fr-FR" dirty="0" smtClean="0">
                <a:solidFill>
                  <a:srgbClr val="008F3F"/>
                </a:solidFill>
              </a:rPr>
              <a:t>  Auprès de médecins exerçant dans un environnement « favorable</a:t>
            </a:r>
            <a:r>
              <a:rPr lang="fr-FR" dirty="0" smtClean="0">
                <a:solidFill>
                  <a:schemeClr val="accent5">
                    <a:lumMod val="50000"/>
                  </a:schemeClr>
                </a:solidFill>
              </a:rPr>
              <a:t> »</a:t>
            </a:r>
            <a:endParaRPr lang="fr-FR" dirty="0">
              <a:solidFill>
                <a:schemeClr val="accent5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5526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85825" y="0"/>
            <a:ext cx="10515600" cy="1325563"/>
          </a:xfrm>
        </p:spPr>
        <p:txBody>
          <a:bodyPr/>
          <a:lstStyle/>
          <a:p>
            <a:pPr algn="ctr"/>
            <a:r>
              <a:rPr lang="fr-FR" dirty="0" smtClean="0">
                <a:solidFill>
                  <a:srgbClr val="008F3F"/>
                </a:solidFill>
              </a:rPr>
              <a:t>Méthode : entretiens auprès de MG </a:t>
            </a:r>
            <a:br>
              <a:rPr lang="fr-FR" dirty="0" smtClean="0">
                <a:solidFill>
                  <a:srgbClr val="008F3F"/>
                </a:solidFill>
              </a:rPr>
            </a:br>
            <a:r>
              <a:rPr lang="fr-FR" dirty="0" smtClean="0">
                <a:solidFill>
                  <a:srgbClr val="008F3F"/>
                </a:solidFill>
              </a:rPr>
              <a:t>en contexte favorable vis-à-vis de l’ETP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032510" y="1595311"/>
            <a:ext cx="10953750" cy="5143500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</a:pPr>
            <a:r>
              <a:rPr lang="fr-FR" dirty="0" smtClean="0">
                <a:solidFill>
                  <a:schemeClr val="accent5">
                    <a:lumMod val="50000"/>
                  </a:schemeClr>
                </a:solidFill>
              </a:rPr>
              <a:t>Entretiens avec des MG affiliés </a:t>
            </a:r>
            <a:r>
              <a:rPr lang="fr-FR" dirty="0">
                <a:solidFill>
                  <a:schemeClr val="accent5">
                    <a:lumMod val="50000"/>
                  </a:schemeClr>
                </a:solidFill>
              </a:rPr>
              <a:t>à des </a:t>
            </a:r>
            <a:r>
              <a:rPr lang="fr-FR" dirty="0" smtClean="0">
                <a:solidFill>
                  <a:schemeClr val="accent5">
                    <a:lumMod val="50000"/>
                  </a:schemeClr>
                </a:solidFill>
              </a:rPr>
              <a:t>organisations</a:t>
            </a:r>
            <a:r>
              <a:rPr lang="fr-FR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fr-FR" dirty="0" smtClean="0">
                <a:solidFill>
                  <a:schemeClr val="accent5">
                    <a:lumMod val="50000"/>
                  </a:schemeClr>
                </a:solidFill>
              </a:rPr>
              <a:t>liées </a:t>
            </a:r>
            <a:r>
              <a:rPr lang="fr-FR" dirty="0">
                <a:solidFill>
                  <a:schemeClr val="accent5">
                    <a:lumMod val="50000"/>
                  </a:schemeClr>
                </a:solidFill>
              </a:rPr>
              <a:t>au Pôle de ressources en ETP </a:t>
            </a:r>
            <a:r>
              <a:rPr lang="fr-FR" dirty="0" smtClean="0">
                <a:solidFill>
                  <a:schemeClr val="accent5">
                    <a:lumMod val="50000"/>
                  </a:schemeClr>
                </a:solidFill>
              </a:rPr>
              <a:t>d’Ile-de-France </a:t>
            </a:r>
            <a:r>
              <a:rPr lang="fr-FR" sz="2400" dirty="0" smtClean="0">
                <a:solidFill>
                  <a:schemeClr val="accent5">
                    <a:lumMod val="50000"/>
                  </a:schemeClr>
                </a:solidFill>
              </a:rPr>
              <a:t>(22 / 416 sollicités par mail + 10 par le pôle)</a:t>
            </a:r>
          </a:p>
          <a:p>
            <a:pPr>
              <a:spcBef>
                <a:spcPts val="1600"/>
              </a:spcBef>
            </a:pPr>
            <a:r>
              <a:rPr lang="fr-FR" dirty="0" smtClean="0">
                <a:solidFill>
                  <a:schemeClr val="accent5">
                    <a:lumMod val="50000"/>
                  </a:schemeClr>
                </a:solidFill>
              </a:rPr>
              <a:t> Echantillon diversifié, non représentatif ;</a:t>
            </a:r>
          </a:p>
          <a:p>
            <a:pPr marL="457200" lvl="1" indent="0">
              <a:buNone/>
            </a:pPr>
            <a:r>
              <a:rPr lang="fr-FR" dirty="0" smtClean="0">
                <a:solidFill>
                  <a:schemeClr val="accent5">
                    <a:lumMod val="50000"/>
                  </a:schemeClr>
                </a:solidFill>
                <a:sym typeface="Wingdings"/>
              </a:rPr>
              <a:t> â</a:t>
            </a:r>
            <a:r>
              <a:rPr lang="fr-FR" dirty="0" smtClean="0">
                <a:solidFill>
                  <a:schemeClr val="accent5">
                    <a:lumMod val="50000"/>
                  </a:schemeClr>
                </a:solidFill>
              </a:rPr>
              <a:t>ge, genre, type d’exercice (isolé / groupe </a:t>
            </a:r>
            <a:r>
              <a:rPr lang="fr-FR" dirty="0" err="1" smtClean="0">
                <a:solidFill>
                  <a:schemeClr val="accent5">
                    <a:lumMod val="50000"/>
                  </a:schemeClr>
                </a:solidFill>
              </a:rPr>
              <a:t>monoprof</a:t>
            </a:r>
            <a:r>
              <a:rPr lang="fr-FR" baseline="30000" dirty="0" err="1" smtClean="0">
                <a:solidFill>
                  <a:schemeClr val="accent5">
                    <a:lumMod val="50000"/>
                  </a:schemeClr>
                </a:solidFill>
              </a:rPr>
              <a:t>el</a:t>
            </a:r>
            <a:r>
              <a:rPr lang="fr-FR" dirty="0" smtClean="0">
                <a:solidFill>
                  <a:schemeClr val="accent5">
                    <a:lumMod val="50000"/>
                  </a:schemeClr>
                </a:solidFill>
              </a:rPr>
              <a:t> / groupe </a:t>
            </a:r>
            <a:r>
              <a:rPr lang="fr-FR" dirty="0" err="1" smtClean="0">
                <a:solidFill>
                  <a:schemeClr val="accent5">
                    <a:lumMod val="50000"/>
                  </a:schemeClr>
                </a:solidFill>
              </a:rPr>
              <a:t>pluriprof</a:t>
            </a:r>
            <a:r>
              <a:rPr lang="fr-FR" baseline="30000" dirty="0" err="1" smtClean="0">
                <a:solidFill>
                  <a:schemeClr val="accent5">
                    <a:lumMod val="50000"/>
                  </a:schemeClr>
                </a:solidFill>
              </a:rPr>
              <a:t>el</a:t>
            </a:r>
            <a:r>
              <a:rPr lang="fr-FR" baseline="30000" dirty="0" smtClean="0">
                <a:solidFill>
                  <a:schemeClr val="accent5">
                    <a:lumMod val="50000"/>
                  </a:schemeClr>
                </a:solidFill>
              </a:rPr>
              <a:t>)</a:t>
            </a:r>
            <a:r>
              <a:rPr lang="fr-FR" dirty="0" smtClean="0">
                <a:solidFill>
                  <a:schemeClr val="accent5">
                    <a:lumMod val="50000"/>
                  </a:schemeClr>
                </a:solidFill>
              </a:rPr>
              <a:t/>
            </a:r>
            <a:br>
              <a:rPr lang="fr-FR" dirty="0" smtClean="0">
                <a:solidFill>
                  <a:schemeClr val="accent5">
                    <a:lumMod val="50000"/>
                  </a:schemeClr>
                </a:solidFill>
              </a:rPr>
            </a:br>
            <a:r>
              <a:rPr lang="fr-FR" dirty="0">
                <a:solidFill>
                  <a:schemeClr val="accent5">
                    <a:lumMod val="50000"/>
                  </a:schemeClr>
                </a:solidFill>
              </a:rPr>
              <a:t>s</a:t>
            </a:r>
            <a:r>
              <a:rPr lang="fr-FR" dirty="0" smtClean="0">
                <a:solidFill>
                  <a:schemeClr val="accent5">
                    <a:lumMod val="50000"/>
                  </a:schemeClr>
                </a:solidFill>
              </a:rPr>
              <a:t>tatut (libéral / salarié), formé ou non à l’ETP, patientèle +/- favorisée socialement</a:t>
            </a:r>
          </a:p>
          <a:p>
            <a:pPr>
              <a:spcBef>
                <a:spcPts val="1600"/>
              </a:spcBef>
            </a:pPr>
            <a:r>
              <a:rPr lang="fr-FR" dirty="0" smtClean="0">
                <a:solidFill>
                  <a:schemeClr val="accent5">
                    <a:lumMod val="50000"/>
                  </a:schemeClr>
                </a:solidFill>
              </a:rPr>
              <a:t>Entretiens individuels (22 MG) et collectifs (2 entretiens avec 4 et 6 MG)</a:t>
            </a:r>
          </a:p>
          <a:p>
            <a:pPr lvl="1"/>
            <a:r>
              <a:rPr lang="fr-FR" dirty="0" smtClean="0">
                <a:solidFill>
                  <a:schemeClr val="accent5">
                    <a:lumMod val="50000"/>
                  </a:schemeClr>
                </a:solidFill>
              </a:rPr>
              <a:t>Trajectoire professionnelle et conditions d’exercice</a:t>
            </a:r>
          </a:p>
          <a:p>
            <a:pPr lvl="1"/>
            <a:r>
              <a:rPr lang="fr-FR" dirty="0" smtClean="0">
                <a:solidFill>
                  <a:schemeClr val="accent5">
                    <a:lumMod val="50000"/>
                  </a:schemeClr>
                </a:solidFill>
              </a:rPr>
              <a:t>Récits de pratiques éducatives, appuyés sur des vignettes cliniques (diabète/AVK), faisant varier les situations sociales des patients</a:t>
            </a:r>
          </a:p>
          <a:p>
            <a:pPr lvl="1"/>
            <a:r>
              <a:rPr lang="fr-FR" dirty="0" smtClean="0">
                <a:solidFill>
                  <a:schemeClr val="accent5">
                    <a:lumMod val="50000"/>
                  </a:schemeClr>
                </a:solidFill>
              </a:rPr>
              <a:t>Avis sur leur capacité à diminuer les inégalités d’accès à une éducation</a:t>
            </a:r>
          </a:p>
          <a:p>
            <a:pPr>
              <a:spcBef>
                <a:spcPts val="1600"/>
              </a:spcBef>
            </a:pPr>
            <a:r>
              <a:rPr lang="fr-FR" dirty="0" smtClean="0">
                <a:solidFill>
                  <a:schemeClr val="accent5">
                    <a:lumMod val="50000"/>
                  </a:schemeClr>
                </a:solidFill>
              </a:rPr>
              <a:t>Analyse compréhensive / sociologie interactionniste</a:t>
            </a:r>
            <a:endParaRPr lang="fr-FR" dirty="0">
              <a:solidFill>
                <a:schemeClr val="accent5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8050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1850" y="1709739"/>
            <a:ext cx="10515600" cy="1414462"/>
          </a:xfrm>
        </p:spPr>
        <p:txBody>
          <a:bodyPr/>
          <a:lstStyle/>
          <a:p>
            <a:pPr algn="ctr"/>
            <a:r>
              <a:rPr lang="fr-FR" dirty="0" smtClean="0">
                <a:solidFill>
                  <a:srgbClr val="008F3F"/>
                </a:solidFill>
              </a:rPr>
              <a:t>Résultats</a:t>
            </a:r>
            <a:endParaRPr lang="fr-FR" dirty="0">
              <a:solidFill>
                <a:srgbClr val="008F3F"/>
              </a:solidFill>
            </a:endParaRP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1850" y="4000501"/>
            <a:ext cx="10515600" cy="2089150"/>
          </a:xfrm>
        </p:spPr>
        <p:txBody>
          <a:bodyPr>
            <a:normAutofit lnSpcReduction="10000"/>
          </a:bodyPr>
          <a:lstStyle/>
          <a:p>
            <a:pPr marL="457200" indent="-457200">
              <a:buAutoNum type="arabicParenR"/>
            </a:pPr>
            <a:r>
              <a:rPr lang="fr-FR" sz="3200" dirty="0" smtClean="0">
                <a:solidFill>
                  <a:schemeClr val="tx2"/>
                </a:solidFill>
              </a:rPr>
              <a:t>Accès donné à une éducation</a:t>
            </a:r>
          </a:p>
          <a:p>
            <a:pPr marL="457200" indent="-457200">
              <a:buAutoNum type="arabicParenR"/>
            </a:pPr>
            <a:r>
              <a:rPr lang="fr-FR" sz="3200" dirty="0" smtClean="0">
                <a:solidFill>
                  <a:schemeClr val="tx2"/>
                </a:solidFill>
              </a:rPr>
              <a:t>Ce qui fait varier cet accès</a:t>
            </a:r>
          </a:p>
          <a:p>
            <a:pPr marL="457200" indent="-457200">
              <a:buAutoNum type="arabicParenR"/>
            </a:pPr>
            <a:r>
              <a:rPr lang="fr-FR" sz="3200" dirty="0" smtClean="0">
                <a:solidFill>
                  <a:schemeClr val="tx2"/>
                </a:solidFill>
              </a:rPr>
              <a:t>Comment les médecins estiment pouvoir améliorer </a:t>
            </a:r>
            <a:r>
              <a:rPr lang="fr-FR" sz="3200" dirty="0">
                <a:solidFill>
                  <a:schemeClr val="tx2"/>
                </a:solidFill>
              </a:rPr>
              <a:t>leurs pratiques </a:t>
            </a:r>
            <a:r>
              <a:rPr lang="fr-FR" sz="3200" dirty="0" smtClean="0">
                <a:solidFill>
                  <a:schemeClr val="tx2"/>
                </a:solidFill>
              </a:rPr>
              <a:t>éducatives et l’équité d’accès à une éducation</a:t>
            </a:r>
          </a:p>
        </p:txBody>
      </p:sp>
    </p:spTree>
    <p:extLst>
      <p:ext uri="{BB962C8B-B14F-4D97-AF65-F5344CB8AC3E}">
        <p14:creationId xmlns:p14="http://schemas.microsoft.com/office/powerpoint/2010/main" val="1515457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dirty="0" smtClean="0">
                <a:solidFill>
                  <a:srgbClr val="008F3F"/>
                </a:solidFill>
              </a:rPr>
              <a:t>1) Accès donné </a:t>
            </a:r>
            <a:r>
              <a:rPr lang="fr-FR" dirty="0">
                <a:solidFill>
                  <a:srgbClr val="008F3F"/>
                </a:solidFill>
              </a:rPr>
              <a:t>à </a:t>
            </a:r>
            <a:r>
              <a:rPr lang="fr-FR" dirty="0" smtClean="0">
                <a:solidFill>
                  <a:srgbClr val="008F3F"/>
                </a:solidFill>
              </a:rPr>
              <a:t>une éducation 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479926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lphaLcParenR"/>
            </a:pPr>
            <a:r>
              <a:rPr lang="fr-FR" sz="3200" dirty="0" smtClean="0">
                <a:solidFill>
                  <a:srgbClr val="008F3F"/>
                </a:solidFill>
              </a:rPr>
              <a:t>Pratiques éducatives en consultation :</a:t>
            </a:r>
          </a:p>
          <a:p>
            <a:pPr lvl="1"/>
            <a:r>
              <a:rPr lang="fr-FR" sz="2800" dirty="0" smtClean="0">
                <a:solidFill>
                  <a:schemeClr val="accent5">
                    <a:lumMod val="50000"/>
                  </a:schemeClr>
                </a:solidFill>
              </a:rPr>
              <a:t>presque tous les médecins</a:t>
            </a:r>
          </a:p>
          <a:p>
            <a:pPr lvl="1"/>
            <a:r>
              <a:rPr lang="fr-FR" sz="2800" dirty="0">
                <a:solidFill>
                  <a:schemeClr val="accent5">
                    <a:lumMod val="50000"/>
                  </a:schemeClr>
                </a:solidFill>
              </a:rPr>
              <a:t>p</a:t>
            </a:r>
            <a:r>
              <a:rPr lang="fr-FR" sz="2800" dirty="0" smtClean="0">
                <a:solidFill>
                  <a:schemeClr val="accent5">
                    <a:lumMod val="50000"/>
                  </a:schemeClr>
                </a:solidFill>
              </a:rPr>
              <a:t>ratiques +/- fréquentes</a:t>
            </a:r>
          </a:p>
          <a:p>
            <a:pPr lvl="1"/>
            <a:endParaRPr lang="fr-FR" sz="2800" dirty="0" smtClean="0">
              <a:solidFill>
                <a:schemeClr val="accent5">
                  <a:lumMod val="50000"/>
                </a:schemeClr>
              </a:solidFill>
            </a:endParaRPr>
          </a:p>
          <a:p>
            <a:pPr marL="514350" indent="-514350">
              <a:buFont typeface="+mj-lt"/>
              <a:buAutoNum type="alphaLcParenR"/>
            </a:pPr>
            <a:r>
              <a:rPr lang="fr-FR" sz="3200" dirty="0" smtClean="0">
                <a:solidFill>
                  <a:srgbClr val="008F3F"/>
                </a:solidFill>
              </a:rPr>
              <a:t>Orientation </a:t>
            </a:r>
            <a:r>
              <a:rPr lang="fr-FR" sz="3200" dirty="0">
                <a:solidFill>
                  <a:srgbClr val="008F3F"/>
                </a:solidFill>
              </a:rPr>
              <a:t>vers d’autres ressources éducatives : </a:t>
            </a:r>
          </a:p>
          <a:p>
            <a:pPr lvl="1"/>
            <a:r>
              <a:rPr lang="fr-FR" sz="2800" dirty="0">
                <a:solidFill>
                  <a:schemeClr val="accent5">
                    <a:lumMod val="50000"/>
                  </a:schemeClr>
                </a:solidFill>
              </a:rPr>
              <a:t>certains médecins </a:t>
            </a:r>
            <a:r>
              <a:rPr lang="fr-FR" sz="2800" dirty="0" smtClean="0">
                <a:solidFill>
                  <a:schemeClr val="accent5">
                    <a:lumMod val="50000"/>
                  </a:schemeClr>
                </a:solidFill>
              </a:rPr>
              <a:t>seulement, pour certains patients</a:t>
            </a:r>
            <a:endParaRPr lang="fr-FR" sz="2800" dirty="0">
              <a:solidFill>
                <a:schemeClr val="accent5">
                  <a:lumMod val="50000"/>
                </a:schemeClr>
              </a:solidFill>
            </a:endParaRPr>
          </a:p>
          <a:p>
            <a:pPr lvl="1"/>
            <a:r>
              <a:rPr lang="fr-FR" sz="2800" dirty="0">
                <a:solidFill>
                  <a:schemeClr val="accent5">
                    <a:lumMod val="50000"/>
                  </a:schemeClr>
                </a:solidFill>
              </a:rPr>
              <a:t>pratiques rares, ou dans des circonstances </a:t>
            </a:r>
            <a:r>
              <a:rPr lang="fr-FR" sz="2800" dirty="0" smtClean="0">
                <a:solidFill>
                  <a:schemeClr val="accent5">
                    <a:lumMod val="50000"/>
                  </a:schemeClr>
                </a:solidFill>
              </a:rPr>
              <a:t>particulières</a:t>
            </a:r>
            <a:endParaRPr lang="fr-FR" sz="2800" dirty="0">
              <a:solidFill>
                <a:schemeClr val="accent5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724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8200" y="128058"/>
            <a:ext cx="10515600" cy="1325563"/>
          </a:xfrm>
        </p:spPr>
        <p:txBody>
          <a:bodyPr/>
          <a:lstStyle/>
          <a:p>
            <a:pPr algn="ctr"/>
            <a:r>
              <a:rPr lang="fr-FR" dirty="0" smtClean="0">
                <a:solidFill>
                  <a:srgbClr val="008F3F"/>
                </a:solidFill>
              </a:rPr>
              <a:t>1.a) Pratiques éducatives en consultation</a:t>
            </a:r>
            <a:endParaRPr lang="fr-FR" dirty="0">
              <a:solidFill>
                <a:srgbClr val="008F3F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838200" y="1825624"/>
            <a:ext cx="10782300" cy="4784726"/>
          </a:xfrm>
        </p:spPr>
        <p:txBody>
          <a:bodyPr>
            <a:normAutofit/>
          </a:bodyPr>
          <a:lstStyle/>
          <a:p>
            <a:r>
              <a:rPr lang="fr-FR" sz="3200" dirty="0" smtClean="0">
                <a:solidFill>
                  <a:srgbClr val="008F3F"/>
                </a:solidFill>
              </a:rPr>
              <a:t>Interfèrent de </a:t>
            </a:r>
            <a:r>
              <a:rPr lang="fr-FR" sz="3200" dirty="0">
                <a:solidFill>
                  <a:srgbClr val="008F3F"/>
                </a:solidFill>
              </a:rPr>
              <a:t>façon variable avec la logique biomédicale :</a:t>
            </a:r>
            <a:endParaRPr lang="fr-FR" sz="3200" dirty="0" smtClean="0">
              <a:solidFill>
                <a:srgbClr val="008F3F"/>
              </a:solidFill>
            </a:endParaRPr>
          </a:p>
          <a:p>
            <a:pPr lvl="1"/>
            <a:r>
              <a:rPr lang="fr-FR" sz="2800" dirty="0" smtClean="0">
                <a:solidFill>
                  <a:schemeClr val="tx2"/>
                </a:solidFill>
              </a:rPr>
              <a:t>Une des dimensions </a:t>
            </a:r>
            <a:r>
              <a:rPr lang="fr-FR" dirty="0" smtClean="0">
                <a:solidFill>
                  <a:schemeClr val="tx2"/>
                </a:solidFill>
              </a:rPr>
              <a:t>de la consultation, où la logique biomédicale prime</a:t>
            </a:r>
          </a:p>
          <a:p>
            <a:pPr lvl="1"/>
            <a:r>
              <a:rPr lang="fr-FR" sz="2800" dirty="0">
                <a:solidFill>
                  <a:schemeClr val="tx2"/>
                </a:solidFill>
              </a:rPr>
              <a:t>P</a:t>
            </a:r>
            <a:r>
              <a:rPr lang="fr-FR" sz="2800" dirty="0" smtClean="0">
                <a:solidFill>
                  <a:schemeClr val="tx2"/>
                </a:solidFill>
              </a:rPr>
              <a:t>réoccupation constante</a:t>
            </a:r>
            <a:r>
              <a:rPr lang="fr-FR" dirty="0" smtClean="0">
                <a:solidFill>
                  <a:schemeClr val="tx2"/>
                </a:solidFill>
              </a:rPr>
              <a:t>, place souvent périphérique, parfois centrale</a:t>
            </a:r>
            <a:endParaRPr lang="fr-FR" dirty="0">
              <a:solidFill>
                <a:schemeClr val="tx2"/>
              </a:solidFill>
            </a:endParaRPr>
          </a:p>
          <a:p>
            <a:endParaRPr lang="fr-FR" sz="1500" i="1" dirty="0" smtClean="0">
              <a:solidFill>
                <a:schemeClr val="tx2"/>
              </a:solidFill>
            </a:endParaRPr>
          </a:p>
          <a:p>
            <a:r>
              <a:rPr lang="fr-FR" sz="3200" dirty="0">
                <a:solidFill>
                  <a:srgbClr val="008F3F"/>
                </a:solidFill>
              </a:rPr>
              <a:t>C</a:t>
            </a:r>
            <a:r>
              <a:rPr lang="fr-FR" sz="3200" dirty="0" smtClean="0">
                <a:solidFill>
                  <a:srgbClr val="008F3F"/>
                </a:solidFill>
              </a:rPr>
              <a:t>aractéristiques </a:t>
            </a:r>
            <a:r>
              <a:rPr lang="fr-FR" sz="3200" dirty="0">
                <a:solidFill>
                  <a:srgbClr val="008F3F"/>
                </a:solidFill>
              </a:rPr>
              <a:t>ou </a:t>
            </a:r>
            <a:r>
              <a:rPr lang="fr-FR" sz="3200" dirty="0" smtClean="0">
                <a:solidFill>
                  <a:srgbClr val="008F3F"/>
                </a:solidFill>
              </a:rPr>
              <a:t>«</a:t>
            </a:r>
            <a:r>
              <a:rPr lang="fr-FR" sz="3200" dirty="0">
                <a:solidFill>
                  <a:srgbClr val="008F3F"/>
                </a:solidFill>
              </a:rPr>
              <a:t> mots clés » </a:t>
            </a:r>
            <a:r>
              <a:rPr lang="fr-FR" sz="3200" dirty="0" smtClean="0">
                <a:solidFill>
                  <a:srgbClr val="008F3F"/>
                </a:solidFill>
              </a:rPr>
              <a:t>:</a:t>
            </a:r>
          </a:p>
          <a:p>
            <a:pPr lvl="1"/>
            <a:r>
              <a:rPr lang="fr-FR" sz="2800" dirty="0" smtClean="0">
                <a:solidFill>
                  <a:srgbClr val="008F3F"/>
                </a:solidFill>
              </a:rPr>
              <a:t>Intention éducative</a:t>
            </a:r>
            <a:r>
              <a:rPr lang="fr-FR" sz="2800" dirty="0" smtClean="0">
                <a:solidFill>
                  <a:schemeClr val="tx2"/>
                </a:solidFill>
              </a:rPr>
              <a:t> </a:t>
            </a:r>
            <a:r>
              <a:rPr lang="fr-FR" dirty="0" smtClean="0">
                <a:solidFill>
                  <a:schemeClr val="tx2"/>
                </a:solidFill>
              </a:rPr>
              <a:t>: objectifs variés (ex: diabète / AVK)</a:t>
            </a:r>
          </a:p>
          <a:p>
            <a:pPr lvl="1"/>
            <a:r>
              <a:rPr lang="fr-FR" sz="2800" dirty="0" smtClean="0">
                <a:solidFill>
                  <a:srgbClr val="008F3F"/>
                </a:solidFill>
              </a:rPr>
              <a:t>Relation</a:t>
            </a:r>
            <a:r>
              <a:rPr lang="fr-FR" sz="2800" dirty="0" smtClean="0">
                <a:solidFill>
                  <a:schemeClr val="tx2"/>
                </a:solidFill>
              </a:rPr>
              <a:t> </a:t>
            </a:r>
            <a:r>
              <a:rPr lang="fr-FR" dirty="0">
                <a:solidFill>
                  <a:schemeClr val="tx2"/>
                </a:solidFill>
              </a:rPr>
              <a:t>dans la </a:t>
            </a:r>
            <a:r>
              <a:rPr lang="fr-FR" dirty="0" smtClean="0">
                <a:solidFill>
                  <a:schemeClr val="tx2"/>
                </a:solidFill>
              </a:rPr>
              <a:t>durée : centrale, support de la démarche, alchimie</a:t>
            </a:r>
          </a:p>
          <a:p>
            <a:pPr lvl="1"/>
            <a:r>
              <a:rPr lang="fr-FR" sz="2800" dirty="0">
                <a:solidFill>
                  <a:srgbClr val="008F3F"/>
                </a:solidFill>
              </a:rPr>
              <a:t>P</a:t>
            </a:r>
            <a:r>
              <a:rPr lang="fr-FR" sz="2800" dirty="0" smtClean="0">
                <a:solidFill>
                  <a:srgbClr val="008F3F"/>
                </a:solidFill>
              </a:rPr>
              <a:t>lace </a:t>
            </a:r>
            <a:r>
              <a:rPr lang="fr-FR" sz="2800" dirty="0">
                <a:solidFill>
                  <a:srgbClr val="008F3F"/>
                </a:solidFill>
              </a:rPr>
              <a:t>donnée au </a:t>
            </a:r>
            <a:r>
              <a:rPr lang="fr-FR" sz="2800" dirty="0" smtClean="0">
                <a:solidFill>
                  <a:srgbClr val="008F3F"/>
                </a:solidFill>
              </a:rPr>
              <a:t>patient </a:t>
            </a:r>
            <a:r>
              <a:rPr lang="fr-FR" dirty="0" smtClean="0">
                <a:solidFill>
                  <a:schemeClr val="tx2"/>
                </a:solidFill>
              </a:rPr>
              <a:t>: penser « pour », « avec » ou « par »</a:t>
            </a:r>
          </a:p>
          <a:p>
            <a:pPr lvl="1"/>
            <a:r>
              <a:rPr lang="fr-FR" sz="2600" dirty="0" smtClean="0">
                <a:solidFill>
                  <a:srgbClr val="008F3F"/>
                </a:solidFill>
              </a:rPr>
              <a:t>Bricolage :</a:t>
            </a:r>
            <a:r>
              <a:rPr lang="fr-FR" dirty="0" smtClean="0">
                <a:solidFill>
                  <a:schemeClr val="tx2"/>
                </a:solidFill>
              </a:rPr>
              <a:t> tâtonnement, « essais », bricolage relationnel + outils éclectiques et aménagement de l’environnement</a:t>
            </a:r>
            <a:endParaRPr lang="fr-FR" sz="2000" dirty="0">
              <a:solidFill>
                <a:schemeClr val="tx2"/>
              </a:solidFill>
            </a:endParaRPr>
          </a:p>
          <a:p>
            <a:endParaRPr lang="fr-FR" dirty="0" smtClean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7804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09625" y="396805"/>
            <a:ext cx="10515600" cy="835025"/>
          </a:xfrm>
        </p:spPr>
        <p:txBody>
          <a:bodyPr>
            <a:normAutofit fontScale="90000"/>
          </a:bodyPr>
          <a:lstStyle/>
          <a:p>
            <a:pPr algn="ctr"/>
            <a:r>
              <a:rPr lang="fr-FR" dirty="0" smtClean="0">
                <a:solidFill>
                  <a:srgbClr val="008F3F"/>
                </a:solidFill>
              </a:rPr>
              <a:t>1.a) Pratiques </a:t>
            </a:r>
            <a:r>
              <a:rPr lang="fr-FR" dirty="0">
                <a:solidFill>
                  <a:srgbClr val="008F3F"/>
                </a:solidFill>
              </a:rPr>
              <a:t>éducatives </a:t>
            </a:r>
            <a:r>
              <a:rPr lang="fr-FR" dirty="0" smtClean="0">
                <a:solidFill>
                  <a:srgbClr val="008F3F"/>
                </a:solidFill>
              </a:rPr>
              <a:t>en consultation </a:t>
            </a:r>
            <a:r>
              <a:rPr lang="fr-FR" sz="3600" dirty="0" smtClean="0">
                <a:solidFill>
                  <a:srgbClr val="008F3F"/>
                </a:solidFill>
              </a:rPr>
              <a:t>(suite)</a:t>
            </a:r>
            <a:endParaRPr lang="fr-FR" sz="3600" dirty="0">
              <a:solidFill>
                <a:srgbClr val="008F3F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58368" y="1525586"/>
            <a:ext cx="10904981" cy="489350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FR" sz="3200" dirty="0" smtClean="0">
                <a:solidFill>
                  <a:srgbClr val="008F3F"/>
                </a:solidFill>
              </a:rPr>
              <a:t>    Ressenti des MG :</a:t>
            </a:r>
          </a:p>
          <a:p>
            <a:r>
              <a:rPr lang="fr-FR" sz="3000" dirty="0" smtClean="0">
                <a:solidFill>
                  <a:srgbClr val="008F3F"/>
                </a:solidFill>
              </a:rPr>
              <a:t>Se disent  : </a:t>
            </a:r>
            <a:r>
              <a:rPr lang="fr-FR" sz="3000" dirty="0" smtClean="0">
                <a:solidFill>
                  <a:schemeClr val="tx2"/>
                </a:solidFill>
              </a:rPr>
              <a:t>+/- à l’aise et efficaces </a:t>
            </a:r>
            <a:r>
              <a:rPr lang="fr-FR" sz="3000" dirty="0">
                <a:solidFill>
                  <a:schemeClr val="tx2"/>
                </a:solidFill>
              </a:rPr>
              <a:t>dans ces </a:t>
            </a:r>
            <a:r>
              <a:rPr lang="fr-FR" sz="3000" dirty="0" smtClean="0">
                <a:solidFill>
                  <a:schemeClr val="tx2"/>
                </a:solidFill>
              </a:rPr>
              <a:t>pratiques,</a:t>
            </a:r>
          </a:p>
          <a:p>
            <a:pPr marL="0" indent="0">
              <a:buNone/>
            </a:pPr>
            <a:r>
              <a:rPr lang="fr-FR" sz="3000" dirty="0">
                <a:solidFill>
                  <a:schemeClr val="tx2"/>
                </a:solidFill>
              </a:rPr>
              <a:t> </a:t>
            </a:r>
            <a:r>
              <a:rPr lang="fr-FR" sz="3000" dirty="0" smtClean="0">
                <a:solidFill>
                  <a:schemeClr val="tx2"/>
                </a:solidFill>
              </a:rPr>
              <a:t>                      </a:t>
            </a:r>
            <a:r>
              <a:rPr lang="fr-FR" sz="3200" dirty="0" smtClean="0">
                <a:solidFill>
                  <a:schemeClr val="tx2"/>
                </a:solidFill>
              </a:rPr>
              <a:t>démunis </a:t>
            </a:r>
            <a:r>
              <a:rPr lang="fr-FR" sz="3200" dirty="0">
                <a:solidFill>
                  <a:schemeClr val="tx2"/>
                </a:solidFill>
              </a:rPr>
              <a:t>pour </a:t>
            </a:r>
            <a:r>
              <a:rPr lang="fr-FR" sz="3200" dirty="0" err="1">
                <a:solidFill>
                  <a:schemeClr val="tx2"/>
                </a:solidFill>
              </a:rPr>
              <a:t>appré</a:t>
            </a:r>
            <a:r>
              <a:rPr lang="it-IT" sz="3200" dirty="0" err="1">
                <a:solidFill>
                  <a:schemeClr val="tx2"/>
                </a:solidFill>
              </a:rPr>
              <a:t>cier</a:t>
            </a:r>
            <a:r>
              <a:rPr lang="it-IT" sz="3200" dirty="0">
                <a:solidFill>
                  <a:schemeClr val="tx2"/>
                </a:solidFill>
              </a:rPr>
              <a:t> la </a:t>
            </a:r>
            <a:r>
              <a:rPr lang="it-IT" sz="3200" dirty="0" err="1">
                <a:solidFill>
                  <a:schemeClr val="tx2"/>
                </a:solidFill>
              </a:rPr>
              <a:t>qualit</a:t>
            </a:r>
            <a:r>
              <a:rPr lang="fr-FR" sz="3200" dirty="0" err="1">
                <a:solidFill>
                  <a:schemeClr val="tx2"/>
                </a:solidFill>
              </a:rPr>
              <a:t>é</a:t>
            </a:r>
            <a:r>
              <a:rPr lang="fr-FR" sz="3200" dirty="0">
                <a:solidFill>
                  <a:schemeClr val="tx2"/>
                </a:solidFill>
              </a:rPr>
              <a:t> de leur dé</a:t>
            </a:r>
            <a:r>
              <a:rPr lang="de-DE" sz="3200" dirty="0" smtClean="0">
                <a:solidFill>
                  <a:schemeClr val="tx2"/>
                </a:solidFill>
              </a:rPr>
              <a:t>marche</a:t>
            </a:r>
            <a:endParaRPr lang="fr-FR" sz="3200" dirty="0">
              <a:solidFill>
                <a:schemeClr val="tx2"/>
              </a:solidFill>
            </a:endParaRPr>
          </a:p>
          <a:p>
            <a:endParaRPr lang="fr-FR" sz="3000" dirty="0" smtClean="0">
              <a:solidFill>
                <a:srgbClr val="008F3F"/>
              </a:solidFill>
            </a:endParaRPr>
          </a:p>
          <a:p>
            <a:r>
              <a:rPr lang="fr-FR" sz="3000" dirty="0" smtClean="0">
                <a:solidFill>
                  <a:srgbClr val="008F3F"/>
                </a:solidFill>
              </a:rPr>
              <a:t>Rencontrent </a:t>
            </a:r>
            <a:r>
              <a:rPr lang="fr-FR" sz="3000" dirty="0">
                <a:solidFill>
                  <a:srgbClr val="008F3F"/>
                </a:solidFill>
              </a:rPr>
              <a:t>des tensions dans le travail éducatif </a:t>
            </a:r>
          </a:p>
          <a:p>
            <a:endParaRPr lang="fr-FR" sz="3000" dirty="0" smtClean="0">
              <a:solidFill>
                <a:srgbClr val="008F3F"/>
              </a:solidFill>
            </a:endParaRPr>
          </a:p>
          <a:p>
            <a:r>
              <a:rPr lang="fr-FR" sz="3000" dirty="0" smtClean="0">
                <a:solidFill>
                  <a:srgbClr val="008F3F"/>
                </a:solidFill>
              </a:rPr>
              <a:t>ETP </a:t>
            </a:r>
            <a:r>
              <a:rPr lang="fr-FR" sz="3000" dirty="0" smtClean="0">
                <a:solidFill>
                  <a:schemeClr val="tx2"/>
                </a:solidFill>
              </a:rPr>
              <a:t>: permet de redonner du sens et ré-enchanter leurs pratiques</a:t>
            </a:r>
          </a:p>
        </p:txBody>
      </p:sp>
    </p:spTree>
    <p:extLst>
      <p:ext uri="{BB962C8B-B14F-4D97-AF65-F5344CB8AC3E}">
        <p14:creationId xmlns:p14="http://schemas.microsoft.com/office/powerpoint/2010/main" val="1266473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Bureau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Bureau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3211</TotalTime>
  <Words>765</Words>
  <Application>Microsoft Office PowerPoint</Application>
  <PresentationFormat>Personnalisé</PresentationFormat>
  <Paragraphs>174</Paragraphs>
  <Slides>18</Slides>
  <Notes>17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18</vt:i4>
      </vt:variant>
    </vt:vector>
  </HeadingPairs>
  <TitlesOfParts>
    <vt:vector size="19" baseType="lpstr">
      <vt:lpstr>Thème Office</vt:lpstr>
      <vt:lpstr>Présentation PowerPoint</vt:lpstr>
      <vt:lpstr>Présentation PowerPoint</vt:lpstr>
      <vt:lpstr>Contexte / problématique</vt:lpstr>
      <vt:lpstr>Objectifs de la recherche</vt:lpstr>
      <vt:lpstr>Méthode : entretiens auprès de MG  en contexte favorable vis-à-vis de l’ETP</vt:lpstr>
      <vt:lpstr>Résultats</vt:lpstr>
      <vt:lpstr>1) Accès donné à une éducation </vt:lpstr>
      <vt:lpstr>1.a) Pratiques éducatives en consultation</vt:lpstr>
      <vt:lpstr>1.a) Pratiques éducatives en consultation (suite)</vt:lpstr>
      <vt:lpstr>1.b) Orientations vers d’autres ressources éducatives</vt:lpstr>
      <vt:lpstr>1.b) Orientations vers d’autres ressources éducatives                                                                            (suite)</vt:lpstr>
      <vt:lpstr>2) Ce qui fait varier l’accès donné à une éducation                                                   en consultation </vt:lpstr>
      <vt:lpstr>Ce qui fait varier l’orientation vers d’autres ressources éducatives</vt:lpstr>
      <vt:lpstr>2) Ce qui fait varier l’accès donné à une éducation                  en consultation et via des orientations</vt:lpstr>
      <vt:lpstr>2) Comment la situation sociale des patients influence les pratiques éducatives</vt:lpstr>
      <vt:lpstr>3) Une part importante des médecins estime pouvoir contribuer  à améliorer leurs pratiques  et l’équité d’accès à une éducation... ... en s’appuyant sur des dynamiques profelles et institutionnelles      déjà existantes localement, ou qu’ils contribuent à créer </vt:lpstr>
      <vt:lpstr>Apports, questions soulevées par cette recherche (et par d’autres…)</vt:lpstr>
      <vt:lpstr>Nous remercions chaleureusement…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Pratiquer l’ETP en médecine générale</dc:title>
  <dc:creator>Compte Microsoft</dc:creator>
  <cp:lastModifiedBy>Jean-Marie Gagliolo</cp:lastModifiedBy>
  <cp:revision>172</cp:revision>
  <cp:lastPrinted>2017-04-30T14:42:39Z</cp:lastPrinted>
  <dcterms:created xsi:type="dcterms:W3CDTF">2016-05-24T19:23:04Z</dcterms:created>
  <dcterms:modified xsi:type="dcterms:W3CDTF">2017-11-22T12:51:03Z</dcterms:modified>
</cp:coreProperties>
</file>