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7"/>
  </p:notesMasterIdLst>
  <p:sldIdLst>
    <p:sldId id="265" r:id="rId5"/>
    <p:sldId id="259" r:id="rId6"/>
    <p:sldId id="267" r:id="rId7"/>
    <p:sldId id="268" r:id="rId8"/>
    <p:sldId id="264" r:id="rId9"/>
    <p:sldId id="270" r:id="rId10"/>
    <p:sldId id="269" r:id="rId11"/>
    <p:sldId id="262" r:id="rId12"/>
    <p:sldId id="271" r:id="rId13"/>
    <p:sldId id="260" r:id="rId14"/>
    <p:sldId id="263" r:id="rId15"/>
    <p:sldId id="272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1522"/>
    <a:srgbClr val="404738"/>
    <a:srgbClr val="343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55" autoAdjust="0"/>
    <p:restoredTop sz="94708"/>
  </p:normalViewPr>
  <p:slideViewPr>
    <p:cSldViewPr snapToGrid="0" snapToObjects="1">
      <p:cViewPr>
        <p:scale>
          <a:sx n="166" d="100"/>
          <a:sy n="166" d="100"/>
        </p:scale>
        <p:origin x="144" y="-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3928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7A947-D0CD-5C4F-B710-24F61FF9A7FC}" type="datetimeFigureOut">
              <a:rPr lang="fr-FR" smtClean="0"/>
              <a:t>22/11/2017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00B1B-967F-E246-8A16-F61630EE17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966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00B1B-967F-E246-8A16-F61630EE17D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986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00B1B-967F-E246-8A16-F61630EE17D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362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00B1B-967F-E246-8A16-F61630EE17D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795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00B1B-967F-E246-8A16-F61630EE17D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879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00B1B-967F-E246-8A16-F61630EE17D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7142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00B1B-967F-E246-8A16-F61630EE17D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38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11/22/17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11/22/17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11/22/17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11/22/17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305107" y="324853"/>
            <a:ext cx="8615986" cy="408255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marL="171450" indent="-171450" algn="l">
              <a:buFontTx/>
              <a:buChar char="-"/>
            </a:pPr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49069" y="2888857"/>
            <a:ext cx="69186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A41522"/>
                </a:solidFill>
              </a:rPr>
              <a:t>La recherche sur les services de santé</a:t>
            </a:r>
          </a:p>
          <a:p>
            <a:pPr algn="ctr"/>
            <a:endParaRPr lang="fr-FR" sz="1200" dirty="0"/>
          </a:p>
          <a:p>
            <a:pPr algn="ctr"/>
            <a:r>
              <a:rPr lang="fr-FR" sz="2000" dirty="0" smtClean="0"/>
              <a:t>Karine Chevreul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4886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48849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b="1" dirty="0">
                <a:solidFill>
                  <a:srgbClr val="A41522"/>
                </a:solidFill>
                <a:latin typeface="+mn-lt"/>
                <a:cs typeface="Gotham Bold"/>
              </a:rPr>
              <a:t>Les enjeux</a:t>
            </a: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600" b="1" dirty="0">
                <a:solidFill>
                  <a:srgbClr val="A41522"/>
                </a:solidFill>
                <a:latin typeface="+mn-lt"/>
                <a:cs typeface="Gotham Bold"/>
              </a:rPr>
              <a:t>Les freins ?</a:t>
            </a:r>
          </a:p>
          <a:p>
            <a:pPr algn="l">
              <a:lnSpc>
                <a:spcPct val="120000"/>
              </a:lnSpc>
              <a:spcAft>
                <a:spcPts val="800"/>
              </a:spcAft>
            </a:pPr>
            <a:r>
              <a:rPr lang="fr-FR" sz="16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Un champ récent : une communauté restreinte qui a besoin de se structurer </a:t>
            </a:r>
          </a:p>
          <a:p>
            <a:pPr algn="l">
              <a:lnSpc>
                <a:spcPct val="120000"/>
              </a:lnSpc>
              <a:spcAft>
                <a:spcPts val="800"/>
              </a:spcAft>
            </a:pPr>
            <a:r>
              <a:rPr lang="fr-FR" sz="16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Multi/interdisciplinarité difficile à mettre en œuvre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6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L’interaction avec les décideurs publics/locaux</a:t>
            </a:r>
            <a:endParaRPr lang="fr-FR" sz="2800" b="1" dirty="0">
              <a:solidFill>
                <a:srgbClr val="A41522"/>
              </a:solidFill>
              <a:latin typeface="+mn-lt"/>
              <a:cs typeface="Gotham Bold"/>
            </a:endParaRPr>
          </a:p>
          <a:p>
            <a:pPr marL="1068388" indent="-217488" algn="l">
              <a:lnSpc>
                <a:spcPct val="120000"/>
              </a:lnSpc>
              <a:spcAft>
                <a:spcPts val="300"/>
              </a:spcAft>
              <a:buFontTx/>
              <a:buChar char="-"/>
            </a:pP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d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ans les études de pratiques: reconnaissance, passage aux études analytiques </a:t>
            </a:r>
            <a:r>
              <a:rPr lang="mr-IN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…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 </a:t>
            </a:r>
          </a:p>
          <a:p>
            <a:pPr marL="1068388" indent="-217488" algn="l">
              <a:lnSpc>
                <a:spcPct val="120000"/>
              </a:lnSpc>
              <a:spcAft>
                <a:spcPts val="9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dans les expérimentations: temporalité</a:t>
            </a:r>
            <a:endParaRPr lang="fr-FR" sz="1600" b="1" dirty="0" smtClean="0">
              <a:solidFill>
                <a:srgbClr val="40473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l">
              <a:lnSpc>
                <a:spcPct val="120000"/>
              </a:lnSpc>
              <a:spcAft>
                <a:spcPts val="800"/>
              </a:spcAft>
            </a:pPr>
            <a:r>
              <a:rPr lang="fr-FR" sz="16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Les contraintes des financements, leur ampleur</a:t>
            </a:r>
            <a:endParaRPr lang="fr-FR" sz="1600" b="1" dirty="0">
              <a:solidFill>
                <a:srgbClr val="40473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l">
              <a:lnSpc>
                <a:spcPct val="120000"/>
              </a:lnSpc>
              <a:spcAft>
                <a:spcPts val="800"/>
              </a:spcAft>
            </a:pPr>
            <a:r>
              <a:rPr lang="fr-FR" sz="16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L’</a:t>
            </a:r>
            <a:r>
              <a:rPr lang="fr-FR" sz="1600" b="1" dirty="0" err="1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opérationalisation</a:t>
            </a:r>
            <a:r>
              <a:rPr lang="fr-FR" sz="16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1600" b="1" dirty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des </a:t>
            </a:r>
            <a:r>
              <a:rPr lang="fr-FR" sz="16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résultats « locaux »</a:t>
            </a:r>
            <a:endParaRPr lang="fr-FR" sz="1600" b="1" dirty="0">
              <a:solidFill>
                <a:srgbClr val="40473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endParaRPr lang="fr-FR" sz="1600" b="1" dirty="0">
              <a:solidFill>
                <a:srgbClr val="404738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80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4085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b="1" dirty="0" smtClean="0">
                <a:solidFill>
                  <a:srgbClr val="A41522"/>
                </a:solidFill>
                <a:latin typeface="+mn-lt"/>
                <a:cs typeface="Gotham Bold"/>
              </a:rPr>
              <a:t>Les opportunités  </a:t>
            </a:r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  <a:endParaRPr lang="fr-FR" sz="1000" dirty="0" smtClean="0">
              <a:solidFill>
                <a:srgbClr val="A41522"/>
              </a:solidFill>
              <a:latin typeface="Gotham Bold"/>
              <a:cs typeface="Gotham Bold"/>
            </a:endParaRPr>
          </a:p>
          <a:p>
            <a:pPr algn="l">
              <a:lnSpc>
                <a:spcPct val="200000"/>
              </a:lnSpc>
              <a:spcAft>
                <a:spcPts val="600"/>
              </a:spcAft>
            </a:pPr>
            <a:r>
              <a:rPr lang="fr-FR" sz="16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Les appels à projet spécifiques</a:t>
            </a:r>
          </a:p>
          <a:p>
            <a:pPr algn="l">
              <a:lnSpc>
                <a:spcPct val="200000"/>
              </a:lnSpc>
              <a:spcAft>
                <a:spcPts val="600"/>
              </a:spcAft>
            </a:pPr>
            <a:r>
              <a:rPr lang="fr-FR" sz="16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L’action structurante au niveau européen et français</a:t>
            </a:r>
            <a:endParaRPr lang="fr-FR" sz="1200" dirty="0">
              <a:solidFill>
                <a:srgbClr val="404738"/>
              </a:solidFill>
              <a:latin typeface="Gotham Bold"/>
              <a:cs typeface="Gotham Bold"/>
            </a:endParaRPr>
          </a:p>
          <a:p>
            <a:pPr algn="l">
              <a:lnSpc>
                <a:spcPct val="200000"/>
              </a:lnSpc>
              <a:spcAft>
                <a:spcPts val="600"/>
              </a:spcAft>
            </a:pPr>
            <a:r>
              <a:rPr lang="fr-FR" sz="1600" b="1" dirty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Le portage politique 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endParaRPr lang="fr-FR" sz="1600" b="1" dirty="0">
              <a:solidFill>
                <a:srgbClr val="40473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34819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4085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b="1" dirty="0">
                <a:solidFill>
                  <a:srgbClr val="A41522"/>
                </a:solidFill>
                <a:latin typeface="+mn-lt"/>
                <a:cs typeface="Gotham Bold"/>
              </a:rPr>
              <a:t>A</a:t>
            </a:r>
            <a:r>
              <a:rPr lang="fr-FR" sz="2800" b="1" dirty="0" smtClean="0">
                <a:solidFill>
                  <a:srgbClr val="A41522"/>
                </a:solidFill>
                <a:latin typeface="+mn-lt"/>
                <a:cs typeface="Gotham Bold"/>
              </a:rPr>
              <a:t>ller plus loin  </a:t>
            </a:r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  <a:endParaRPr lang="fr-FR" sz="1000" dirty="0" smtClean="0">
              <a:solidFill>
                <a:srgbClr val="A41522"/>
              </a:solidFill>
              <a:latin typeface="Gotham Bold"/>
              <a:cs typeface="Gotham Bold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6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Pluridisciplinarité et mobilisation </a:t>
            </a:r>
            <a:r>
              <a:rPr lang="fr-FR" sz="1600" b="1" dirty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des </a:t>
            </a:r>
            <a:r>
              <a:rPr lang="fr-FR" sz="16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disciplines </a:t>
            </a:r>
          </a:p>
          <a:p>
            <a:pPr marL="1068388" indent="-217488" algn="l">
              <a:lnSpc>
                <a:spcPct val="120000"/>
              </a:lnSpc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des 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séminaires 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« vignettes »</a:t>
            </a:r>
            <a:endParaRPr lang="fr-FR" sz="16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Gotham Book"/>
            </a:endParaRPr>
          </a:p>
          <a:p>
            <a:pPr marL="1068388" indent="-217488" algn="l">
              <a:lnSpc>
                <a:spcPct val="120000"/>
              </a:lnSpc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des 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appels à projets ancillaires</a:t>
            </a:r>
          </a:p>
          <a:p>
            <a:pPr marL="1068388" indent="-217488" algn="l">
              <a:lnSpc>
                <a:spcPct val="120000"/>
              </a:lnSpc>
              <a:spcAft>
                <a:spcPts val="300"/>
              </a:spcAft>
              <a:buFontTx/>
              <a:buChar char="-"/>
            </a:pP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une formation dédiée</a:t>
            </a:r>
            <a:endParaRPr lang="fr-FR" sz="1600" b="1" dirty="0">
              <a:solidFill>
                <a:srgbClr val="404738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1068388" indent="-217488" algn="l">
              <a:lnSpc>
                <a:spcPct val="120000"/>
              </a:lnSpc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une 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société 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française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6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Mobilisation des chercheurs et proximité des décideurs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		Imaginer des postes bi-</a:t>
            </a:r>
            <a:r>
              <a:rPr lang="fr-FR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appartenants</a:t>
            </a:r>
            <a:endParaRPr lang="fr-FR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6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Expérimentation nationale, un objet de recherche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		Modification 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des mises à disposition des fonds publics </a:t>
            </a:r>
            <a:endParaRPr lang="fr-FR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mr-IN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…</a:t>
            </a:r>
            <a:endParaRPr lang="fr-FR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endParaRPr lang="fr-FR" sz="1600" b="1" dirty="0">
              <a:solidFill>
                <a:schemeClr val="tx1">
                  <a:lumMod val="50000"/>
                  <a:lumOff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79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408255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000" b="1" dirty="0">
                <a:solidFill>
                  <a:srgbClr val="A41522"/>
                </a:solidFill>
                <a:latin typeface="+mn-lt"/>
                <a:cs typeface="Gotham Bold"/>
              </a:rPr>
              <a:t>Définition</a:t>
            </a:r>
            <a:r>
              <a:rPr lang="fr-FR" sz="2800" dirty="0" smtClean="0">
                <a:solidFill>
                  <a:srgbClr val="404738"/>
                </a:solidFill>
                <a:latin typeface="Gotham Bold"/>
                <a:cs typeface="Gotham Bold"/>
              </a:rPr>
              <a:t> </a:t>
            </a:r>
            <a:endParaRPr lang="fr-FR" sz="2800" dirty="0" smtClean="0">
              <a:solidFill>
                <a:srgbClr val="A41522"/>
              </a:solidFill>
              <a:latin typeface="Gotham Bold"/>
              <a:cs typeface="Gotham Bold"/>
            </a:endParaRP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9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La recherche sur les services de santé 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9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étudie leur capacité à remplir les objectifs du système</a:t>
            </a:r>
          </a:p>
          <a:p>
            <a:pPr algn="l"/>
            <a:endParaRPr lang="fr-FR" sz="16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146661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408255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000" b="1" dirty="0">
                <a:solidFill>
                  <a:srgbClr val="A41522"/>
                </a:solidFill>
                <a:latin typeface="+mn-lt"/>
                <a:cs typeface="Gotham Bold"/>
              </a:rPr>
              <a:t>Définition</a:t>
            </a:r>
            <a:r>
              <a:rPr lang="fr-FR" sz="2800" dirty="0" smtClean="0">
                <a:solidFill>
                  <a:srgbClr val="404738"/>
                </a:solidFill>
                <a:latin typeface="Gotham Bold"/>
                <a:cs typeface="Gotham Bold"/>
              </a:rPr>
              <a:t> </a:t>
            </a:r>
            <a:endParaRPr lang="fr-FR" sz="2800" dirty="0" smtClean="0">
              <a:solidFill>
                <a:srgbClr val="A41522"/>
              </a:solidFill>
              <a:latin typeface="Gotham Bold"/>
              <a:cs typeface="Gotham Bold"/>
            </a:endParaRP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9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La recherche sur les services de santé 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9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étudie leur capacité à remplir les objectifs du système</a:t>
            </a:r>
          </a:p>
          <a:p>
            <a:pPr algn="l"/>
            <a:endParaRPr lang="fr-FR" sz="16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marL="228600" indent="-228600" algn="l">
              <a:spcAft>
                <a:spcPts val="600"/>
              </a:spcAft>
              <a:tabLst>
                <a:tab pos="5199063" algn="l"/>
              </a:tabLst>
            </a:pP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cs typeface="Gotham Book"/>
              </a:rPr>
              <a:t>Objectifs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	</a:t>
            </a:r>
            <a:endParaRPr lang="fr-FR" sz="1600" b="1" dirty="0" smtClean="0">
              <a:solidFill>
                <a:schemeClr val="accent1">
                  <a:lumMod val="75000"/>
                </a:schemeClr>
              </a:solidFill>
              <a:cs typeface="Gotham Book"/>
            </a:endParaRPr>
          </a:p>
          <a:p>
            <a:pPr marL="228600" indent="-228600" algn="l">
              <a:tabLst>
                <a:tab pos="5199063" algn="l"/>
              </a:tabLst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Améliorer la santé de la population en garantissant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	</a:t>
            </a:r>
            <a:endParaRPr lang="fr-FR" sz="1600" b="1" dirty="0" smtClean="0">
              <a:solidFill>
                <a:schemeClr val="tx1">
                  <a:lumMod val="50000"/>
                  <a:lumOff val="50000"/>
                </a:schemeClr>
              </a:solidFill>
              <a:cs typeface="Gotham Book"/>
            </a:endParaRPr>
          </a:p>
          <a:p>
            <a:pPr marL="228600" indent="-228600" algn="l">
              <a:buFont typeface="Arial" charset="0"/>
              <a:buChar char="•"/>
              <a:tabLst>
                <a:tab pos="5199063" algn="l"/>
              </a:tabLst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pour tous 		</a:t>
            </a:r>
          </a:p>
          <a:p>
            <a:pPr marL="228600" indent="-228600" algn="l">
              <a:buFont typeface="Arial" charset="0"/>
              <a:buChar char="•"/>
              <a:tabLst>
                <a:tab pos="5199063" algn="l"/>
              </a:tabLst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un financement juste (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é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quité de financement)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	</a:t>
            </a:r>
            <a:endParaRPr lang="fr-FR" sz="1600" b="1" dirty="0" smtClean="0">
              <a:solidFill>
                <a:schemeClr val="tx1">
                  <a:lumMod val="50000"/>
                  <a:lumOff val="50000"/>
                </a:schemeClr>
              </a:solidFill>
              <a:cs typeface="Gotham Book"/>
            </a:endParaRPr>
          </a:p>
          <a:p>
            <a:pPr marL="228600" indent="-228600" algn="l">
              <a:buFont typeface="Arial" charset="0"/>
              <a:buChar char="•"/>
              <a:tabLst>
                <a:tab pos="4573588" algn="l"/>
              </a:tabLst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p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rise en compte des 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préférences 	</a:t>
            </a:r>
            <a:endParaRPr lang="fr-FR" sz="1400" b="1" dirty="0" smtClean="0">
              <a:solidFill>
                <a:schemeClr val="tx1">
                  <a:lumMod val="65000"/>
                  <a:lumOff val="35000"/>
                </a:schemeClr>
              </a:solidFill>
              <a:cs typeface="Gotham Book"/>
            </a:endParaRP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800" b="1" dirty="0">
              <a:solidFill>
                <a:srgbClr val="23AFD3"/>
              </a:solidFill>
              <a:latin typeface="+mn-lt"/>
              <a:ea typeface="ＭＳ Ｐゴシック" charset="-128"/>
              <a:cs typeface="+mn-cs"/>
            </a:endParaRP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marL="171450" indent="-171450" algn="l">
              <a:buFontTx/>
              <a:buChar char="-"/>
            </a:pPr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146187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408255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000" b="1" dirty="0">
                <a:solidFill>
                  <a:srgbClr val="A41522"/>
                </a:solidFill>
                <a:latin typeface="+mn-lt"/>
                <a:cs typeface="Gotham Bold"/>
              </a:rPr>
              <a:t>Définition</a:t>
            </a:r>
            <a:r>
              <a:rPr lang="fr-FR" sz="2800" dirty="0" smtClean="0">
                <a:solidFill>
                  <a:srgbClr val="404738"/>
                </a:solidFill>
                <a:latin typeface="Gotham Bold"/>
                <a:cs typeface="Gotham Bold"/>
              </a:rPr>
              <a:t> </a:t>
            </a:r>
            <a:endParaRPr lang="fr-FR" sz="2800" dirty="0" smtClean="0">
              <a:solidFill>
                <a:srgbClr val="A41522"/>
              </a:solidFill>
              <a:latin typeface="Gotham Bold"/>
              <a:cs typeface="Gotham Bold"/>
            </a:endParaRP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9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La recherche sur les services de santé 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9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étudie leur capacité à remplir les objectifs du système</a:t>
            </a:r>
          </a:p>
          <a:p>
            <a:pPr algn="l"/>
            <a:endParaRPr lang="fr-FR" sz="16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marL="228600" indent="-228600" algn="l">
              <a:spcAft>
                <a:spcPts val="600"/>
              </a:spcAft>
              <a:tabLst>
                <a:tab pos="5240338" algn="l"/>
              </a:tabLst>
            </a:pPr>
            <a:r>
              <a:rPr lang="fr-FR" sz="1600" b="1" dirty="0" smtClean="0">
                <a:solidFill>
                  <a:schemeClr val="accent2">
                    <a:lumMod val="75000"/>
                  </a:schemeClr>
                </a:solidFill>
                <a:cs typeface="Gotham Book"/>
              </a:rPr>
              <a:t>Objectifs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	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cs typeface="Gotham Book"/>
              </a:rPr>
              <a:t> Objectifs intermédiaires</a:t>
            </a:r>
            <a:endParaRPr lang="fr-FR" sz="1600" b="1" dirty="0" smtClean="0">
              <a:solidFill>
                <a:schemeClr val="accent1">
                  <a:lumMod val="75000"/>
                </a:schemeClr>
              </a:solidFill>
              <a:cs typeface="Gotham Book"/>
            </a:endParaRPr>
          </a:p>
          <a:p>
            <a:pPr marL="228600" indent="-228600" algn="l">
              <a:tabLst>
                <a:tab pos="5240338" algn="l"/>
              </a:tabLst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Améliorer la santé de la population en garantissant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	 Equité d’accès</a:t>
            </a:r>
            <a:endParaRPr lang="fr-FR" sz="1600" b="1" dirty="0" smtClean="0">
              <a:solidFill>
                <a:schemeClr val="tx1">
                  <a:lumMod val="50000"/>
                  <a:lumOff val="50000"/>
                </a:schemeClr>
              </a:solidFill>
              <a:cs typeface="Gotham Book"/>
            </a:endParaRPr>
          </a:p>
          <a:p>
            <a:pPr marL="228600" indent="-228600" algn="l">
              <a:buFont typeface="Arial" charset="0"/>
              <a:buChar char="•"/>
              <a:tabLst>
                <a:tab pos="5287963" algn="l"/>
              </a:tabLst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pour tous 	Efficience 	</a:t>
            </a:r>
          </a:p>
          <a:p>
            <a:pPr marL="228600" indent="-228600" algn="l">
              <a:buFont typeface="Arial" charset="0"/>
              <a:buChar char="•"/>
              <a:tabLst>
                <a:tab pos="5287963" algn="l"/>
              </a:tabLst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un financement juste (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é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quité de financement)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	Qualité et sécurité des 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soins</a:t>
            </a:r>
            <a:endParaRPr lang="fr-FR" sz="1600" b="1" dirty="0" smtClean="0">
              <a:solidFill>
                <a:schemeClr val="tx1">
                  <a:lumMod val="50000"/>
                  <a:lumOff val="50000"/>
                </a:schemeClr>
              </a:solidFill>
              <a:cs typeface="Gotham Book"/>
            </a:endParaRPr>
          </a:p>
          <a:p>
            <a:pPr marL="228600" indent="-228600" algn="l">
              <a:buFont typeface="Arial" charset="0"/>
              <a:buChar char="•"/>
              <a:tabLst>
                <a:tab pos="4573588" algn="l"/>
                <a:tab pos="5287963" algn="l"/>
              </a:tabLst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p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rise en compte des 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préférences 	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Gotham Book"/>
              </a:rPr>
              <a:t>	</a:t>
            </a:r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800" b="1" dirty="0">
              <a:solidFill>
                <a:srgbClr val="23AFD3"/>
              </a:solidFill>
              <a:latin typeface="+mn-lt"/>
              <a:ea typeface="ＭＳ Ｐゴシック" charset="-128"/>
              <a:cs typeface="+mn-cs"/>
            </a:endParaRP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marL="171450" indent="-171450" algn="l">
              <a:buFontTx/>
              <a:buChar char="-"/>
            </a:pPr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156576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408255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b="1" dirty="0" smtClean="0">
                <a:solidFill>
                  <a:srgbClr val="A41522"/>
                </a:solidFill>
                <a:cs typeface="Gotham Bold"/>
              </a:rPr>
              <a:t>Objet</a:t>
            </a:r>
            <a:r>
              <a:rPr lang="fr-FR" sz="2800" b="1" dirty="0" smtClean="0">
                <a:solidFill>
                  <a:srgbClr val="404738"/>
                </a:solidFill>
                <a:cs typeface="Gotham Bold"/>
              </a:rPr>
              <a:t> </a:t>
            </a:r>
            <a:endParaRPr lang="fr-FR" sz="2800" b="1" dirty="0" smtClean="0">
              <a:solidFill>
                <a:srgbClr val="A41522"/>
              </a:solidFill>
              <a:cs typeface="Gotham Bold"/>
            </a:endParaRP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900" b="1" dirty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La recherche sur les services de santé 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900" b="1" dirty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étudie </a:t>
            </a:r>
            <a:r>
              <a:rPr lang="fr-FR" sz="19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la relation entre leur</a:t>
            </a:r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organisation interne</a:t>
            </a: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ressources humaines</a:t>
            </a: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mode de rémunération</a:t>
            </a: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caractéristiques sociodémographiques de leur usagers</a:t>
            </a: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répartition territoriale</a:t>
            </a: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environnement </a:t>
            </a:r>
          </a:p>
          <a:p>
            <a:pPr marL="1068388" algn="l">
              <a:spcAft>
                <a:spcPts val="300"/>
              </a:spcAft>
            </a:pPr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(niveau d’urbanisation, offre environnante, caractéristiques sociodémographiques, autres caractéristiques du territoire</a:t>
            </a:r>
            <a:r>
              <a:rPr lang="mr-IN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…</a:t>
            </a:r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)</a:t>
            </a:r>
            <a:endParaRPr lang="fr-FR" sz="1600" b="1" dirty="0">
              <a:solidFill>
                <a:srgbClr val="404738"/>
              </a:solidFill>
              <a:latin typeface="+mn-lt"/>
              <a:cs typeface="Gotham Book"/>
            </a:endParaRPr>
          </a:p>
          <a:p>
            <a:pPr marL="223838" algn="l"/>
            <a:endParaRPr lang="fr-FR" sz="1600" b="1" dirty="0" smtClean="0">
              <a:solidFill>
                <a:srgbClr val="404738"/>
              </a:solidFill>
              <a:latin typeface="+mn-lt"/>
              <a:cs typeface="Gotham Book"/>
            </a:endParaRPr>
          </a:p>
          <a:p>
            <a:pPr marL="223838" algn="l"/>
            <a:r>
              <a:rPr lang="fr-FR" sz="1900" b="1" dirty="0" smtClean="0">
                <a:solidFill>
                  <a:srgbClr val="404738"/>
                </a:solidFill>
                <a:latin typeface="+mn-lt"/>
                <a:cs typeface="Gotham Book"/>
              </a:rPr>
              <a:t>Et leurs pratiques et leur capacité à atteindre les objectifs du système</a:t>
            </a: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867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408255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b="1" dirty="0" smtClean="0">
                <a:solidFill>
                  <a:srgbClr val="A41522"/>
                </a:solidFill>
                <a:cs typeface="Gotham Bold"/>
              </a:rPr>
              <a:t>Objet</a:t>
            </a:r>
            <a:r>
              <a:rPr lang="fr-FR" sz="2800" b="1" dirty="0" smtClean="0">
                <a:solidFill>
                  <a:srgbClr val="404738"/>
                </a:solidFill>
                <a:cs typeface="Gotham Bold"/>
              </a:rPr>
              <a:t> </a:t>
            </a:r>
            <a:endParaRPr lang="fr-FR" sz="2800" b="1" dirty="0" smtClean="0">
              <a:solidFill>
                <a:srgbClr val="A41522"/>
              </a:solidFill>
              <a:cs typeface="Gotham Bold"/>
            </a:endParaRP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900" b="1" dirty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La recherche sur les services de santé 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900" b="1" dirty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étudie </a:t>
            </a:r>
            <a:r>
              <a:rPr lang="fr-FR" sz="19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la relation entre leur</a:t>
            </a:r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organisation interne: relation, organisation entre les professionnels, organisation physique en pole, en </a:t>
            </a:r>
            <a:r>
              <a:rPr lang="mr-IN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…</a:t>
            </a:r>
            <a:endParaRPr lang="fr-FR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Gotham Book"/>
            </a:endParaRP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ressources humaines: nombre, qualité, répartition des taches</a:t>
            </a:r>
            <a:r>
              <a:rPr lang="mr-IN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…</a:t>
            </a:r>
            <a:endParaRPr lang="fr-FR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Gotham Book"/>
            </a:endParaRP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mode de rémunération: T2a, paiement à l’acte</a:t>
            </a: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caractéristiques sociodémographiques de leur usagers: va influencer le fonctionnement des services ex: durée de séjour</a:t>
            </a: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répartition territoriale: relation entre offre et consommation de soins</a:t>
            </a: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environnement </a:t>
            </a:r>
          </a:p>
          <a:p>
            <a:pPr marL="1068388" algn="l">
              <a:spcAft>
                <a:spcPts val="300"/>
              </a:spcAft>
            </a:pPr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(niveau d’urbanisation, offre environnante, caractéristiques sociodémographiques, autres caractéristiques du territoire</a:t>
            </a:r>
            <a:r>
              <a:rPr lang="mr-IN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…</a:t>
            </a:r>
            <a:r>
              <a:rPr lang="fr-FR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)</a:t>
            </a:r>
            <a:endParaRPr lang="fr-FR" sz="1600" b="1" dirty="0">
              <a:solidFill>
                <a:srgbClr val="404738"/>
              </a:solidFill>
              <a:latin typeface="+mn-lt"/>
              <a:cs typeface="Gotham Book"/>
            </a:endParaRPr>
          </a:p>
          <a:p>
            <a:pPr marL="223838" algn="l"/>
            <a:endParaRPr lang="fr-FR" sz="1600" b="1" dirty="0" smtClean="0">
              <a:solidFill>
                <a:srgbClr val="404738"/>
              </a:solidFill>
              <a:latin typeface="+mn-lt"/>
              <a:cs typeface="Gotham Book"/>
            </a:endParaRPr>
          </a:p>
          <a:p>
            <a:pPr marL="223838" algn="l"/>
            <a:r>
              <a:rPr lang="fr-FR" sz="1900" b="1" dirty="0" smtClean="0">
                <a:solidFill>
                  <a:srgbClr val="404738"/>
                </a:solidFill>
                <a:latin typeface="+mn-lt"/>
                <a:cs typeface="Gotham Book"/>
              </a:rPr>
              <a:t>Et leurs pratiques et leur capacité à atteindre les objectifs du système</a:t>
            </a:r>
          </a:p>
          <a:p>
            <a:pPr marL="223838" algn="l"/>
            <a:r>
              <a:rPr lang="fr-FR" sz="1900" b="1" dirty="0" smtClean="0">
                <a:solidFill>
                  <a:srgbClr val="404738"/>
                </a:solidFill>
                <a:latin typeface="+mn-lt"/>
                <a:cs typeface="Gotham Book"/>
              </a:rPr>
              <a:t>Attention le mode l’entrée peut être les pratiques </a:t>
            </a: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1360620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408255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b="1" dirty="0" smtClean="0">
                <a:solidFill>
                  <a:srgbClr val="A41522"/>
                </a:solidFill>
                <a:cs typeface="Gotham Bold"/>
              </a:rPr>
              <a:t>Objet</a:t>
            </a:r>
            <a:r>
              <a:rPr lang="fr-FR" sz="2800" b="1" dirty="0" smtClean="0">
                <a:solidFill>
                  <a:srgbClr val="404738"/>
                </a:solidFill>
                <a:cs typeface="Gotham Bold"/>
              </a:rPr>
              <a:t> </a:t>
            </a:r>
            <a:endParaRPr lang="fr-FR" sz="2800" b="1" dirty="0" smtClean="0">
              <a:solidFill>
                <a:srgbClr val="A41522"/>
              </a:solidFill>
              <a:cs typeface="Gotham Bold"/>
            </a:endParaRP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9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Contours flou : les « services de santé »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endParaRPr lang="fr-FR" sz="1900" b="1" dirty="0" smtClean="0">
              <a:solidFill>
                <a:srgbClr val="40473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900" b="1" dirty="0" smtClean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tout dispositif délivrant des soins curatifs et/ou préventifs à des individus</a:t>
            </a:r>
            <a:endParaRPr lang="fr-FR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Gotham Book"/>
            </a:endParaRP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Etablissement de santé ou ses composantes</a:t>
            </a: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Cabinet de médecins</a:t>
            </a: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Équipe mobile </a:t>
            </a:r>
            <a:r>
              <a:rPr lang="fr-FR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pluriprofessionnelle</a:t>
            </a:r>
            <a:endParaRPr lang="fr-FR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Gotham Book"/>
            </a:endParaRP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Programme de prévention</a:t>
            </a: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Programme de </a:t>
            </a:r>
            <a:r>
              <a:rPr lang="fr-FR" sz="1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e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-santé</a:t>
            </a: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r>
              <a:rPr lang="mr-IN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Gotham Book"/>
              </a:rPr>
              <a:t>…</a:t>
            </a:r>
            <a:endParaRPr lang="fr-FR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Gotham Book"/>
            </a:endParaRPr>
          </a:p>
          <a:p>
            <a:pPr marL="1068388" indent="-217488" algn="l">
              <a:spcAft>
                <a:spcPts val="300"/>
              </a:spcAft>
              <a:buFontTx/>
              <a:buChar char="-"/>
            </a:pPr>
            <a:endParaRPr lang="fr-FR" sz="1600" b="1" dirty="0">
              <a:solidFill>
                <a:srgbClr val="404738"/>
              </a:solidFill>
              <a:latin typeface="+mn-lt"/>
              <a:cs typeface="Gotham Book"/>
            </a:endParaRPr>
          </a:p>
          <a:p>
            <a:pPr marL="223838" algn="l"/>
            <a:endParaRPr lang="fr-FR" sz="1600" b="1" dirty="0" smtClean="0">
              <a:solidFill>
                <a:srgbClr val="404738"/>
              </a:solidFill>
              <a:latin typeface="+mn-lt"/>
              <a:cs typeface="Gotham Book"/>
            </a:endParaRP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>
              <a:solidFill>
                <a:srgbClr val="404738"/>
              </a:solidFill>
              <a:latin typeface="Gotham Book"/>
              <a:cs typeface="Gotham Book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</p:txBody>
      </p:sp>
    </p:spTree>
    <p:extLst>
      <p:ext uri="{BB962C8B-B14F-4D97-AF65-F5344CB8AC3E}">
        <p14:creationId xmlns:p14="http://schemas.microsoft.com/office/powerpoint/2010/main" val="69413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25791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b="1" dirty="0">
                <a:solidFill>
                  <a:srgbClr val="A41522"/>
                </a:solidFill>
                <a:cs typeface="Gotham Bold"/>
              </a:rPr>
              <a:t>Finalité</a:t>
            </a: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900" b="1" dirty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Recherche pour l’aide à la </a:t>
            </a:r>
            <a:r>
              <a:rPr lang="fr-FR" sz="1900" b="1" dirty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décision: diagnostic et évaluation d’innovations</a:t>
            </a:r>
            <a:endParaRPr lang="fr-FR" sz="1900" b="1" dirty="0">
              <a:solidFill>
                <a:srgbClr val="40473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</p:txBody>
      </p:sp>
      <p:grpSp>
        <p:nvGrpSpPr>
          <p:cNvPr id="6" name="Grouper 5"/>
          <p:cNvGrpSpPr/>
          <p:nvPr/>
        </p:nvGrpSpPr>
        <p:grpSpPr>
          <a:xfrm>
            <a:off x="668428" y="1752228"/>
            <a:ext cx="6798494" cy="2334294"/>
            <a:chOff x="79341" y="3172525"/>
            <a:chExt cx="9064659" cy="3112394"/>
          </a:xfrm>
        </p:grpSpPr>
        <p:sp>
          <p:nvSpPr>
            <p:cNvPr id="7" name="Flèche droite à entaille 6"/>
            <p:cNvSpPr/>
            <p:nvPr/>
          </p:nvSpPr>
          <p:spPr>
            <a:xfrm>
              <a:off x="79341" y="3900847"/>
              <a:ext cx="7992888" cy="2016224"/>
            </a:xfrm>
            <a:prstGeom prst="notchedRightArrow">
              <a:avLst/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Ellipse 7"/>
            <p:cNvSpPr/>
            <p:nvPr/>
          </p:nvSpPr>
          <p:spPr>
            <a:xfrm>
              <a:off x="3748608" y="4578405"/>
              <a:ext cx="518457" cy="51845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Ellipse 8"/>
            <p:cNvSpPr/>
            <p:nvPr/>
          </p:nvSpPr>
          <p:spPr>
            <a:xfrm>
              <a:off x="1300336" y="4578405"/>
              <a:ext cx="518457" cy="51845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lipse 9"/>
            <p:cNvSpPr/>
            <p:nvPr/>
          </p:nvSpPr>
          <p:spPr>
            <a:xfrm>
              <a:off x="6052864" y="4578405"/>
              <a:ext cx="518457" cy="51845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ZoneTexte 10"/>
            <p:cNvSpPr txBox="1"/>
            <p:nvPr/>
          </p:nvSpPr>
          <p:spPr>
            <a:xfrm>
              <a:off x="5188768" y="3172525"/>
              <a:ext cx="395523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350" b="1" dirty="0">
                  <a:solidFill>
                    <a:srgbClr val="215968"/>
                  </a:solidFill>
                </a:rPr>
                <a:t>Politiques de santé</a:t>
              </a:r>
            </a:p>
            <a:p>
              <a:r>
                <a:rPr lang="fr-FR" sz="1350" b="1" dirty="0">
                  <a:solidFill>
                    <a:srgbClr val="215968"/>
                  </a:solidFill>
                </a:rPr>
                <a:t>Recommandations de pratiques</a:t>
              </a:r>
              <a:endParaRPr lang="fr-FR" sz="1350" b="1" dirty="0">
                <a:solidFill>
                  <a:srgbClr val="215968"/>
                </a:solidFill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2956520" y="3172525"/>
              <a:ext cx="2160240" cy="954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350" b="1" dirty="0">
                  <a:solidFill>
                    <a:schemeClr val="accent5">
                      <a:lumMod val="50000"/>
                    </a:schemeClr>
                  </a:solidFill>
                </a:rPr>
                <a:t>Expérimentations</a:t>
              </a:r>
            </a:p>
            <a:p>
              <a:r>
                <a:rPr lang="fr-FR" sz="1350" b="1" dirty="0" smtClean="0">
                  <a:solidFill>
                    <a:schemeClr val="accent5">
                      <a:lumMod val="50000"/>
                    </a:schemeClr>
                  </a:solidFill>
                </a:rPr>
                <a:t>Recherches </a:t>
              </a:r>
              <a:r>
                <a:rPr lang="fr-FR" sz="1350" b="1" dirty="0">
                  <a:solidFill>
                    <a:schemeClr val="accent5">
                      <a:lumMod val="50000"/>
                    </a:schemeClr>
                  </a:solidFill>
                </a:rPr>
                <a:t>interventionnelles</a:t>
              </a: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173790" y="5874549"/>
              <a:ext cx="3312368" cy="410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</a:t>
              </a:r>
              <a:r>
                <a:rPr lang="fr-F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escriptives </a:t>
              </a:r>
              <a:r>
                <a:rPr lang="fr-FR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et analytiques </a:t>
              </a:r>
              <a:endPara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3203848" y="5865512"/>
              <a:ext cx="2952328" cy="410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évaluatives</a:t>
              </a:r>
              <a:endParaRPr lang="fr-FR" sz="14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220216" y="3196254"/>
              <a:ext cx="2592288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350" b="1" dirty="0">
                  <a:solidFill>
                    <a:srgbClr val="215968"/>
                  </a:solidFill>
                </a:rPr>
                <a:t>Études de pratiques </a:t>
              </a:r>
            </a:p>
            <a:p>
              <a:endParaRPr lang="fr-FR" sz="1350" dirty="0"/>
            </a:p>
          </p:txBody>
        </p:sp>
        <p:sp>
          <p:nvSpPr>
            <p:cNvPr id="16" name="Flèche courbée vers le bas 15"/>
            <p:cNvSpPr/>
            <p:nvPr/>
          </p:nvSpPr>
          <p:spPr>
            <a:xfrm>
              <a:off x="8153400" y="4419600"/>
              <a:ext cx="762000" cy="381000"/>
            </a:xfrm>
            <a:prstGeom prst="curved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0">
                <a:solidFill>
                  <a:schemeClr val="tx1"/>
                </a:solidFill>
              </a:endParaRPr>
            </a:p>
          </p:txBody>
        </p:sp>
        <p:sp>
          <p:nvSpPr>
            <p:cNvPr id="17" name="Flèche courbée vers le bas 16"/>
            <p:cNvSpPr/>
            <p:nvPr/>
          </p:nvSpPr>
          <p:spPr>
            <a:xfrm rot="10800000">
              <a:off x="8099286" y="4800600"/>
              <a:ext cx="762000" cy="457200"/>
            </a:xfrm>
            <a:prstGeom prst="curved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836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3"/>
            <a:ext cx="8615986" cy="25791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b="1" dirty="0">
                <a:solidFill>
                  <a:srgbClr val="A41522"/>
                </a:solidFill>
                <a:cs typeface="Gotham Bold"/>
              </a:rPr>
              <a:t>Une approche pluridisciplinaire</a:t>
            </a: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  <a:endParaRPr lang="fr-FR" sz="1000" dirty="0" smtClean="0">
              <a:solidFill>
                <a:srgbClr val="A41522"/>
              </a:solidFill>
              <a:latin typeface="Gotham Bold"/>
              <a:cs typeface="Gotham Bold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fr-FR" sz="1900" b="1" dirty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Recherche pour l’aide à la </a:t>
            </a:r>
            <a:r>
              <a:rPr lang="fr-FR" sz="1900" b="1" dirty="0">
                <a:solidFill>
                  <a:srgbClr val="404738"/>
                </a:solidFill>
                <a:latin typeface="Calibri" charset="0"/>
                <a:ea typeface="Calibri" charset="0"/>
                <a:cs typeface="Calibri" charset="0"/>
              </a:rPr>
              <a:t>décision: diagnostic et évaluation d’innovations</a:t>
            </a:r>
            <a:endParaRPr lang="fr-FR" sz="1900" b="1" dirty="0">
              <a:solidFill>
                <a:srgbClr val="404738"/>
              </a:solidFill>
              <a:latin typeface="Calibri" charset="0"/>
              <a:ea typeface="Calibri" charset="0"/>
              <a:cs typeface="Calibri" charset="0"/>
            </a:endParaRP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ok"/>
              <a:cs typeface="Gotham Book"/>
            </a:endParaRPr>
          </a:p>
        </p:txBody>
      </p:sp>
      <p:grpSp>
        <p:nvGrpSpPr>
          <p:cNvPr id="6" name="Grouper 5"/>
          <p:cNvGrpSpPr/>
          <p:nvPr/>
        </p:nvGrpSpPr>
        <p:grpSpPr>
          <a:xfrm>
            <a:off x="891264" y="2016254"/>
            <a:ext cx="6798494" cy="2074040"/>
            <a:chOff x="79341" y="3172525"/>
            <a:chExt cx="9064659" cy="2765388"/>
          </a:xfrm>
        </p:grpSpPr>
        <p:sp>
          <p:nvSpPr>
            <p:cNvPr id="7" name="Flèche droite à entaille 6"/>
            <p:cNvSpPr/>
            <p:nvPr/>
          </p:nvSpPr>
          <p:spPr>
            <a:xfrm>
              <a:off x="79341" y="3900847"/>
              <a:ext cx="7992888" cy="2016224"/>
            </a:xfrm>
            <a:prstGeom prst="notchedRightArrow">
              <a:avLst/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Ellipse 7"/>
            <p:cNvSpPr/>
            <p:nvPr/>
          </p:nvSpPr>
          <p:spPr>
            <a:xfrm>
              <a:off x="3748608" y="4578405"/>
              <a:ext cx="518457" cy="51845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Ellipse 8"/>
            <p:cNvSpPr/>
            <p:nvPr/>
          </p:nvSpPr>
          <p:spPr>
            <a:xfrm>
              <a:off x="1300336" y="4578405"/>
              <a:ext cx="518457" cy="51845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lipse 9"/>
            <p:cNvSpPr/>
            <p:nvPr/>
          </p:nvSpPr>
          <p:spPr>
            <a:xfrm>
              <a:off x="6052864" y="4578405"/>
              <a:ext cx="518457" cy="51845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ZoneTexte 10"/>
            <p:cNvSpPr txBox="1"/>
            <p:nvPr/>
          </p:nvSpPr>
          <p:spPr>
            <a:xfrm>
              <a:off x="5188768" y="3172525"/>
              <a:ext cx="395523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350" b="1" dirty="0">
                  <a:solidFill>
                    <a:srgbClr val="215968"/>
                  </a:solidFill>
                </a:rPr>
                <a:t>Politiques de santé</a:t>
              </a:r>
            </a:p>
            <a:p>
              <a:r>
                <a:rPr lang="fr-FR" sz="1350" b="1" dirty="0">
                  <a:solidFill>
                    <a:srgbClr val="215968"/>
                  </a:solidFill>
                </a:rPr>
                <a:t>Recommandations de pratiques</a:t>
              </a:r>
              <a:endParaRPr lang="fr-FR" sz="1350" b="1" dirty="0">
                <a:solidFill>
                  <a:srgbClr val="215968"/>
                </a:solidFill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2956520" y="3172525"/>
              <a:ext cx="2160240" cy="954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350" b="1" dirty="0">
                  <a:solidFill>
                    <a:schemeClr val="accent5">
                      <a:lumMod val="50000"/>
                    </a:schemeClr>
                  </a:solidFill>
                </a:rPr>
                <a:t>Expérimentations</a:t>
              </a:r>
            </a:p>
            <a:p>
              <a:r>
                <a:rPr lang="fr-FR" sz="1350" b="1" dirty="0" smtClean="0">
                  <a:solidFill>
                    <a:schemeClr val="accent5">
                      <a:lumMod val="50000"/>
                    </a:schemeClr>
                  </a:solidFill>
                </a:rPr>
                <a:t>Recherches </a:t>
              </a:r>
              <a:r>
                <a:rPr lang="fr-FR" sz="1350" b="1" dirty="0">
                  <a:solidFill>
                    <a:schemeClr val="accent5">
                      <a:lumMod val="50000"/>
                    </a:schemeClr>
                  </a:solidFill>
                </a:rPr>
                <a:t>interventionnelles</a:t>
              </a: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79341" y="5568581"/>
              <a:ext cx="33123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</a:t>
              </a:r>
              <a:r>
                <a:rPr lang="fr-FR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escriptives </a:t>
              </a:r>
              <a:r>
                <a:rPr lang="fr-FR" sz="12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et analytiques </a:t>
              </a:r>
              <a:endPara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3319417" y="5508358"/>
              <a:ext cx="29523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évaluatives</a:t>
              </a:r>
              <a:endPara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220216" y="3196254"/>
              <a:ext cx="2592288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350" b="1" dirty="0">
                  <a:solidFill>
                    <a:srgbClr val="215968"/>
                  </a:solidFill>
                </a:rPr>
                <a:t>Études de pratiques </a:t>
              </a:r>
            </a:p>
            <a:p>
              <a:endParaRPr lang="fr-FR" sz="1350" dirty="0"/>
            </a:p>
          </p:txBody>
        </p:sp>
        <p:sp>
          <p:nvSpPr>
            <p:cNvPr id="16" name="Flèche courbée vers le bas 15"/>
            <p:cNvSpPr/>
            <p:nvPr/>
          </p:nvSpPr>
          <p:spPr>
            <a:xfrm>
              <a:off x="8153400" y="4419600"/>
              <a:ext cx="762000" cy="381000"/>
            </a:xfrm>
            <a:prstGeom prst="curved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0">
                <a:solidFill>
                  <a:schemeClr val="tx1"/>
                </a:solidFill>
              </a:endParaRPr>
            </a:p>
          </p:txBody>
        </p:sp>
        <p:sp>
          <p:nvSpPr>
            <p:cNvPr id="17" name="Flèche courbée vers le bas 16"/>
            <p:cNvSpPr/>
            <p:nvPr/>
          </p:nvSpPr>
          <p:spPr>
            <a:xfrm rot="10800000">
              <a:off x="8099286" y="4800600"/>
              <a:ext cx="762000" cy="457200"/>
            </a:xfrm>
            <a:prstGeom prst="curved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ZoneTexte 1"/>
          <p:cNvSpPr txBox="1"/>
          <p:nvPr/>
        </p:nvSpPr>
        <p:spPr>
          <a:xfrm>
            <a:off x="794935" y="4261590"/>
            <a:ext cx="75554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Épidémiologie clinique, statistique, économie, socio-anthropologie, sociologie des organisations, </a:t>
            </a:r>
            <a:r>
              <a:rPr lang="fr-F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géographie, </a:t>
            </a:r>
            <a:r>
              <a:rPr lang="fr-F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ingénierie informatique, ingénierie </a:t>
            </a:r>
            <a:r>
              <a:rPr lang="fr-F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mathématique, </a:t>
            </a:r>
            <a:r>
              <a:rPr lang="fr-F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philosophie, histoire, sciences de l’éducation </a:t>
            </a:r>
            <a:r>
              <a:rPr lang="mr-IN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r>
              <a:rPr lang="fr-F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fr-F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94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www.w3.org/XML/1998/namespace"/>
    <ds:schemaRef ds:uri="http://schemas.microsoft.com/office/2006/metadata/properties"/>
    <ds:schemaRef ds:uri="http://purl.org/dc/terms/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2527</TotalTime>
  <Words>428</Words>
  <Application>Microsoft Macintosh PowerPoint</Application>
  <PresentationFormat>Présentation à l'écran (16:9)</PresentationFormat>
  <Paragraphs>156</Paragraphs>
  <Slides>12</Slides>
  <Notes>6</Notes>
  <HiddenSlides>1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Calibri</vt:lpstr>
      <vt:lpstr>Gotham Bold</vt:lpstr>
      <vt:lpstr>Gotham Book</vt:lpstr>
      <vt:lpstr>Mangal</vt:lpstr>
      <vt:lpstr>ＭＳ Ｐゴシック</vt:lpstr>
      <vt:lpstr>Arial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Utilisateur de Microsoft Office</cp:lastModifiedBy>
  <cp:revision>72</cp:revision>
  <dcterms:created xsi:type="dcterms:W3CDTF">2010-04-12T23:12:02Z</dcterms:created>
  <dcterms:modified xsi:type="dcterms:W3CDTF">2017-11-24T11:59:23Z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