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563" r:id="rId4"/>
    <p:sldId id="570" r:id="rId5"/>
    <p:sldId id="564" r:id="rId6"/>
    <p:sldId id="538" r:id="rId7"/>
    <p:sldId id="539" r:id="rId8"/>
    <p:sldId id="541" r:id="rId9"/>
    <p:sldId id="542" r:id="rId10"/>
    <p:sldId id="543" r:id="rId11"/>
    <p:sldId id="544" r:id="rId12"/>
    <p:sldId id="559" r:id="rId13"/>
    <p:sldId id="545" r:id="rId14"/>
    <p:sldId id="546" r:id="rId15"/>
    <p:sldId id="547" r:id="rId16"/>
    <p:sldId id="551" r:id="rId17"/>
    <p:sldId id="552" r:id="rId18"/>
    <p:sldId id="553" r:id="rId19"/>
    <p:sldId id="557" r:id="rId20"/>
    <p:sldId id="574" r:id="rId21"/>
    <p:sldId id="555" r:id="rId22"/>
    <p:sldId id="558" r:id="rId23"/>
    <p:sldId id="556" r:id="rId24"/>
    <p:sldId id="549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D4D4D"/>
    <a:srgbClr val="FF33CC"/>
    <a:srgbClr val="80008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01" autoAdjust="0"/>
    <p:restoredTop sz="93449" autoAdjust="0"/>
  </p:normalViewPr>
  <p:slideViewPr>
    <p:cSldViewPr>
      <p:cViewPr>
        <p:scale>
          <a:sx n="60" d="100"/>
          <a:sy n="60" d="100"/>
        </p:scale>
        <p:origin x="-2280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95" d="100"/>
          <a:sy n="95" d="100"/>
        </p:scale>
        <p:origin x="-1032" y="2309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est\Documents\ARTICLES\Communication%202017\Journ&#233;es%20Constances%202017\Copie%20de%2020171027_MP_TMS_RGS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est\Documents\ARTICLES\Article%202017\Art%20impact%20study%20CTS%202017\Analyse%20donn&#233;es%20etude%20impact%20SCC\SyntheseImpactstudy9job2009_fig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28130004956628"/>
          <c:y val="0.0423355089080967"/>
          <c:w val="0.88132033147156"/>
          <c:h val="0.746736429510961"/>
        </c:manualLayout>
      </c:layout>
      <c:lineChart>
        <c:grouping val="standard"/>
        <c:varyColors val="0"/>
        <c:ser>
          <c:idx val="2"/>
          <c:order val="0"/>
          <c:tx>
            <c:strRef>
              <c:f>'Régime général'!$B$2</c:f>
              <c:strCache>
                <c:ptCount val="1"/>
                <c:pt idx="0">
                  <c:v>Total MP RGSS</c:v>
                </c:pt>
              </c:strCache>
            </c:strRef>
          </c:tx>
          <c:spPr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c:spPr>
          </c:marker>
          <c:dLbls>
            <c:dLbl>
              <c:idx val="16"/>
              <c:layout>
                <c:manualLayout>
                  <c:x val="-0.00471000202307567"/>
                  <c:y val="-0.03175163168107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'Régime général'!$A$11:$A$27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'Régime général'!$B$11:$B$27</c:f>
              <c:numCache>
                <c:formatCode>#,##0</c:formatCode>
                <c:ptCount val="17"/>
                <c:pt idx="0">
                  <c:v>20695.0</c:v>
                </c:pt>
                <c:pt idx="1">
                  <c:v>24220.0</c:v>
                </c:pt>
                <c:pt idx="2">
                  <c:v>31461.0</c:v>
                </c:pt>
                <c:pt idx="3">
                  <c:v>34642.0</c:v>
                </c:pt>
                <c:pt idx="4">
                  <c:v>36871.0</c:v>
                </c:pt>
                <c:pt idx="5">
                  <c:v>41347.0</c:v>
                </c:pt>
                <c:pt idx="6">
                  <c:v>42306.0</c:v>
                </c:pt>
                <c:pt idx="7">
                  <c:v>43832.0</c:v>
                </c:pt>
                <c:pt idx="8">
                  <c:v>45410.0</c:v>
                </c:pt>
                <c:pt idx="9">
                  <c:v>49341.0</c:v>
                </c:pt>
                <c:pt idx="10">
                  <c:v>50688.0</c:v>
                </c:pt>
                <c:pt idx="11">
                  <c:v>55057.0</c:v>
                </c:pt>
                <c:pt idx="12">
                  <c:v>54015.0</c:v>
                </c:pt>
                <c:pt idx="13">
                  <c:v>51452.0</c:v>
                </c:pt>
                <c:pt idx="14">
                  <c:v>51631.0</c:v>
                </c:pt>
                <c:pt idx="15">
                  <c:v>50960.0</c:v>
                </c:pt>
                <c:pt idx="16">
                  <c:v>48762.0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'Régime général'!$C$2:$E$2</c:f>
              <c:strCache>
                <c:ptCount val="1"/>
                <c:pt idx="0">
                  <c:v>Total TMS RGSS (Tableaux 57, 69, 79, 97 et 98)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</c:marker>
          <c:dLbls>
            <c:dLbl>
              <c:idx val="16"/>
              <c:layout>
                <c:manualLayout>
                  <c:x val="-0.00471000202307567"/>
                  <c:y val="-0.0246957135297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'Régime général'!$A$11:$A$27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'Régime général'!$C$11:$C$27</c:f>
              <c:numCache>
                <c:formatCode>#,##0</c:formatCode>
                <c:ptCount val="17"/>
                <c:pt idx="0">
                  <c:v>15302.0</c:v>
                </c:pt>
                <c:pt idx="1">
                  <c:v>18436.0</c:v>
                </c:pt>
                <c:pt idx="2">
                  <c:v>24199.0</c:v>
                </c:pt>
                <c:pt idx="3">
                  <c:v>26794.0</c:v>
                </c:pt>
                <c:pt idx="4">
                  <c:v>28048.0</c:v>
                </c:pt>
                <c:pt idx="5">
                  <c:v>31441.0</c:v>
                </c:pt>
                <c:pt idx="6">
                  <c:v>32518.0</c:v>
                </c:pt>
                <c:pt idx="7">
                  <c:v>34280.0</c:v>
                </c:pt>
                <c:pt idx="8">
                  <c:v>36926.0</c:v>
                </c:pt>
                <c:pt idx="9">
                  <c:v>41125.0</c:v>
                </c:pt>
                <c:pt idx="10">
                  <c:v>43241.0</c:v>
                </c:pt>
                <c:pt idx="11">
                  <c:v>47441.0</c:v>
                </c:pt>
                <c:pt idx="12">
                  <c:v>46537.0</c:v>
                </c:pt>
                <c:pt idx="13">
                  <c:v>44680.0</c:v>
                </c:pt>
                <c:pt idx="14">
                  <c:v>45079.0</c:v>
                </c:pt>
                <c:pt idx="15">
                  <c:v>44349.0</c:v>
                </c:pt>
                <c:pt idx="16">
                  <c:v>42535.0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'Régime général'!$F$2:$I$2</c:f>
              <c:strCache>
                <c:ptCount val="1"/>
                <c:pt idx="0">
                  <c:v>Total TMS Tableau 57 RGSS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rgbClr val="92D050"/>
              </a:solidFill>
              <a:ln w="28575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dLbl>
              <c:idx val="16"/>
              <c:layout>
                <c:manualLayout>
                  <c:x val="-0.0117750050576892"/>
                  <c:y val="0.0282236726053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'Régime général'!$A$11:$A$27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'Régime général'!$F$11:$F$27</c:f>
              <c:numCache>
                <c:formatCode>#,##0</c:formatCode>
                <c:ptCount val="17"/>
                <c:pt idx="0">
                  <c:v>13104.0</c:v>
                </c:pt>
                <c:pt idx="1">
                  <c:v>15912.0</c:v>
                </c:pt>
                <c:pt idx="2">
                  <c:v>21226.0</c:v>
                </c:pt>
                <c:pt idx="3">
                  <c:v>23672.0</c:v>
                </c:pt>
                <c:pt idx="4">
                  <c:v>24848.0</c:v>
                </c:pt>
                <c:pt idx="5">
                  <c:v>28278.0</c:v>
                </c:pt>
                <c:pt idx="6">
                  <c:v>29379.0</c:v>
                </c:pt>
                <c:pt idx="7">
                  <c:v>30968.0</c:v>
                </c:pt>
                <c:pt idx="8">
                  <c:v>33682.0</c:v>
                </c:pt>
                <c:pt idx="9">
                  <c:v>37728.0</c:v>
                </c:pt>
                <c:pt idx="10">
                  <c:v>39874.0</c:v>
                </c:pt>
                <c:pt idx="11">
                  <c:v>43359.0</c:v>
                </c:pt>
                <c:pt idx="12">
                  <c:v>42148.0</c:v>
                </c:pt>
                <c:pt idx="13">
                  <c:v>40613.0</c:v>
                </c:pt>
                <c:pt idx="14">
                  <c:v>40936.0</c:v>
                </c:pt>
                <c:pt idx="15">
                  <c:v>40220.0</c:v>
                </c:pt>
                <c:pt idx="16">
                  <c:v>38740.0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'Régime général'!$J$2:$N$2</c:f>
              <c:strCache>
                <c:ptCount val="1"/>
                <c:pt idx="0">
                  <c:v>Total TMS Tableau 57 épaule RGSS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ymbol val="circle"/>
            <c:size val="2"/>
            <c:spPr>
              <a:solidFill>
                <a:srgbClr val="7030A0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00941998363596366"/>
                  <c:y val="-0.0302605266081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'Régime général'!$A$11:$A$27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'Régime général'!$J$11:$J$27</c:f>
              <c:numCache>
                <c:formatCode>General</c:formatCode>
                <c:ptCount val="17"/>
                <c:pt idx="7" formatCode="#,##0">
                  <c:v>9884.0</c:v>
                </c:pt>
                <c:pt idx="8" formatCode="#,##0">
                  <c:v>10627.0</c:v>
                </c:pt>
                <c:pt idx="9" formatCode="#,##0">
                  <c:v>12401.0</c:v>
                </c:pt>
                <c:pt idx="10" formatCode="#,##0">
                  <c:v>14033.0</c:v>
                </c:pt>
                <c:pt idx="11" formatCode="#,##0">
                  <c:v>15785.0</c:v>
                </c:pt>
                <c:pt idx="12" formatCode="#,##0">
                  <c:v>13660.0</c:v>
                </c:pt>
                <c:pt idx="13" formatCode="#,##0">
                  <c:v>12444.0</c:v>
                </c:pt>
                <c:pt idx="14" formatCode="#,##0">
                  <c:v>13050.0</c:v>
                </c:pt>
                <c:pt idx="15" formatCode="#,##0">
                  <c:v>13445.0</c:v>
                </c:pt>
                <c:pt idx="16" formatCode="#,##0">
                  <c:v>12948.0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540744"/>
        <c:axId val="-2083604920"/>
      </c:lineChart>
      <c:catAx>
        <c:axId val="-2083540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r-FR"/>
          </a:p>
        </c:txPr>
        <c:crossAx val="-2083604920"/>
        <c:crosses val="autoZero"/>
        <c:auto val="1"/>
        <c:lblAlgn val="ctr"/>
        <c:lblOffset val="100"/>
        <c:noMultiLvlLbl val="0"/>
      </c:catAx>
      <c:valAx>
        <c:axId val="-2083604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  <a:prstDash val="sysDash"/>
          </a:ln>
        </c:spPr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r-FR"/>
          </a:p>
        </c:txPr>
        <c:crossAx val="-2083540744"/>
        <c:crosses val="autoZero"/>
        <c:crossBetween val="between"/>
        <c:majorUnit val="5000.0"/>
      </c:valAx>
    </c:plotArea>
    <c:legend>
      <c:legendPos val="b"/>
      <c:layout>
        <c:manualLayout>
          <c:xMode val="edge"/>
          <c:yMode val="edge"/>
          <c:x val="0.0416445856756342"/>
          <c:y val="0.858178840343905"/>
          <c:w val="0.923655734767025"/>
          <c:h val="0.120653422467543"/>
        </c:manualLayout>
      </c:layout>
      <c:overlay val="0"/>
      <c:txPr>
        <a:bodyPr/>
        <a:lstStyle/>
        <a:p>
          <a:pPr>
            <a:defRPr sz="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72038292041625"/>
          <c:y val="0.0362619174001243"/>
          <c:w val="0.920959972701446"/>
          <c:h val="0.8032597715480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'FigPPT 7jobs'!$C$20</c:f>
              <c:strCache>
                <c:ptCount val="1"/>
                <c:pt idx="0">
                  <c:v>PR-CTS Jobs at high risk</c:v>
                </c:pt>
              </c:strCache>
            </c:strRef>
          </c:tx>
          <c:spPr>
            <a:pattFill prst="pct10">
              <a:fgClr>
                <a:srgbClr val="00B0F0"/>
              </a:fgClr>
              <a:bgClr>
                <a:schemeClr val="bg1"/>
              </a:bgClr>
            </a:pattFill>
            <a:ln w="28575"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'FigPPT 7jobs'!$D$19:$F$19</c:f>
              <c:strCache>
                <c:ptCount val="3"/>
                <c:pt idx="0">
                  <c:v>Women</c:v>
                </c:pt>
                <c:pt idx="1">
                  <c:v>Men</c:v>
                </c:pt>
                <c:pt idx="2">
                  <c:v>Both</c:v>
                </c:pt>
              </c:strCache>
            </c:strRef>
          </c:cat>
          <c:val>
            <c:numRef>
              <c:f>'FigPPT 7jobs'!$D$20:$F$20</c:f>
              <c:numCache>
                <c:formatCode>General</c:formatCode>
                <c:ptCount val="3"/>
                <c:pt idx="0">
                  <c:v>729.0</c:v>
                </c:pt>
                <c:pt idx="1">
                  <c:v>108.0</c:v>
                </c:pt>
                <c:pt idx="2">
                  <c:v>837.0</c:v>
                </c:pt>
              </c:numCache>
            </c:numRef>
          </c:val>
        </c:ser>
        <c:ser>
          <c:idx val="1"/>
          <c:order val="1"/>
          <c:tx>
            <c:strRef>
              <c:f>'FigPPT 7jobs'!$C$21</c:f>
              <c:strCache>
                <c:ptCount val="1"/>
                <c:pt idx="0">
                  <c:v>WR-CTS Jobs at high risk</c:v>
                </c:pt>
              </c:strCache>
            </c:strRef>
          </c:tx>
          <c:spPr>
            <a:pattFill prst="pct20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rgbClr val="FF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'FigPPT 7jobs'!$D$19:$F$19</c:f>
              <c:strCache>
                <c:ptCount val="3"/>
                <c:pt idx="0">
                  <c:v>Women</c:v>
                </c:pt>
                <c:pt idx="1">
                  <c:v>Men</c:v>
                </c:pt>
                <c:pt idx="2">
                  <c:v>Both</c:v>
                </c:pt>
              </c:strCache>
            </c:strRef>
          </c:cat>
          <c:val>
            <c:numRef>
              <c:f>'FigPPT 7jobs'!$D$21:$F$21</c:f>
              <c:numCache>
                <c:formatCode>General</c:formatCode>
                <c:ptCount val="3"/>
                <c:pt idx="0">
                  <c:v>806.0</c:v>
                </c:pt>
                <c:pt idx="1">
                  <c:v>274.0</c:v>
                </c:pt>
                <c:pt idx="2">
                  <c:v>1080.0</c:v>
                </c:pt>
              </c:numCache>
            </c:numRef>
          </c:val>
        </c:ser>
        <c:ser>
          <c:idx val="2"/>
          <c:order val="2"/>
          <c:tx>
            <c:strRef>
              <c:f>'FigPPT 7jobs'!$C$22</c:f>
              <c:strCache>
                <c:ptCount val="1"/>
                <c:pt idx="0">
                  <c:v>CTS Jobs at low risk</c:v>
                </c:pt>
              </c:strCache>
            </c:strRef>
          </c:tx>
          <c:spPr>
            <a:solidFill>
              <a:sysClr val="window" lastClr="FFFFFF"/>
            </a:solidFill>
            <a:ln w="28575">
              <a:solidFill>
                <a:srgbClr val="0070C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'FigPPT 7jobs'!$D$19:$F$19</c:f>
              <c:strCache>
                <c:ptCount val="3"/>
                <c:pt idx="0">
                  <c:v>Women</c:v>
                </c:pt>
                <c:pt idx="1">
                  <c:v>Men</c:v>
                </c:pt>
                <c:pt idx="2">
                  <c:v>Both</c:v>
                </c:pt>
              </c:strCache>
            </c:strRef>
          </c:cat>
          <c:val>
            <c:numRef>
              <c:f>'FigPPT 7jobs'!$D$22:$F$22</c:f>
              <c:numCache>
                <c:formatCode>_-* #,##0\ _€_-;\-* #,##0\ _€_-;_-* "-"??\ _€_-;_-@_-</c:formatCode>
                <c:ptCount val="3"/>
                <c:pt idx="0">
                  <c:v>2783.0</c:v>
                </c:pt>
                <c:pt idx="1">
                  <c:v>1333.0</c:v>
                </c:pt>
                <c:pt idx="2">
                  <c:v>4116.0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1885496"/>
        <c:axId val="-2052015128"/>
      </c:barChart>
      <c:catAx>
        <c:axId val="-2051885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52015128"/>
        <c:crosses val="autoZero"/>
        <c:auto val="1"/>
        <c:lblAlgn val="ctr"/>
        <c:lblOffset val="100"/>
        <c:noMultiLvlLbl val="0"/>
      </c:catAx>
      <c:valAx>
        <c:axId val="-2052015128"/>
        <c:scaling>
          <c:orientation val="minMax"/>
          <c:max val="6200.0"/>
          <c:min val="0.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051885496"/>
        <c:crosses val="autoZero"/>
        <c:crossBetween val="between"/>
        <c:majorUnit val="1000.0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0.5545</cdr:x>
      <cdr:y>0.65246</cdr:y>
    </cdr:from>
    <cdr:to>
      <cdr:x>0.8675</cdr:x>
      <cdr:y>0.75247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24328" y="2912903"/>
          <a:ext cx="2553879" cy="4464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i="0" u="none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Révision du paragraphe A du tableau 57 relatif à </a:t>
          </a:r>
          <a:r>
            <a:rPr lang="fr-FR" sz="1000" i="0" u="none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l'épaule </a:t>
          </a:r>
          <a:endParaRPr lang="fr-FR" sz="1000" i="0" u="none" dirty="0">
            <a:solidFill>
              <a:srgbClr val="00B05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0.68719</cdr:x>
      <cdr:y>0.60587</cdr:y>
    </cdr:from>
    <cdr:to>
      <cdr:x>0.68719</cdr:x>
      <cdr:y>0.64733</cdr:y>
    </cdr:to>
    <cdr:cxnSp macro="">
      <cdr:nvCxnSpPr>
        <cdr:cNvPr id="3" name="Connecteur droit avec flèche 2"/>
        <cdr:cNvCxnSpPr/>
      </cdr:nvCxnSpPr>
      <cdr:spPr>
        <a:xfrm xmlns:a="http://schemas.openxmlformats.org/drawingml/2006/main" flipV="1">
          <a:off x="3705872" y="2181014"/>
          <a:ext cx="0" cy="14924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3D6AB301-04AD-4334-B3C6-8147F9896C09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C4C26A0E-6FB8-4FF1-BE93-2E1877B1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Concernant</a:t>
            </a:r>
            <a:r>
              <a:rPr lang="en-US" dirty="0" smtClean="0"/>
              <a:t> le syndrome du canal </a:t>
            </a:r>
            <a:r>
              <a:rPr lang="en-US" dirty="0" err="1" smtClean="0"/>
              <a:t>carpien</a:t>
            </a:r>
            <a:r>
              <a:rPr lang="en-US" dirty="0" smtClean="0"/>
              <a:t>,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on </a:t>
            </a:r>
            <a:r>
              <a:rPr lang="en-US" dirty="0" err="1" smtClean="0"/>
              <a:t>estime</a:t>
            </a:r>
            <a:r>
              <a:rPr lang="en-US" dirty="0" smtClean="0"/>
              <a:t> que la proportion </a:t>
            </a:r>
            <a:r>
              <a:rPr lang="en-US" dirty="0" err="1" smtClean="0"/>
              <a:t>moyenne</a:t>
            </a:r>
            <a:r>
              <a:rPr lang="en-US" dirty="0" smtClean="0"/>
              <a:t> de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attribuable</a:t>
            </a:r>
            <a:r>
              <a:rPr lang="en-US" dirty="0" smtClean="0"/>
              <a:t> aux </a:t>
            </a:r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professionnels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comprise entre un 25 et 30 % </a:t>
            </a:r>
            <a:r>
              <a:rPr lang="en-US" dirty="0" err="1" smtClean="0"/>
              <a:t>selon</a:t>
            </a:r>
            <a:r>
              <a:rPr lang="en-US" dirty="0" smtClean="0"/>
              <a:t> les </a:t>
            </a:r>
            <a:r>
              <a:rPr lang="en-US" dirty="0" err="1" smtClean="0"/>
              <a:t>études</a:t>
            </a:r>
            <a:r>
              <a:rPr lang="en-US" dirty="0" smtClean="0"/>
              <a:t>,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atteindre</a:t>
            </a:r>
            <a:r>
              <a:rPr lang="en-US" dirty="0" smtClean="0"/>
              <a:t> 90 %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secteurs</a:t>
            </a:r>
            <a:r>
              <a:rPr lang="en-US" dirty="0"/>
              <a:t> </a:t>
            </a:r>
            <a:r>
              <a:rPr lang="en-US" dirty="0" smtClean="0"/>
              <a:t>à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élevés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l’industrie</a:t>
            </a:r>
            <a:r>
              <a:rPr lang="en-US" dirty="0" smtClean="0"/>
              <a:t> de transformation de la </a:t>
            </a:r>
            <a:r>
              <a:rPr lang="en-US" dirty="0" err="1" smtClean="0"/>
              <a:t>viande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6766-29BD-482A-ADFD-E8DF54A89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En se basant sur les données de surveillance des TMS dans les Pays de la Loire</a:t>
            </a:r>
            <a:r>
              <a:rPr lang="fr-FR" dirty="0" smtClean="0"/>
              <a:t>, on peut estimer que dans la région des Pays de la Loire dont la population active est de 1,3 millions que: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b="1" dirty="0" smtClean="0"/>
              <a:t>250 000 travailleurs souffrent de douleurs </a:t>
            </a:r>
            <a:r>
              <a:rPr lang="fr-FR" dirty="0" smtClean="0"/>
              <a:t>épisodiques de la main</a:t>
            </a:r>
          </a:p>
          <a:p>
            <a:pPr marL="171450" indent="-171450">
              <a:buFontTx/>
              <a:buChar char="-"/>
            </a:pPr>
            <a:r>
              <a:rPr lang="fr-FR" b="1" dirty="0" smtClean="0"/>
              <a:t>40 000 présentent un syndrome du canal carpien</a:t>
            </a:r>
            <a:r>
              <a:rPr lang="fr-FR" dirty="0" smtClean="0"/>
              <a:t> diagnostiqués par leur médecin du travail</a:t>
            </a:r>
          </a:p>
          <a:p>
            <a:pPr marL="171450" indent="-171450">
              <a:buFontTx/>
              <a:buChar char="-"/>
            </a:pPr>
            <a:r>
              <a:rPr lang="fr-FR" b="1" dirty="0" smtClean="0"/>
              <a:t>6000 sont opérés </a:t>
            </a:r>
            <a:r>
              <a:rPr lang="fr-FR" dirty="0" smtClean="0"/>
              <a:t>et sans doute quelque centaines en situation de </a:t>
            </a:r>
            <a:r>
              <a:rPr lang="fr-FR" dirty="0" err="1" smtClean="0"/>
              <a:t>désisertion</a:t>
            </a:r>
            <a:r>
              <a:rPr lang="fr-FR" dirty="0" smtClean="0"/>
              <a:t> professionnelle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On voit que </a:t>
            </a:r>
            <a:r>
              <a:rPr lang="fr-FR" b="1" dirty="0" smtClean="0"/>
              <a:t>les cas évitables par des interventions de prévention primaire </a:t>
            </a:r>
            <a:r>
              <a:rPr lang="fr-FR" dirty="0" smtClean="0"/>
              <a:t>réduisant l’incidence des cas de 10 </a:t>
            </a:r>
            <a:r>
              <a:rPr lang="fr-FR" dirty="0"/>
              <a:t>%  ont un </a:t>
            </a:r>
            <a:r>
              <a:rPr lang="fr-FR" b="1" dirty="0"/>
              <a:t>impact </a:t>
            </a:r>
            <a:r>
              <a:rPr lang="fr-FR" b="1" dirty="0" smtClean="0"/>
              <a:t>limité, près de 100 cas </a:t>
            </a:r>
            <a:r>
              <a:rPr lang="fr-FR" dirty="0" smtClean="0"/>
              <a:t>chirurgicaux pour les interventions ciblant les facteurs professionnels </a:t>
            </a:r>
            <a:r>
              <a:rPr lang="fr-FR" b="1" dirty="0" smtClean="0"/>
              <a:t>et 200</a:t>
            </a:r>
            <a:r>
              <a:rPr lang="fr-FR" dirty="0" smtClean="0"/>
              <a:t> pour les interventions globales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smtClean="0"/>
              <a:t>Cela montre que la </a:t>
            </a:r>
            <a:r>
              <a:rPr lang="fr-FR" b="1" dirty="0" smtClean="0"/>
              <a:t>prévention des TMS ne peut pas reposer uniquement sur la prévention primaire</a:t>
            </a:r>
            <a:r>
              <a:rPr lang="fr-FR" dirty="0" smtClean="0"/>
              <a:t>, mais qu’il faut combiner les approches préventives…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6766-29BD-482A-ADFD-E8DF54A895A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37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Compte</a:t>
            </a:r>
            <a:r>
              <a:rPr lang="en-US" dirty="0" smtClean="0"/>
              <a:t> </a:t>
            </a:r>
            <a:r>
              <a:rPr lang="en-US" dirty="0" err="1" smtClean="0"/>
              <a:t>tenu</a:t>
            </a:r>
            <a:r>
              <a:rPr lang="en-US" dirty="0" smtClean="0"/>
              <a:t> de </a:t>
            </a:r>
            <a:r>
              <a:rPr lang="en-US" dirty="0" err="1" smtClean="0"/>
              <a:t>l’évolution</a:t>
            </a:r>
            <a:r>
              <a:rPr lang="en-US" dirty="0" smtClean="0"/>
              <a:t> des TMS,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r>
              <a:rPr lang="en-US" dirty="0" smtClean="0"/>
              <a:t> combiner et </a:t>
            </a:r>
            <a:r>
              <a:rPr lang="en-US" dirty="0" err="1" smtClean="0"/>
              <a:t>intégrer</a:t>
            </a:r>
            <a:endParaRPr lang="en-US" dirty="0" smtClean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La </a:t>
            </a:r>
            <a:r>
              <a:rPr lang="en-US" dirty="0" err="1" smtClean="0"/>
              <a:t>prévention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primordiale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à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stades</a:t>
            </a:r>
            <a:r>
              <a:rPr lang="en-US" dirty="0" smtClean="0"/>
              <a:t> de TMS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prévention</a:t>
            </a:r>
            <a:r>
              <a:rPr lang="en-US" dirty="0" smtClean="0"/>
              <a:t> </a:t>
            </a:r>
            <a:r>
              <a:rPr lang="en-US" dirty="0" err="1" smtClean="0"/>
              <a:t>précoce</a:t>
            </a:r>
            <a:r>
              <a:rPr lang="en-US" dirty="0" smtClean="0"/>
              <a:t> des TMS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améliorant</a:t>
            </a:r>
            <a:r>
              <a:rPr lang="en-US" dirty="0" smtClean="0"/>
              <a:t> la </a:t>
            </a:r>
            <a:r>
              <a:rPr lang="en-US" dirty="0" err="1" smtClean="0"/>
              <a:t>prise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charge qui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toujours</a:t>
            </a:r>
            <a:r>
              <a:rPr lang="en-US" dirty="0" smtClean="0"/>
              <a:t> </a:t>
            </a:r>
            <a:r>
              <a:rPr lang="en-US" dirty="0" err="1" smtClean="0"/>
              <a:t>optimales</a:t>
            </a:r>
            <a:r>
              <a:rPr lang="en-US" dirty="0" smtClean="0"/>
              <a:t> et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repérant</a:t>
            </a:r>
            <a:r>
              <a:rPr lang="en-US" dirty="0" smtClean="0"/>
              <a:t> </a:t>
            </a:r>
            <a:r>
              <a:rPr lang="en-US" dirty="0" err="1" smtClean="0"/>
              <a:t>précocément</a:t>
            </a:r>
            <a:r>
              <a:rPr lang="en-US" dirty="0" smtClean="0"/>
              <a:t> les </a:t>
            </a:r>
            <a:r>
              <a:rPr lang="en-US" dirty="0" err="1" smtClean="0"/>
              <a:t>cas</a:t>
            </a:r>
            <a:r>
              <a:rPr lang="en-US" dirty="0" smtClean="0"/>
              <a:t> à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chronicisation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d’incapacité</a:t>
            </a:r>
            <a:r>
              <a:rPr lang="en-US" dirty="0" smtClean="0"/>
              <a:t> de travail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Développer</a:t>
            </a:r>
            <a:r>
              <a:rPr lang="en-US" dirty="0" smtClean="0"/>
              <a:t> la </a:t>
            </a:r>
            <a:r>
              <a:rPr lang="en-US" dirty="0" err="1" smtClean="0"/>
              <a:t>prévention</a:t>
            </a:r>
            <a:r>
              <a:rPr lang="en-US" dirty="0" smtClean="0"/>
              <a:t> de la </a:t>
            </a:r>
            <a:r>
              <a:rPr lang="en-US" dirty="0" err="1" smtClean="0"/>
              <a:t>désinsertion</a:t>
            </a:r>
            <a:r>
              <a:rPr lang="en-US" dirty="0" smtClean="0"/>
              <a:t> </a:t>
            </a:r>
            <a:r>
              <a:rPr lang="en-US" dirty="0" err="1" smtClean="0"/>
              <a:t>professionnelle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Aux </a:t>
            </a:r>
            <a:r>
              <a:rPr lang="en-US" dirty="0" err="1" smtClean="0"/>
              <a:t>Etats</a:t>
            </a:r>
            <a:r>
              <a:rPr lang="en-US" dirty="0" smtClean="0"/>
              <a:t>-Unis, le NIOSH met </a:t>
            </a:r>
            <a:r>
              <a:rPr lang="en-US" dirty="0" err="1" smtClean="0"/>
              <a:t>en</a:t>
            </a:r>
            <a:r>
              <a:rPr lang="en-US" dirty="0" smtClean="0"/>
              <a:t> place </a:t>
            </a:r>
            <a:r>
              <a:rPr lang="en-US" dirty="0" err="1" smtClean="0"/>
              <a:t>depuis</a:t>
            </a:r>
            <a:r>
              <a:rPr lang="en-US" dirty="0" smtClean="0"/>
              <a:t> 2012 un </a:t>
            </a:r>
            <a:r>
              <a:rPr lang="en-US" dirty="0" err="1" smtClean="0"/>
              <a:t>gros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 de </a:t>
            </a:r>
            <a:r>
              <a:rPr lang="en-US" dirty="0" err="1" smtClean="0"/>
              <a:t>prévention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et </a:t>
            </a:r>
            <a:r>
              <a:rPr lang="en-US" dirty="0" err="1" smtClean="0"/>
              <a:t>intégré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Total workers Health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en-US" dirty="0" err="1" smtClean="0"/>
              <a:t>modèle</a:t>
            </a:r>
            <a:r>
              <a:rPr lang="en-US" dirty="0" smtClean="0"/>
              <a:t> sans </a:t>
            </a:r>
            <a:r>
              <a:rPr lang="en-US" dirty="0" err="1" smtClean="0"/>
              <a:t>doute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transpiintéressant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894D2-E5D1-4EDA-A625-CDA438D005E9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42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0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9330" y="4829274"/>
            <a:ext cx="5679440" cy="4605576"/>
          </a:xfrm>
        </p:spPr>
        <p:txBody>
          <a:bodyPr/>
          <a:lstStyle/>
          <a:p>
            <a:r>
              <a:rPr lang="en-US" b="1" dirty="0" smtClean="0"/>
              <a:t>Les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r>
              <a:rPr lang="en-US" b="1" dirty="0" err="1" smtClean="0"/>
              <a:t>validés</a:t>
            </a:r>
            <a:r>
              <a:rPr lang="en-US" b="1" dirty="0" smtClean="0"/>
              <a:t> de retour au travail</a:t>
            </a:r>
            <a:r>
              <a:rPr lang="en-US" dirty="0" smtClean="0"/>
              <a:t>, </a:t>
            </a:r>
            <a:r>
              <a:rPr lang="en-US" dirty="0" err="1" smtClean="0"/>
              <a:t>comme</a:t>
            </a:r>
            <a:r>
              <a:rPr lang="en-US" dirty="0" smtClean="0"/>
              <a:t> le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Prévicap</a:t>
            </a:r>
            <a:r>
              <a:rPr lang="en-US" dirty="0" smtClean="0"/>
              <a:t>, </a:t>
            </a:r>
            <a:r>
              <a:rPr lang="en-US" dirty="0" err="1" smtClean="0"/>
              <a:t>appliquent</a:t>
            </a:r>
            <a:r>
              <a:rPr lang="en-US" dirty="0" smtClean="0"/>
              <a:t> des </a:t>
            </a:r>
            <a:r>
              <a:rPr lang="en-US" dirty="0" err="1" smtClean="0"/>
              <a:t>approches</a:t>
            </a:r>
            <a:r>
              <a:rPr lang="en-US" dirty="0" smtClean="0"/>
              <a:t> </a:t>
            </a:r>
            <a:r>
              <a:rPr lang="en-US" dirty="0" err="1" smtClean="0"/>
              <a:t>globales</a:t>
            </a:r>
            <a:r>
              <a:rPr lang="en-US" dirty="0" smtClean="0"/>
              <a:t> </a:t>
            </a:r>
            <a:r>
              <a:rPr lang="en-US" dirty="0" err="1" smtClean="0"/>
              <a:t>centrées</a:t>
            </a:r>
            <a:r>
              <a:rPr lang="en-US" dirty="0" smtClean="0"/>
              <a:t> à la </a:t>
            </a:r>
            <a:r>
              <a:rPr lang="en-US" dirty="0" err="1" smtClean="0"/>
              <a:t>fois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sur les </a:t>
            </a:r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individuels</a:t>
            </a:r>
            <a:r>
              <a:rPr lang="en-US" dirty="0" smtClean="0"/>
              <a:t>, les </a:t>
            </a:r>
            <a:r>
              <a:rPr lang="en-US" dirty="0" err="1" smtClean="0"/>
              <a:t>comportements</a:t>
            </a:r>
            <a:r>
              <a:rPr lang="en-US" dirty="0" smtClean="0"/>
              <a:t> et les </a:t>
            </a:r>
            <a:r>
              <a:rPr lang="en-US" dirty="0" err="1" smtClean="0"/>
              <a:t>représentations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r>
              <a:rPr lang="en-US" dirty="0" smtClean="0"/>
              <a:t> des TMS et du travail </a:t>
            </a:r>
          </a:p>
          <a:p>
            <a:endParaRPr lang="en-US" dirty="0"/>
          </a:p>
          <a:p>
            <a:r>
              <a:rPr lang="en-US" dirty="0" smtClean="0"/>
              <a:t>Et sur les </a:t>
            </a:r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professionnels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 </a:t>
            </a:r>
            <a:r>
              <a:rPr lang="en-US" dirty="0" err="1" smtClean="0"/>
              <a:t>il</a:t>
            </a:r>
            <a:r>
              <a:rPr lang="en-US" dirty="0" smtClean="0"/>
              <a:t> a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montré</a:t>
            </a:r>
            <a:r>
              <a:rPr lang="en-US" dirty="0" smtClean="0"/>
              <a:t> que </a:t>
            </a:r>
            <a:r>
              <a:rPr lang="en-US" dirty="0" err="1" smtClean="0"/>
              <a:t>c’est</a:t>
            </a:r>
            <a:r>
              <a:rPr lang="en-US" dirty="0" smtClean="0"/>
              <a:t> la coordination des </a:t>
            </a:r>
            <a:r>
              <a:rPr lang="en-US" dirty="0" err="1" smtClean="0"/>
              <a:t>approches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clé</a:t>
            </a:r>
            <a:r>
              <a:rPr lang="en-US" dirty="0" smtClean="0"/>
              <a:t> de </a:t>
            </a:r>
            <a:r>
              <a:rPr lang="en-US" dirty="0" err="1" smtClean="0"/>
              <a:t>l’efficacité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1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modèle</a:t>
            </a:r>
            <a:r>
              <a:rPr lang="en-US" dirty="0" smtClean="0"/>
              <a:t> de Laura Punnett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épidémiologiste</a:t>
            </a:r>
            <a:r>
              <a:rPr lang="en-US" dirty="0" smtClean="0"/>
              <a:t> et </a:t>
            </a:r>
            <a:r>
              <a:rPr lang="en-US" dirty="0" err="1" smtClean="0"/>
              <a:t>ergonome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</a:t>
            </a:r>
            <a:r>
              <a:rPr lang="en-US" dirty="0" err="1" smtClean="0"/>
              <a:t>l’intérêt</a:t>
            </a:r>
            <a:r>
              <a:rPr lang="en-US" dirty="0" smtClean="0"/>
              <a:t> de combiner promotion de la santé et </a:t>
            </a:r>
            <a:r>
              <a:rPr lang="en-US" dirty="0" err="1" smtClean="0"/>
              <a:t>prévention</a:t>
            </a:r>
            <a:r>
              <a:rPr lang="en-US" dirty="0" smtClean="0"/>
              <a:t> des </a:t>
            </a:r>
            <a:r>
              <a:rPr lang="en-US" dirty="0" err="1" smtClean="0"/>
              <a:t>risques</a:t>
            </a:r>
            <a:r>
              <a:rPr lang="en-US" dirty="0" smtClean="0"/>
              <a:t> </a:t>
            </a:r>
            <a:r>
              <a:rPr lang="en-US" dirty="0" err="1" smtClean="0"/>
              <a:t>professionnels</a:t>
            </a:r>
            <a:r>
              <a:rPr lang="en-US" dirty="0" smtClean="0"/>
              <a:t> (health </a:t>
            </a:r>
            <a:r>
              <a:rPr lang="en-US" dirty="0" err="1" smtClean="0"/>
              <a:t>protectipon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 conditions de travail </a:t>
            </a:r>
            <a:r>
              <a:rPr lang="en-US" dirty="0" err="1" smtClean="0"/>
              <a:t>influencent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dirty="0" smtClean="0"/>
              <a:t> les </a:t>
            </a:r>
            <a:r>
              <a:rPr lang="en-US" dirty="0" err="1" smtClean="0"/>
              <a:t>comportements</a:t>
            </a:r>
            <a:r>
              <a:rPr lang="en-US" dirty="0" smtClean="0"/>
              <a:t> de santé, par </a:t>
            </a:r>
            <a:r>
              <a:rPr lang="en-US" dirty="0" err="1" smtClean="0"/>
              <a:t>exemple</a:t>
            </a:r>
            <a:r>
              <a:rPr lang="en-US" dirty="0" smtClean="0"/>
              <a:t> le travail de </a:t>
            </a:r>
            <a:r>
              <a:rPr lang="en-US" dirty="0" err="1" smtClean="0"/>
              <a:t>nuit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le travail à la </a:t>
            </a:r>
            <a:r>
              <a:rPr lang="en-US" dirty="0" err="1" smtClean="0"/>
              <a:t>chaine</a:t>
            </a:r>
            <a:r>
              <a:rPr lang="en-US" dirty="0" smtClean="0"/>
              <a:t>) a </a:t>
            </a:r>
            <a:r>
              <a:rPr lang="en-US" dirty="0" err="1" smtClean="0"/>
              <a:t>une</a:t>
            </a:r>
            <a:r>
              <a:rPr lang="en-US" dirty="0" smtClean="0"/>
              <a:t> influence sur </a:t>
            </a:r>
            <a:r>
              <a:rPr lang="en-US" dirty="0" err="1" smtClean="0"/>
              <a:t>l’alimentation</a:t>
            </a:r>
            <a:r>
              <a:rPr lang="en-US" dirty="0" smtClean="0"/>
              <a:t> et par </a:t>
            </a:r>
            <a:r>
              <a:rPr lang="en-US" dirty="0" err="1" smtClean="0"/>
              <a:t>conséquent</a:t>
            </a:r>
            <a:r>
              <a:rPr lang="en-US" dirty="0" smtClean="0"/>
              <a:t> le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d’obésité</a:t>
            </a:r>
            <a:r>
              <a:rPr lang="en-US" dirty="0" smtClean="0"/>
              <a:t> qui </a:t>
            </a:r>
            <a:r>
              <a:rPr lang="en-US" dirty="0" err="1" smtClean="0"/>
              <a:t>accroit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risque</a:t>
            </a:r>
            <a:r>
              <a:rPr lang="en-US" dirty="0" smtClean="0"/>
              <a:t> de TMS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2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7263" y="8683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d’impact</a:t>
            </a:r>
            <a:r>
              <a:rPr lang="en-US" dirty="0" smtClean="0"/>
              <a:t> de la </a:t>
            </a:r>
            <a:r>
              <a:rPr lang="en-US" dirty="0" err="1" smtClean="0"/>
              <a:t>prévention</a:t>
            </a:r>
            <a:r>
              <a:rPr lang="en-US" dirty="0" smtClean="0"/>
              <a:t> </a:t>
            </a:r>
            <a:r>
              <a:rPr lang="en-US" dirty="0" err="1" smtClean="0"/>
              <a:t>primaire</a:t>
            </a:r>
            <a:r>
              <a:rPr lang="en-US" dirty="0" smtClean="0"/>
              <a:t> du syndrome du canal </a:t>
            </a:r>
            <a:r>
              <a:rPr lang="en-US" dirty="0" err="1" smtClean="0"/>
              <a:t>carpien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que :</a:t>
            </a:r>
          </a:p>
          <a:p>
            <a:r>
              <a:rPr lang="en-US" dirty="0" smtClean="0"/>
              <a:t>-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 smtClean="0"/>
              <a:t>Que 9 </a:t>
            </a:r>
            <a:r>
              <a:rPr lang="en-US" b="1" dirty="0" err="1" smtClean="0"/>
              <a:t>emplois</a:t>
            </a:r>
            <a:r>
              <a:rPr lang="en-US" b="1" dirty="0" smtClean="0"/>
              <a:t> </a:t>
            </a:r>
            <a:r>
              <a:rPr lang="en-US" b="1" dirty="0" err="1" smtClean="0"/>
              <a:t>sont</a:t>
            </a:r>
            <a:r>
              <a:rPr lang="en-US" b="1" dirty="0" smtClean="0"/>
              <a:t> à </a:t>
            </a:r>
            <a:r>
              <a:rPr lang="en-US" b="1" dirty="0" err="1" smtClean="0"/>
              <a:t>risque</a:t>
            </a:r>
            <a:r>
              <a:rPr lang="en-US" b="1" dirty="0" smtClean="0"/>
              <a:t> </a:t>
            </a:r>
            <a:r>
              <a:rPr lang="en-US" b="1" dirty="0" err="1" smtClean="0"/>
              <a:t>très</a:t>
            </a:r>
            <a:r>
              <a:rPr lang="en-US" b="1" dirty="0" smtClean="0"/>
              <a:t> </a:t>
            </a:r>
            <a:r>
              <a:rPr lang="en-US" b="1" dirty="0" err="1" smtClean="0"/>
              <a:t>élevés</a:t>
            </a:r>
            <a:r>
              <a:rPr lang="en-US" b="1" dirty="0" smtClean="0"/>
              <a:t> de SCC </a:t>
            </a:r>
            <a:r>
              <a:rPr lang="en-US" dirty="0" smtClean="0"/>
              <a:t>(</a:t>
            </a:r>
            <a:r>
              <a:rPr lang="en-US" dirty="0" err="1" smtClean="0"/>
              <a:t>notamment</a:t>
            </a:r>
            <a:r>
              <a:rPr lang="en-US" dirty="0" smtClean="0"/>
              <a:t> les </a:t>
            </a:r>
            <a:r>
              <a:rPr lang="en-US" dirty="0" err="1" smtClean="0"/>
              <a:t>ouvriers</a:t>
            </a:r>
            <a:r>
              <a:rPr lang="en-US" dirty="0" smtClean="0"/>
              <a:t> de </a:t>
            </a:r>
            <a:r>
              <a:rPr lang="en-US" dirty="0" err="1" smtClean="0"/>
              <a:t>l’agroalimentaire</a:t>
            </a:r>
            <a:r>
              <a:rPr lang="en-US" dirty="0" smtClean="0"/>
              <a:t> et de la construction, les </a:t>
            </a:r>
            <a:r>
              <a:rPr lang="en-US" dirty="0" err="1" smtClean="0"/>
              <a:t>caissières</a:t>
            </a:r>
            <a:r>
              <a:rPr lang="en-US" dirty="0" smtClean="0"/>
              <a:t> et les aides </a:t>
            </a:r>
            <a:r>
              <a:rPr lang="en-US" dirty="0" err="1" smtClean="0"/>
              <a:t>soignanes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Que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emplois</a:t>
            </a:r>
            <a:r>
              <a:rPr lang="en-US" dirty="0" smtClean="0"/>
              <a:t> </a:t>
            </a:r>
            <a:r>
              <a:rPr lang="en-US" dirty="0" err="1" smtClean="0"/>
              <a:t>représentent</a:t>
            </a:r>
            <a:r>
              <a:rPr lang="en-US" dirty="0" smtClean="0"/>
              <a:t> 15 % de la population active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 smtClean="0"/>
              <a:t>Que </a:t>
            </a:r>
            <a:r>
              <a:rPr lang="en-US" b="1" dirty="0" err="1" smtClean="0"/>
              <a:t>seule</a:t>
            </a:r>
            <a:r>
              <a:rPr lang="en-US" b="1" dirty="0" smtClean="0"/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fraction des </a:t>
            </a:r>
            <a:r>
              <a:rPr lang="en-US" b="1" dirty="0" err="1"/>
              <a:t>cas</a:t>
            </a:r>
            <a:r>
              <a:rPr lang="en-US" b="1" dirty="0"/>
              <a:t> de </a:t>
            </a:r>
            <a:r>
              <a:rPr lang="en-US" b="1" dirty="0" smtClean="0"/>
              <a:t>SCC </a:t>
            </a:r>
            <a:r>
              <a:rPr lang="en-US" b="1" dirty="0" err="1" smtClean="0"/>
              <a:t>opérés</a:t>
            </a:r>
            <a:r>
              <a:rPr lang="en-US" b="1" dirty="0" smtClean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 smtClean="0"/>
              <a:t>région</a:t>
            </a:r>
            <a:r>
              <a:rPr lang="en-US" dirty="0" smtClean="0"/>
              <a:t>, environ 30 %, </a:t>
            </a:r>
            <a:r>
              <a:rPr lang="en-US" dirty="0" err="1" smtClean="0"/>
              <a:t>surviennent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emplois</a:t>
            </a:r>
            <a:r>
              <a:rPr lang="en-US" dirty="0" smtClean="0"/>
              <a:t> (barre </a:t>
            </a:r>
            <a:r>
              <a:rPr lang="en-US" dirty="0" err="1" smtClean="0"/>
              <a:t>en</a:t>
            </a:r>
            <a:r>
              <a:rPr lang="en-US" dirty="0" smtClean="0"/>
              <a:t> rouge). 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b="1" dirty="0" err="1" smtClean="0"/>
              <a:t>accessibles</a:t>
            </a:r>
            <a:r>
              <a:rPr lang="en-US" b="1" dirty="0" smtClean="0"/>
              <a:t> à des </a:t>
            </a:r>
            <a:r>
              <a:rPr lang="en-US" b="1" dirty="0" err="1" smtClean="0"/>
              <a:t>interrventions</a:t>
            </a:r>
            <a:r>
              <a:rPr lang="en-US" b="1" dirty="0" smtClean="0"/>
              <a:t> </a:t>
            </a:r>
            <a:r>
              <a:rPr lang="en-US" b="1" dirty="0" err="1" smtClean="0"/>
              <a:t>ergonomiques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entreprise</a:t>
            </a:r>
            <a:r>
              <a:rPr lang="en-US" b="1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Qu’une</a:t>
            </a:r>
            <a:r>
              <a:rPr lang="en-US" dirty="0" smtClean="0"/>
              <a:t> </a:t>
            </a:r>
            <a:r>
              <a:rPr lang="en-US" b="1" dirty="0" smtClean="0"/>
              <a:t>proportion </a:t>
            </a:r>
            <a:r>
              <a:rPr lang="en-US" b="1" dirty="0" err="1" smtClean="0"/>
              <a:t>importante</a:t>
            </a:r>
            <a:r>
              <a:rPr lang="en-US" b="1" dirty="0" smtClean="0"/>
              <a:t> de SCC </a:t>
            </a:r>
            <a:r>
              <a:rPr lang="en-US" b="1" dirty="0" err="1" smtClean="0"/>
              <a:t>survienne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des </a:t>
            </a:r>
            <a:r>
              <a:rPr lang="en-US" b="1" dirty="0" err="1" smtClean="0"/>
              <a:t>emplois</a:t>
            </a:r>
            <a:r>
              <a:rPr lang="en-US" b="1" dirty="0" smtClean="0"/>
              <a:t> à </a:t>
            </a:r>
            <a:r>
              <a:rPr lang="en-US" b="1" dirty="0" err="1" smtClean="0"/>
              <a:t>faible</a:t>
            </a:r>
            <a:r>
              <a:rPr lang="en-US" b="1" dirty="0" smtClean="0"/>
              <a:t> </a:t>
            </a:r>
            <a:r>
              <a:rPr lang="en-US" b="1" dirty="0" err="1" smtClean="0"/>
              <a:t>risque</a:t>
            </a:r>
            <a:r>
              <a:rPr lang="en-US" b="1" dirty="0" smtClean="0"/>
              <a:t> </a:t>
            </a:r>
            <a:r>
              <a:rPr lang="en-US" dirty="0" smtClean="0"/>
              <a:t>de SCC et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probablement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liés</a:t>
            </a:r>
            <a:r>
              <a:rPr lang="en-US" dirty="0" smtClean="0"/>
              <a:t> aux conditions de travail et </a:t>
            </a:r>
            <a:r>
              <a:rPr lang="en-US" b="1" dirty="0" smtClean="0"/>
              <a:t>difficile à </a:t>
            </a:r>
            <a:r>
              <a:rPr lang="en-US" b="1" dirty="0" err="1" smtClean="0"/>
              <a:t>prévenir</a:t>
            </a:r>
            <a:r>
              <a:rPr lang="en-US" b="1" dirty="0" smtClean="0"/>
              <a:t> par des interventions </a:t>
            </a:r>
            <a:r>
              <a:rPr lang="en-US" b="1" dirty="0" err="1" smtClean="0"/>
              <a:t>ergonomiques</a:t>
            </a:r>
            <a:endParaRPr lang="en-US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8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69330" y="4829274"/>
            <a:ext cx="5760640" cy="4605576"/>
          </a:xfrm>
        </p:spPr>
        <p:txBody>
          <a:bodyPr/>
          <a:lstStyle/>
          <a:p>
            <a:r>
              <a:rPr lang="en-US" dirty="0" smtClean="0"/>
              <a:t>Sur le </a:t>
            </a:r>
            <a:r>
              <a:rPr lang="en-US" dirty="0" err="1" smtClean="0"/>
              <a:t>graphique</a:t>
            </a:r>
            <a:r>
              <a:rPr lang="en-US" dirty="0" smtClean="0"/>
              <a:t> </a:t>
            </a:r>
            <a:r>
              <a:rPr lang="en-US" dirty="0" err="1" smtClean="0"/>
              <a:t>montrant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des </a:t>
            </a:r>
            <a:r>
              <a:rPr lang="en-US" dirty="0" err="1" smtClean="0"/>
              <a:t>enquètes</a:t>
            </a:r>
            <a:r>
              <a:rPr lang="en-US" dirty="0" smtClean="0"/>
              <a:t> Conditions de travail de la DARES enter 1984 et 2005, on </a:t>
            </a:r>
            <a:r>
              <a:rPr lang="en-US" dirty="0" err="1" smtClean="0"/>
              <a:t>voit</a:t>
            </a:r>
            <a:endParaRPr lang="en-US" dirty="0" smtClean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En</a:t>
            </a:r>
            <a:r>
              <a:rPr lang="en-US" dirty="0" smtClean="0"/>
              <a:t> haut que les </a:t>
            </a:r>
            <a:r>
              <a:rPr lang="en-US" b="1" dirty="0" err="1" smtClean="0"/>
              <a:t>contraintes</a:t>
            </a:r>
            <a:r>
              <a:rPr lang="en-US" b="1" dirty="0" smtClean="0"/>
              <a:t> de </a:t>
            </a:r>
            <a:r>
              <a:rPr lang="en-US" b="1" dirty="0" err="1" smtClean="0"/>
              <a:t>rythme</a:t>
            </a:r>
            <a:r>
              <a:rPr lang="en-US" b="1" dirty="0" smtClean="0"/>
              <a:t> </a:t>
            </a:r>
            <a:r>
              <a:rPr lang="en-US" b="1" dirty="0" err="1" smtClean="0"/>
              <a:t>dites</a:t>
            </a:r>
            <a:r>
              <a:rPr lang="en-US" b="1" dirty="0" smtClean="0"/>
              <a:t> </a:t>
            </a:r>
            <a:r>
              <a:rPr lang="en-US" b="1" dirty="0" err="1" smtClean="0"/>
              <a:t>industrielles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augmenté</a:t>
            </a:r>
            <a:r>
              <a:rPr lang="en-US" dirty="0" smtClean="0"/>
              <a:t>, </a:t>
            </a:r>
            <a:r>
              <a:rPr lang="en-US" dirty="0" err="1" smtClean="0"/>
              <a:t>notamment</a:t>
            </a:r>
            <a:r>
              <a:rPr lang="en-US" dirty="0" smtClean="0"/>
              <a:t> le travail à la </a:t>
            </a:r>
            <a:r>
              <a:rPr lang="en-US" dirty="0" err="1" smtClean="0"/>
              <a:t>chaîne</a:t>
            </a:r>
            <a:r>
              <a:rPr lang="en-US" dirty="0" smtClean="0"/>
              <a:t> </a:t>
            </a:r>
            <a:r>
              <a:rPr lang="en-US" dirty="0" err="1" smtClean="0"/>
              <a:t>contrairement</a:t>
            </a:r>
            <a:r>
              <a:rPr lang="en-US" dirty="0" smtClean="0"/>
              <a:t> aux </a:t>
            </a:r>
            <a:r>
              <a:rPr lang="en-US" dirty="0" err="1" smtClean="0"/>
              <a:t>idées</a:t>
            </a:r>
            <a:r>
              <a:rPr lang="en-US" dirty="0" smtClean="0"/>
              <a:t> </a:t>
            </a:r>
            <a:r>
              <a:rPr lang="en-US" dirty="0" err="1" smtClean="0"/>
              <a:t>reçues</a:t>
            </a:r>
            <a:r>
              <a:rPr lang="en-US" dirty="0" smtClean="0"/>
              <a:t>;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 smtClean="0"/>
              <a:t>En</a:t>
            </a:r>
            <a:r>
              <a:rPr lang="en-US" dirty="0" smtClean="0"/>
              <a:t> bas que les </a:t>
            </a:r>
            <a:r>
              <a:rPr lang="en-US" b="1" dirty="0" err="1" smtClean="0"/>
              <a:t>contraintes</a:t>
            </a:r>
            <a:r>
              <a:rPr lang="en-US" b="1" dirty="0" smtClean="0"/>
              <a:t> de </a:t>
            </a:r>
            <a:r>
              <a:rPr lang="en-US" b="1" dirty="0" err="1" smtClean="0"/>
              <a:t>réactivité</a:t>
            </a:r>
            <a:r>
              <a:rPr lang="en-US" b="1" dirty="0" smtClean="0"/>
              <a:t> (</a:t>
            </a:r>
            <a:r>
              <a:rPr lang="en-US" b="1" dirty="0" err="1" smtClean="0"/>
              <a:t>dites</a:t>
            </a:r>
            <a:r>
              <a:rPr lang="en-US" b="1" dirty="0" smtClean="0"/>
              <a:t> </a:t>
            </a:r>
            <a:r>
              <a:rPr lang="en-US" b="1" dirty="0" err="1" smtClean="0"/>
              <a:t>marchandes</a:t>
            </a:r>
            <a:r>
              <a:rPr lang="en-US" b="1" dirty="0" smtClean="0"/>
              <a:t>) </a:t>
            </a:r>
            <a:r>
              <a:rPr lang="en-US" dirty="0" smtClean="0"/>
              <a:t>pour </a:t>
            </a:r>
            <a:r>
              <a:rPr lang="en-US" dirty="0" err="1" smtClean="0"/>
              <a:t>répondre</a:t>
            </a:r>
            <a:r>
              <a:rPr lang="en-US" dirty="0" smtClean="0"/>
              <a:t> à la </a:t>
            </a:r>
            <a:r>
              <a:rPr lang="en-US" dirty="0" err="1" smtClean="0"/>
              <a:t>demande</a:t>
            </a:r>
            <a:r>
              <a:rPr lang="en-US" dirty="0" smtClean="0"/>
              <a:t> des clients </a:t>
            </a:r>
            <a:r>
              <a:rPr lang="en-US" dirty="0" err="1" smtClean="0"/>
              <a:t>ou</a:t>
            </a:r>
            <a:r>
              <a:rPr lang="en-US" dirty="0" smtClean="0"/>
              <a:t> des </a:t>
            </a:r>
            <a:r>
              <a:rPr lang="en-US" dirty="0" err="1" smtClean="0"/>
              <a:t>délais</a:t>
            </a:r>
            <a:r>
              <a:rPr lang="en-US" dirty="0" smtClean="0"/>
              <a:t> courts 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considérablement</a:t>
            </a:r>
            <a:r>
              <a:rPr lang="en-US" dirty="0" smtClean="0"/>
              <a:t> </a:t>
            </a:r>
            <a:r>
              <a:rPr lang="en-US" dirty="0" err="1" smtClean="0"/>
              <a:t>augmenté</a:t>
            </a:r>
            <a:r>
              <a:rPr lang="en-US" dirty="0" smtClean="0"/>
              <a:t> pour </a:t>
            </a:r>
            <a:r>
              <a:rPr lang="en-US" dirty="0" err="1" smtClean="0"/>
              <a:t>répondre</a:t>
            </a:r>
            <a:r>
              <a:rPr lang="en-US" dirty="0" smtClean="0"/>
              <a:t> aux </a:t>
            </a:r>
            <a:r>
              <a:rPr lang="en-US" dirty="0" err="1" smtClean="0"/>
              <a:t>exigences</a:t>
            </a:r>
            <a:r>
              <a:rPr lang="en-US" dirty="0" smtClean="0"/>
              <a:t> de </a:t>
            </a:r>
            <a:r>
              <a:rPr lang="en-US" dirty="0" err="1" smtClean="0"/>
              <a:t>réactivité</a:t>
            </a:r>
            <a:r>
              <a:rPr lang="en-US" dirty="0" smtClean="0"/>
              <a:t> des </a:t>
            </a:r>
            <a:r>
              <a:rPr lang="en-US" dirty="0" err="1" smtClean="0"/>
              <a:t>systèmes</a:t>
            </a:r>
            <a:r>
              <a:rPr lang="en-US" dirty="0" smtClean="0"/>
              <a:t> de production de </a:t>
            </a:r>
            <a:r>
              <a:rPr lang="en-US" dirty="0" err="1" smtClean="0"/>
              <a:t>biens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service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Pour Serge </a:t>
            </a:r>
            <a:r>
              <a:rPr lang="en-US" dirty="0" err="1" smtClean="0"/>
              <a:t>Volkoff</a:t>
            </a:r>
            <a:r>
              <a:rPr lang="en-US" dirty="0" smtClean="0"/>
              <a:t> et Michel </a:t>
            </a:r>
            <a:r>
              <a:rPr lang="en-US" dirty="0" err="1" smtClean="0"/>
              <a:t>Gollac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l’hybridation</a:t>
            </a:r>
            <a:r>
              <a:rPr lang="en-US" dirty="0" smtClean="0"/>
              <a:t> des </a:t>
            </a:r>
            <a:r>
              <a:rPr lang="en-US" dirty="0" err="1" smtClean="0"/>
              <a:t>contraintes</a:t>
            </a:r>
            <a:r>
              <a:rPr lang="en-US" dirty="0" smtClean="0"/>
              <a:t> </a:t>
            </a:r>
            <a:r>
              <a:rPr lang="en-US" dirty="0" err="1" smtClean="0"/>
              <a:t>industrielles</a:t>
            </a:r>
            <a:r>
              <a:rPr lang="en-US" dirty="0" smtClean="0"/>
              <a:t> et </a:t>
            </a:r>
            <a:r>
              <a:rPr lang="en-US" dirty="0" err="1" smtClean="0"/>
              <a:t>marchandes</a:t>
            </a:r>
            <a:r>
              <a:rPr lang="en-US" dirty="0" smtClean="0"/>
              <a:t> qui </a:t>
            </a:r>
            <a:r>
              <a:rPr lang="en-US" dirty="0" err="1" smtClean="0"/>
              <a:t>traduit</a:t>
            </a:r>
            <a:r>
              <a:rPr lang="en-US" dirty="0" smtClean="0"/>
              <a:t> </a:t>
            </a:r>
            <a:r>
              <a:rPr lang="en-US" dirty="0" err="1" smtClean="0"/>
              <a:t>l’intensification</a:t>
            </a:r>
            <a:r>
              <a:rPr lang="en-US" dirty="0" smtClean="0"/>
              <a:t> et la densification des conditions de travail.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François </a:t>
            </a:r>
            <a:r>
              <a:rPr lang="en-US" dirty="0" err="1" smtClean="0"/>
              <a:t>Hubault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ergonome</a:t>
            </a:r>
            <a:r>
              <a:rPr lang="en-US" dirty="0" smtClean="0"/>
              <a:t> et </a:t>
            </a:r>
            <a:r>
              <a:rPr lang="en-US" dirty="0" err="1" smtClean="0"/>
              <a:t>économiste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par </a:t>
            </a:r>
            <a:r>
              <a:rPr lang="en-US" dirty="0" err="1" smtClean="0"/>
              <a:t>exemple</a:t>
            </a:r>
            <a:r>
              <a:rPr lang="en-US" dirty="0" smtClean="0"/>
              <a:t> que les TMS </a:t>
            </a:r>
            <a:r>
              <a:rPr lang="en-US" dirty="0" err="1" smtClean="0"/>
              <a:t>sont</a:t>
            </a:r>
            <a:r>
              <a:rPr lang="en-US" dirty="0" smtClean="0"/>
              <a:t> le fruit </a:t>
            </a:r>
            <a:r>
              <a:rPr lang="en-US" dirty="0" err="1" smtClean="0"/>
              <a:t>d’organisation</a:t>
            </a:r>
            <a:r>
              <a:rPr lang="en-US" dirty="0" smtClean="0"/>
              <a:t> </a:t>
            </a:r>
            <a:r>
              <a:rPr lang="en-US" dirty="0" err="1" smtClean="0"/>
              <a:t>rigide</a:t>
            </a:r>
            <a:r>
              <a:rPr lang="en-US" dirty="0"/>
              <a:t> </a:t>
            </a:r>
            <a:r>
              <a:rPr lang="en-US" dirty="0" smtClean="0"/>
              <a:t>qui se </a:t>
            </a:r>
            <a:r>
              <a:rPr lang="en-US" dirty="0" err="1" smtClean="0"/>
              <a:t>veulent</a:t>
            </a:r>
            <a:r>
              <a:rPr lang="en-US" dirty="0" smtClean="0"/>
              <a:t> </a:t>
            </a:r>
            <a:r>
              <a:rPr lang="en-US" dirty="0" err="1" smtClean="0"/>
              <a:t>souples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2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récentes</a:t>
            </a:r>
            <a:r>
              <a:rPr lang="en-US" dirty="0" smtClean="0"/>
              <a:t> de la </a:t>
            </a:r>
            <a:r>
              <a:rPr lang="en-US" dirty="0" err="1" smtClean="0"/>
              <a:t>cohorte</a:t>
            </a:r>
            <a:r>
              <a:rPr lang="en-US" dirty="0" smtClean="0"/>
              <a:t> </a:t>
            </a:r>
            <a:r>
              <a:rPr lang="en-US" dirty="0" err="1" smtClean="0"/>
              <a:t>Constances</a:t>
            </a:r>
            <a:r>
              <a:rPr lang="en-US" dirty="0" smtClean="0"/>
              <a:t> </a:t>
            </a:r>
            <a:r>
              <a:rPr lang="en-US" dirty="0" err="1" smtClean="0"/>
              <a:t>montrent</a:t>
            </a:r>
            <a:r>
              <a:rPr lang="en-US" dirty="0" smtClean="0"/>
              <a:t> que la </a:t>
            </a:r>
            <a:r>
              <a:rPr lang="en-US" dirty="0" err="1" smtClean="0"/>
              <a:t>prévalence</a:t>
            </a:r>
            <a:r>
              <a:rPr lang="en-US" dirty="0" smtClean="0"/>
              <a:t> des TMS </a:t>
            </a:r>
            <a:r>
              <a:rPr lang="en-US" dirty="0" err="1" smtClean="0"/>
              <a:t>reste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élevée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France, avec des </a:t>
            </a:r>
            <a:r>
              <a:rPr lang="en-US" dirty="0" err="1" smtClean="0"/>
              <a:t>chiffres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augmentation par rapport aux </a:t>
            </a:r>
            <a:r>
              <a:rPr lang="en-US" dirty="0" err="1" smtClean="0"/>
              <a:t>données</a:t>
            </a:r>
            <a:r>
              <a:rPr lang="en-US" dirty="0" smtClean="0"/>
              <a:t> de surveillance des TMS </a:t>
            </a:r>
            <a:r>
              <a:rPr lang="en-US" dirty="0" err="1" smtClean="0"/>
              <a:t>dans</a:t>
            </a:r>
            <a:r>
              <a:rPr lang="en-US" dirty="0" smtClean="0"/>
              <a:t> les Pays de la Loire 10 </a:t>
            </a:r>
            <a:r>
              <a:rPr lang="en-US" dirty="0" err="1" smtClean="0"/>
              <a:t>ans</a:t>
            </a:r>
            <a:r>
              <a:rPr lang="en-US" dirty="0" smtClean="0"/>
              <a:t> plus </a:t>
            </a:r>
            <a:r>
              <a:rPr lang="en-US" dirty="0" err="1" smtClean="0"/>
              <a:t>tôt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 err="1" smtClean="0"/>
              <a:t>voit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que les TMS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inégalité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de santé avec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prévalence</a:t>
            </a:r>
            <a:r>
              <a:rPr lang="en-US" dirty="0" smtClean="0"/>
              <a:t> qui </a:t>
            </a:r>
            <a:r>
              <a:rPr lang="en-US" dirty="0" err="1" smtClean="0"/>
              <a:t>reste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élevée</a:t>
            </a:r>
            <a:r>
              <a:rPr lang="en-US" dirty="0" smtClean="0"/>
              <a:t> après 50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montre</a:t>
            </a:r>
            <a:r>
              <a:rPr lang="en-US" dirty="0" smtClean="0"/>
              <a:t> que les questions de </a:t>
            </a:r>
            <a:r>
              <a:rPr lang="en-US" dirty="0" err="1" smtClean="0"/>
              <a:t>maintien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emploi</a:t>
            </a:r>
            <a:r>
              <a:rPr lang="en-US" dirty="0" smtClean="0"/>
              <a:t> des </a:t>
            </a:r>
            <a:r>
              <a:rPr lang="en-US" dirty="0" err="1" smtClean="0"/>
              <a:t>séniors</a:t>
            </a:r>
            <a:r>
              <a:rPr lang="en-US" dirty="0" smtClean="0"/>
              <a:t> </a:t>
            </a:r>
            <a:r>
              <a:rPr lang="en-US" dirty="0" err="1" smtClean="0"/>
              <a:t>souffrant</a:t>
            </a:r>
            <a:r>
              <a:rPr lang="en-US" dirty="0" smtClean="0"/>
              <a:t> de TMS </a:t>
            </a:r>
            <a:r>
              <a:rPr lang="en-US" dirty="0" err="1" smtClean="0"/>
              <a:t>restent</a:t>
            </a:r>
            <a:r>
              <a:rPr lang="en-US" dirty="0" smtClean="0"/>
              <a:t> </a:t>
            </a:r>
            <a:r>
              <a:rPr lang="en-US" dirty="0" err="1" smtClean="0"/>
              <a:t>d’actualité</a:t>
            </a:r>
            <a:r>
              <a:rPr lang="en-US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prévalence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chez les </a:t>
            </a:r>
            <a:r>
              <a:rPr lang="en-US" dirty="0" err="1" smtClean="0"/>
              <a:t>ouvriers</a:t>
            </a:r>
            <a:r>
              <a:rPr lang="en-US" dirty="0" smtClean="0"/>
              <a:t> et les </a:t>
            </a:r>
            <a:r>
              <a:rPr lang="en-US" dirty="0" err="1" smtClean="0"/>
              <a:t>employés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prévalence</a:t>
            </a:r>
            <a:r>
              <a:rPr lang="en-US" dirty="0" smtClean="0"/>
              <a:t> double chez les </a:t>
            </a:r>
            <a:r>
              <a:rPr lang="en-US" dirty="0" err="1" smtClean="0"/>
              <a:t>intérimaires</a:t>
            </a:r>
            <a:r>
              <a:rPr lang="en-US" dirty="0" smtClean="0"/>
              <a:t> par rapport aux CDI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TMS </a:t>
            </a:r>
            <a:r>
              <a:rPr lang="en-US" dirty="0" err="1" smtClean="0"/>
              <a:t>une</a:t>
            </a:r>
            <a:r>
              <a:rPr lang="en-US" dirty="0" smtClean="0"/>
              <a:t> source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d’arrêt</a:t>
            </a:r>
            <a:r>
              <a:rPr lang="en-US" dirty="0" smtClean="0"/>
              <a:t> de travail</a:t>
            </a:r>
          </a:p>
          <a:p>
            <a:endParaRPr lang="en-US" dirty="0"/>
          </a:p>
          <a:p>
            <a:r>
              <a:rPr lang="en-US" dirty="0" smtClean="0"/>
              <a:t>Ce travail de Maria </a:t>
            </a:r>
            <a:r>
              <a:rPr lang="en-US" dirty="0" err="1" smtClean="0"/>
              <a:t>Melchor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cohorte</a:t>
            </a:r>
            <a:r>
              <a:rPr lang="en-US" dirty="0" smtClean="0"/>
              <a:t> </a:t>
            </a:r>
            <a:r>
              <a:rPr lang="en-US" dirty="0" err="1" smtClean="0"/>
              <a:t>Gazel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que les </a:t>
            </a:r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professionnels</a:t>
            </a:r>
            <a:r>
              <a:rPr lang="en-US" dirty="0" smtClean="0"/>
              <a:t> </a:t>
            </a:r>
            <a:r>
              <a:rPr lang="en-US" dirty="0" err="1" smtClean="0"/>
              <a:t>expliquent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proportion </a:t>
            </a:r>
            <a:r>
              <a:rPr lang="en-US" dirty="0" err="1" smtClean="0"/>
              <a:t>importante</a:t>
            </a:r>
            <a:r>
              <a:rPr lang="en-US" dirty="0" smtClean="0"/>
              <a:t> des </a:t>
            </a:r>
            <a:r>
              <a:rPr lang="en-US" dirty="0" err="1" smtClean="0"/>
              <a:t>arrêts</a:t>
            </a:r>
            <a:r>
              <a:rPr lang="en-US" dirty="0" smtClean="0"/>
              <a:t> de travail, </a:t>
            </a:r>
            <a:r>
              <a:rPr lang="en-US" dirty="0" err="1" smtClean="0"/>
              <a:t>notamment</a:t>
            </a:r>
            <a:r>
              <a:rPr lang="en-US" dirty="0" smtClean="0"/>
              <a:t> pour maladies </a:t>
            </a:r>
            <a:r>
              <a:rPr lang="en-US" dirty="0" err="1" smtClean="0"/>
              <a:t>musculo-squelettiques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Même</a:t>
            </a:r>
            <a:r>
              <a:rPr lang="en-US" dirty="0" smtClean="0"/>
              <a:t> pour le syndrome du canal </a:t>
            </a:r>
            <a:r>
              <a:rPr lang="en-US" dirty="0" err="1" smtClean="0"/>
              <a:t>carpien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considéré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un TMS de bon </a:t>
            </a:r>
            <a:r>
              <a:rPr lang="en-US" dirty="0" err="1" smtClean="0"/>
              <a:t>pronostic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France, on </a:t>
            </a:r>
            <a:r>
              <a:rPr lang="en-US" dirty="0" err="1" smtClean="0"/>
              <a:t>peut</a:t>
            </a:r>
            <a:r>
              <a:rPr lang="en-US" dirty="0" smtClean="0"/>
              <a:t> observer des </a:t>
            </a:r>
            <a:r>
              <a:rPr lang="en-US" dirty="0" err="1" smtClean="0"/>
              <a:t>délais</a:t>
            </a:r>
            <a:r>
              <a:rPr lang="en-US" dirty="0" smtClean="0"/>
              <a:t> de retour au travail longs après </a:t>
            </a:r>
            <a:r>
              <a:rPr lang="en-US" dirty="0" err="1" smtClean="0"/>
              <a:t>chirurgie</a:t>
            </a:r>
            <a:r>
              <a:rPr lang="en-US" dirty="0" smtClean="0"/>
              <a:t>, </a:t>
            </a:r>
            <a:r>
              <a:rPr lang="en-US" dirty="0" err="1" smtClean="0"/>
              <a:t>notamment</a:t>
            </a:r>
            <a:r>
              <a:rPr lang="en-US" dirty="0" smtClean="0"/>
              <a:t> chez les </a:t>
            </a:r>
            <a:r>
              <a:rPr lang="en-US" dirty="0" err="1" smtClean="0"/>
              <a:t>ouvriers</a:t>
            </a:r>
            <a:r>
              <a:rPr lang="en-US" dirty="0" smtClean="0"/>
              <a:t> et les </a:t>
            </a:r>
            <a:r>
              <a:rPr lang="en-US" dirty="0" err="1" smtClean="0"/>
              <a:t>employés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qualifiés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Cela</a:t>
            </a:r>
            <a:r>
              <a:rPr lang="en-US" dirty="0" smtClean="0"/>
              <a:t> pose la question d’un </a:t>
            </a:r>
            <a:r>
              <a:rPr lang="en-US" dirty="0" err="1" smtClean="0"/>
              <a:t>repérage</a:t>
            </a:r>
            <a:r>
              <a:rPr lang="en-US" dirty="0" smtClean="0"/>
              <a:t> </a:t>
            </a:r>
            <a:r>
              <a:rPr lang="en-US" dirty="0" err="1" smtClean="0"/>
              <a:t>précode</a:t>
            </a:r>
            <a:r>
              <a:rPr lang="en-US" dirty="0" smtClean="0"/>
              <a:t> des </a:t>
            </a:r>
            <a:r>
              <a:rPr lang="en-US" dirty="0" err="1" smtClean="0"/>
              <a:t>sujets</a:t>
            </a:r>
            <a:r>
              <a:rPr lang="en-US" dirty="0" smtClean="0"/>
              <a:t> à </a:t>
            </a:r>
            <a:r>
              <a:rPr lang="en-US" dirty="0" err="1" smtClean="0"/>
              <a:t>risque</a:t>
            </a:r>
            <a:r>
              <a:rPr lang="en-US" dirty="0" smtClean="0"/>
              <a:t> pour </a:t>
            </a:r>
            <a:r>
              <a:rPr lang="en-US" dirty="0" err="1" smtClean="0"/>
              <a:t>prévenir</a:t>
            </a:r>
            <a:r>
              <a:rPr lang="en-US" dirty="0" smtClean="0"/>
              <a:t> la </a:t>
            </a:r>
            <a:r>
              <a:rPr lang="en-US" dirty="0" err="1" smtClean="0"/>
              <a:t>désinsertion</a:t>
            </a:r>
            <a:r>
              <a:rPr lang="en-US" dirty="0" smtClean="0"/>
              <a:t> </a:t>
            </a:r>
            <a:r>
              <a:rPr lang="en-US" dirty="0" err="1" smtClean="0"/>
              <a:t>professionnelle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d’arrêts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prolongés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6A0E-6FB8-4FF1-BE93-2E1877B1F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nombre</a:t>
            </a:r>
            <a:r>
              <a:rPr lang="en-US" dirty="0" smtClean="0"/>
              <a:t> croissant </a:t>
            </a:r>
            <a:r>
              <a:rPr lang="en-US" dirty="0" err="1" smtClean="0"/>
              <a:t>d’études</a:t>
            </a:r>
            <a:r>
              <a:rPr lang="en-US" dirty="0" smtClean="0"/>
              <a:t>, </a:t>
            </a:r>
            <a:r>
              <a:rPr lang="en-US" dirty="0" err="1" smtClean="0"/>
              <a:t>dont</a:t>
            </a:r>
            <a:r>
              <a:rPr lang="en-US" dirty="0" smtClean="0"/>
              <a:t> les </a:t>
            </a:r>
            <a:r>
              <a:rPr lang="en-US" dirty="0" err="1" smtClean="0"/>
              <a:t>notres</a:t>
            </a:r>
            <a:r>
              <a:rPr lang="en-US" dirty="0" smtClean="0"/>
              <a:t>, </a:t>
            </a:r>
            <a:r>
              <a:rPr lang="en-US" dirty="0" err="1" smtClean="0"/>
              <a:t>montrent</a:t>
            </a:r>
            <a:r>
              <a:rPr lang="en-US" dirty="0" smtClean="0"/>
              <a:t> </a:t>
            </a:r>
            <a:r>
              <a:rPr lang="en-US" b="1" dirty="0" err="1" smtClean="0"/>
              <a:t>l’importance</a:t>
            </a:r>
            <a:r>
              <a:rPr lang="en-US" b="1" dirty="0" smtClean="0"/>
              <a:t> des </a:t>
            </a:r>
            <a:r>
              <a:rPr lang="en-US" b="1" dirty="0" err="1" smtClean="0"/>
              <a:t>facteurs</a:t>
            </a:r>
            <a:r>
              <a:rPr lang="en-US" b="1" dirty="0" smtClean="0"/>
              <a:t> </a:t>
            </a:r>
            <a:r>
              <a:rPr lang="en-US" b="1" dirty="0" err="1" smtClean="0"/>
              <a:t>liés</a:t>
            </a:r>
            <a:r>
              <a:rPr lang="en-US" b="1" dirty="0" smtClean="0"/>
              <a:t> à </a:t>
            </a:r>
            <a:r>
              <a:rPr lang="en-US" b="1" dirty="0" err="1" smtClean="0"/>
              <a:t>l’organisation</a:t>
            </a:r>
            <a:r>
              <a:rPr lang="en-US" b="1" dirty="0" smtClean="0"/>
              <a:t> du travail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car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b="1" dirty="0" err="1" smtClean="0"/>
              <a:t>détermine</a:t>
            </a:r>
            <a:r>
              <a:rPr lang="en-US" b="1" dirty="0" smtClean="0"/>
              <a:t> à </a:t>
            </a:r>
            <a:r>
              <a:rPr lang="en-US" b="1" dirty="0" err="1" smtClean="0"/>
              <a:t>l’échelle</a:t>
            </a:r>
            <a:r>
              <a:rPr lang="en-US" b="1" dirty="0" smtClean="0"/>
              <a:t> de </a:t>
            </a:r>
            <a:r>
              <a:rPr lang="en-US" b="1" dirty="0" err="1" smtClean="0"/>
              <a:t>l’unité</a:t>
            </a:r>
            <a:r>
              <a:rPr lang="en-US" b="1" dirty="0" smtClean="0"/>
              <a:t> de travail les conditions de </a:t>
            </a:r>
            <a:r>
              <a:rPr lang="en-US" b="1" dirty="0" err="1" smtClean="0"/>
              <a:t>réalisation</a:t>
            </a:r>
            <a:r>
              <a:rPr lang="en-US" b="1" dirty="0" smtClean="0"/>
              <a:t> du travail et les expositions </a:t>
            </a:r>
            <a:r>
              <a:rPr lang="en-US" dirty="0" smtClean="0"/>
              <a:t>(</a:t>
            </a:r>
            <a:r>
              <a:rPr lang="en-US" dirty="0" err="1" smtClean="0"/>
              <a:t>chimiques</a:t>
            </a:r>
            <a:r>
              <a:rPr lang="en-US" dirty="0" smtClean="0"/>
              <a:t>, physiques, </a:t>
            </a:r>
            <a:r>
              <a:rPr lang="en-US" dirty="0" err="1" smtClean="0"/>
              <a:t>psychosociales</a:t>
            </a:r>
            <a:r>
              <a:rPr lang="en-US" dirty="0" smtClean="0"/>
              <a:t>) </a:t>
            </a:r>
            <a:r>
              <a:rPr lang="en-US" dirty="0" err="1" smtClean="0"/>
              <a:t>auxquelles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à faire face les </a:t>
            </a:r>
            <a:r>
              <a:rPr lang="en-US" dirty="0" err="1" smtClean="0"/>
              <a:t>travailleurs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Les </a:t>
            </a:r>
            <a:r>
              <a:rPr lang="en-US" b="1" dirty="0" err="1" smtClean="0"/>
              <a:t>travailleurs</a:t>
            </a:r>
            <a:r>
              <a:rPr lang="en-US" b="1" dirty="0" smtClean="0"/>
              <a:t> ne </a:t>
            </a:r>
            <a:r>
              <a:rPr lang="en-US" b="1" dirty="0" err="1" smtClean="0"/>
              <a:t>restent</a:t>
            </a:r>
            <a:r>
              <a:rPr lang="en-US" b="1" dirty="0" smtClean="0"/>
              <a:t> pas </a:t>
            </a:r>
            <a:r>
              <a:rPr lang="en-US" b="1" dirty="0" err="1" smtClean="0"/>
              <a:t>inactifs</a:t>
            </a:r>
            <a:r>
              <a:rPr lang="en-US" dirty="0" smtClean="0"/>
              <a:t> face aux </a:t>
            </a:r>
            <a:r>
              <a:rPr lang="en-US" dirty="0" err="1" smtClean="0"/>
              <a:t>contraintes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développent</a:t>
            </a:r>
            <a:r>
              <a:rPr lang="en-US" dirty="0" smtClean="0"/>
              <a:t> des </a:t>
            </a:r>
            <a:r>
              <a:rPr lang="en-US" dirty="0" err="1" smtClean="0"/>
              <a:t>stratégies</a:t>
            </a:r>
            <a:r>
              <a:rPr lang="en-US" dirty="0" smtClean="0"/>
              <a:t>, </a:t>
            </a:r>
            <a:r>
              <a:rPr lang="en-US" dirty="0" err="1" smtClean="0"/>
              <a:t>individuelles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collectives pour y faire face </a:t>
            </a:r>
            <a:r>
              <a:rPr lang="en-US" b="1" dirty="0" err="1" smtClean="0"/>
              <a:t>selon</a:t>
            </a:r>
            <a:r>
              <a:rPr lang="en-US" b="1" dirty="0" smtClean="0"/>
              <a:t> </a:t>
            </a:r>
            <a:r>
              <a:rPr lang="en-US" b="1" dirty="0" err="1" smtClean="0"/>
              <a:t>leurs</a:t>
            </a:r>
            <a:r>
              <a:rPr lang="en-US" b="1" dirty="0" smtClean="0"/>
              <a:t> </a:t>
            </a:r>
            <a:r>
              <a:rPr lang="en-US" b="1" dirty="0" err="1" smtClean="0"/>
              <a:t>ressources</a:t>
            </a:r>
            <a:r>
              <a:rPr lang="en-US" dirty="0" smtClean="0"/>
              <a:t>, </a:t>
            </a:r>
            <a:r>
              <a:rPr lang="en-US" dirty="0" err="1" smtClean="0"/>
              <a:t>comme</a:t>
            </a:r>
            <a:r>
              <a:rPr lang="en-US" dirty="0" smtClean="0"/>
              <a:t> le </a:t>
            </a:r>
            <a:r>
              <a:rPr lang="en-US" dirty="0" err="1" smtClean="0"/>
              <a:t>montre</a:t>
            </a:r>
            <a:r>
              <a:rPr lang="en-US" dirty="0" smtClean="0"/>
              <a:t> les </a:t>
            </a:r>
            <a:r>
              <a:rPr lang="en-US" dirty="0" err="1" smtClean="0"/>
              <a:t>travaux</a:t>
            </a:r>
            <a:r>
              <a:rPr lang="en-US" dirty="0" smtClean="0"/>
              <a:t> </a:t>
            </a:r>
            <a:r>
              <a:rPr lang="en-US" dirty="0" err="1" smtClean="0"/>
              <a:t>d’ergonomie</a:t>
            </a:r>
            <a:r>
              <a:rPr lang="en-US" dirty="0" smtClean="0"/>
              <a:t>,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Ce qui a un impact sur </a:t>
            </a:r>
            <a:r>
              <a:rPr lang="en-US" dirty="0" err="1" smtClean="0"/>
              <a:t>leur</a:t>
            </a:r>
            <a:r>
              <a:rPr lang="en-US" dirty="0" smtClean="0"/>
              <a:t> santé et </a:t>
            </a:r>
            <a:r>
              <a:rPr lang="en-US" dirty="0" err="1" smtClean="0"/>
              <a:t>qualité</a:t>
            </a:r>
            <a:r>
              <a:rPr lang="en-US" dirty="0" smtClean="0"/>
              <a:t> de vie au travail,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la </a:t>
            </a:r>
            <a:r>
              <a:rPr lang="en-US" dirty="0" err="1" smtClean="0"/>
              <a:t>productivité</a:t>
            </a:r>
            <a:r>
              <a:rPr lang="en-US" dirty="0" smtClean="0"/>
              <a:t> et la </a:t>
            </a:r>
            <a:r>
              <a:rPr lang="en-US" dirty="0" err="1" smtClean="0"/>
              <a:t>qualité</a:t>
            </a:r>
            <a:r>
              <a:rPr lang="en-US" dirty="0" smtClean="0"/>
              <a:t> du travail.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F55D-5A29-4B5D-B597-E9FAA5F11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4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3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2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6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5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1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9"/>
            <a:ext cx="40322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532440" y="6035677"/>
            <a:ext cx="61156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457200" y="6592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32A6-FF79-4602-8FAE-EB7074BF24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92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D99B-1714-4CD0-AABB-4CCB1FC7D0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395536" y="5928023"/>
            <a:ext cx="8352928" cy="742647"/>
            <a:chOff x="323528" y="5928022"/>
            <a:chExt cx="8352928" cy="742647"/>
          </a:xfrm>
        </p:grpSpPr>
        <p:pic>
          <p:nvPicPr>
            <p:cNvPr id="7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035675"/>
              <a:ext cx="1385449" cy="344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408" y="5928022"/>
              <a:ext cx="1306648" cy="55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264" y="5988227"/>
              <a:ext cx="621348" cy="682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108" y="5975344"/>
              <a:ext cx="621348" cy="682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6031613"/>
              <a:ext cx="1094604" cy="42145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0" t="15223" r="7203" b="11536"/>
            <a:stretch/>
          </p:blipFill>
          <p:spPr>
            <a:xfrm>
              <a:off x="3923928" y="6031613"/>
              <a:ext cx="1207534" cy="626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586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DD73-734E-427A-8E0C-76EEC976695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6302" y="6321426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8AE2-B479-4B9A-AA0F-E7DF5BADE44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9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7D39-280B-465A-BA82-1E174B84708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0930-02D8-4843-8931-E7B4EAF3A4E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40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AA74-02CB-4374-8D65-7ACBB3702BD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A28A-87F0-45F1-94C2-0E7B8EFE8DD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3D5E-B68D-4086-B6D4-2924EAE7105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0BB0-CE86-4F2D-A478-3A70397571B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6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21BB-2458-497C-AF5C-34A90FD19C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79EE-0E3E-42BD-8DB9-72FEA25C53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4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E67B-B04B-46C5-BB74-D12360F6607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6AA1-CF29-4222-8786-0006C1E123C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71F5-71BD-454E-ADA4-BA51E9F1C63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45CB-BF4A-4C53-91FA-AF6D97CEE9B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8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2F49-E51B-4A76-A5CB-3B1DF52207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3503-C37E-4ADE-82CE-E0741ACFE1E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12D1-11DC-4A7B-8E4B-A2574B168B0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088B-6D9D-4191-A304-EDF871C46CB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0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5797551"/>
            <a:ext cx="171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52F0-D0A6-4295-8CB9-15DD0A2EF83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A59D-075F-432C-B4C7-A4D6B47BECD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7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0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9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0862-75D5-45D7-8C80-883BF1524A8B}" type="datetimeFigureOut">
              <a:rPr lang="en-US" smtClean="0"/>
              <a:t>24/11/2017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3218-3944-46C8-92F2-30596BA1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EF622-6235-4BF4-A219-7DA8370A1CB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9D0C0-24A6-43A3-8871-9B425B36EE2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496302" y="6321426"/>
            <a:ext cx="50482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B71591F-0FC2-4185-9CDC-B5CC597F93B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282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E282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E2822"/>
        </a:buClr>
        <a:buFont typeface="Wingdings" pitchFamily="2" charset="2"/>
        <a:buChar char="î"/>
        <a:defRPr sz="3200" kern="1200">
          <a:solidFill>
            <a:srgbClr val="2E2822"/>
          </a:solidFill>
          <a:latin typeface="Calibri Ligh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E2822"/>
          </a:solidFill>
          <a:latin typeface="Calibri Ligh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E2822"/>
          </a:solidFill>
          <a:latin typeface="Calibri Ligh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E2822"/>
          </a:solidFill>
          <a:latin typeface="Calibri Ligh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E2822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Feuille_Microsoft_Excel_97_-_20041.xls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google.fr/url?sa=i&amp;rct=j&amp;q=&amp;esrc=s&amp;source=images&amp;cd=&amp;cad=rja&amp;uact=8&amp;ved=0ahUKEwiCpKqwnNbSAhVEwxQKHQHmDAQQjRwIBw&amp;url=http://tempsreel.nouvelobs.com/economie/20170112.OBS3738/moins-de-10-des-emplois-menaces-par-les-robots.html&amp;psig=AFQjCNEEpc9V0TPLxKi6pTR7RiQd85-MZA&amp;ust=1489588642437271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4647" y="433139"/>
            <a:ext cx="8615986" cy="3438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404738"/>
                </a:solidFill>
                <a:latin typeface="Gotham Bold"/>
                <a:cs typeface="Gotham Bold"/>
              </a:rPr>
              <a:t>Yves</a:t>
            </a:r>
          </a:p>
          <a:p>
            <a:pPr algn="l">
              <a:lnSpc>
                <a:spcPct val="90000"/>
              </a:lnSpc>
            </a:pPr>
            <a:r>
              <a:rPr lang="fr-FR" sz="2800" dirty="0" smtClean="0">
                <a:solidFill>
                  <a:srgbClr val="A41522"/>
                </a:solidFill>
                <a:latin typeface="Gotham Bold"/>
                <a:cs typeface="Gotham Bold"/>
              </a:rPr>
              <a:t>Roquelaure</a:t>
            </a:r>
          </a:p>
          <a:p>
            <a:pPr algn="l"/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416" y="1700808"/>
            <a:ext cx="8214016" cy="2808312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defTabSz="762000"/>
            <a:r>
              <a:rPr lang="fr-FR" sz="6000" b="1" dirty="0" smtClean="0">
                <a:solidFill>
                  <a:schemeClr val="bg2">
                    <a:lumMod val="25000"/>
                  </a:schemeClr>
                </a:solidFill>
              </a:rPr>
              <a:t>Du risque à la prévention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 le cas des troubles </a:t>
            </a:r>
            <a:r>
              <a:rPr lang="fr-FR" sz="2000" b="1" dirty="0">
                <a:solidFill>
                  <a:schemeClr val="bg2">
                    <a:lumMod val="25000"/>
                  </a:schemeClr>
                </a:solidFill>
              </a:rPr>
              <a:t>musculo-squelettiques du membre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</a:rPr>
              <a:t>supérieur -</a:t>
            </a:r>
            <a:endParaRPr lang="en-US" sz="1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148360"/>
            <a:ext cx="8923338" cy="1512888"/>
          </a:xfrm>
          <a:noFill/>
          <a:ln/>
        </p:spPr>
        <p:txBody>
          <a:bodyPr lIns="92051" tIns="46026" rIns="92051" bIns="46026">
            <a:noAutofit/>
          </a:bodyPr>
          <a:lstStyle/>
          <a:p>
            <a:pPr defTabSz="762000">
              <a:lnSpc>
                <a:spcPct val="80000"/>
              </a:lnSpc>
            </a:pP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762000">
              <a:lnSpc>
                <a:spcPct val="80000"/>
              </a:lnSpc>
            </a:pPr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</a:rPr>
              <a:t>Inserm U1085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– Institut Recherche Santé Environnement Travail – </a:t>
            </a:r>
          </a:p>
          <a:p>
            <a:pPr defTabSz="762000">
              <a:lnSpc>
                <a:spcPct val="80000"/>
              </a:lnSpc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Equipe Epidémiologie en Santé au Travail et Ergonomie (ESTER), </a:t>
            </a:r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</a:rPr>
              <a:t>UFR Santé 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Angers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fr-F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defTabSz="762000">
              <a:lnSpc>
                <a:spcPct val="80000"/>
              </a:lnSpc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Centre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de ressources sur les maladies professionnelles et le maintien en emploi, 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CHU Angers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; </a:t>
            </a:r>
          </a:p>
          <a:p>
            <a:pPr defTabSz="762000">
              <a:lnSpc>
                <a:spcPct val="80000"/>
              </a:lnSpc>
            </a:pPr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762000">
              <a:lnSpc>
                <a:spcPct val="80000"/>
              </a:lnSpc>
            </a:pPr>
            <a:endParaRPr lang="fr-FR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762000">
              <a:lnSpc>
                <a:spcPct val="80000"/>
              </a:lnSpc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          Site Web ESTER 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http://ester.univ-angers.fr</a:t>
            </a:r>
          </a:p>
          <a:p>
            <a:pPr defTabSz="762000">
              <a:lnSpc>
                <a:spcPct val="80000"/>
              </a:lnSpc>
            </a:pP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  <a:p>
            <a:pPr defTabSz="762000">
              <a:lnSpc>
                <a:spcPct val="8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0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-12336" y="5905139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199" y="6237289"/>
            <a:ext cx="2339975" cy="484187"/>
          </a:xfrm>
        </p:spPr>
        <p:txBody>
          <a:bodyPr vert="horz" lIns="91440" tIns="45720" rIns="91440" bIns="45720" rtlCol="0" anchor="ctr"/>
          <a:lstStyle/>
          <a:p>
            <a:pPr algn="r"/>
            <a:fld id="{A64B443E-6994-49E1-BFA1-CA95FF744578}" type="slidenum">
              <a:rPr lang="en-US" altLang="fr-FR"/>
              <a:pPr algn="r"/>
              <a:t>10</a:t>
            </a:fld>
            <a:endParaRPr lang="en-US" altLang="fr-FR" dirty="0"/>
          </a:p>
        </p:txBody>
      </p:sp>
      <p:sp>
        <p:nvSpPr>
          <p:cNvPr id="58371" name="Rectangle 2"/>
          <p:cNvSpPr>
            <a:spLocks noGrp="1"/>
          </p:cNvSpPr>
          <p:nvPr>
            <p:ph type="title" idx="4294967295"/>
          </p:nvPr>
        </p:nvSpPr>
        <p:spPr>
          <a:xfrm>
            <a:off x="61913" y="115888"/>
            <a:ext cx="9082087" cy="865187"/>
          </a:xfrm>
        </p:spPr>
        <p:txBody>
          <a:bodyPr>
            <a:noAutofit/>
          </a:bodyPr>
          <a:lstStyle/>
          <a:p>
            <a:pPr algn="l"/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Fractions </a:t>
            </a: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de risque 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attribuable moyennes ajustées en population </a:t>
            </a:r>
            <a:r>
              <a:rPr lang="fr-FR" altLang="fr-FR" sz="20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(Pays de la Loire </a:t>
            </a:r>
            <a:r>
              <a:rPr lang="fr-FR" altLang="fr-FR" sz="2000" b="1" dirty="0" err="1">
                <a:solidFill>
                  <a:schemeClr val="bg2">
                    <a:lumMod val="25000"/>
                  </a:schemeClr>
                </a:solidFill>
                <a:latin typeface="Gotham Bold"/>
              </a:rPr>
              <a:t>study</a:t>
            </a:r>
            <a:r>
              <a:rPr lang="fr-FR" altLang="fr-FR" sz="20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)</a:t>
            </a:r>
            <a:r>
              <a:rPr lang="fr-FR" altLang="fr-FR" sz="2400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/>
            </a:r>
            <a:br>
              <a:rPr lang="fr-FR" altLang="fr-FR" sz="2400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</a:br>
            <a:endParaRPr lang="fr-FR" altLang="fr-FR" sz="1600" i="1" dirty="0" smtClean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212404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latin typeface="Calibri" pitchFamily="34" charset="0"/>
            </a:endParaRP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31517"/>
              </p:ext>
            </p:extLst>
          </p:nvPr>
        </p:nvGraphicFramePr>
        <p:xfrm>
          <a:off x="747713" y="1469553"/>
          <a:ext cx="7927975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Feuille de calcul" r:id="rId6" imgW="6298920" imgH="2649960" progId="Excel.Sheet.8">
                  <p:embed/>
                </p:oleObj>
              </mc:Choice>
              <mc:Fallback>
                <p:oleObj name="Feuille de calcul" r:id="rId6" imgW="6298920" imgH="26499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469553"/>
                        <a:ext cx="7927975" cy="3903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71600" y="5373216"/>
            <a:ext cx="7632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 i="1" dirty="0">
                <a:latin typeface="Calibri" pitchFamily="34" charset="0"/>
              </a:rPr>
              <a:t>Average AR estimated for the surgically-treated Carpal Tunnel Syndrome for risk </a:t>
            </a:r>
            <a:r>
              <a:rPr lang="en-GB" altLang="fr-FR" sz="1200" i="1" dirty="0" smtClean="0">
                <a:latin typeface="Calibri" pitchFamily="34" charset="0"/>
              </a:rPr>
              <a:t>factors possibly </a:t>
            </a:r>
            <a:r>
              <a:rPr lang="en-GB" altLang="fr-FR" sz="1200" i="1" dirty="0">
                <a:latin typeface="Calibri" pitchFamily="34" charset="0"/>
              </a:rPr>
              <a:t>considered as </a:t>
            </a:r>
            <a:r>
              <a:rPr lang="en-GB" altLang="fr-FR" sz="1200" i="1" dirty="0" err="1">
                <a:latin typeface="Calibri" pitchFamily="34" charset="0"/>
              </a:rPr>
              <a:t>polytomous</a:t>
            </a:r>
            <a:r>
              <a:rPr lang="en-GB" altLang="fr-FR" sz="1200" i="1" dirty="0">
                <a:latin typeface="Calibri" pitchFamily="34" charset="0"/>
              </a:rPr>
              <a:t> or quantitative variables</a:t>
            </a:r>
            <a:r>
              <a:rPr lang="en-GB" altLang="fr-FR" sz="1200" i="1" dirty="0" smtClean="0">
                <a:latin typeface="Calibri" pitchFamily="34" charset="0"/>
              </a:rPr>
              <a:t>. Average </a:t>
            </a:r>
            <a:r>
              <a:rPr lang="en-GB" altLang="fr-FR" sz="1200" i="1" dirty="0">
                <a:latin typeface="Calibri" pitchFamily="34" charset="0"/>
              </a:rPr>
              <a:t>AR are presented for each variable, and OR for each qualitative variable modality.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 i="1" dirty="0">
                <a:latin typeface="Calibri" pitchFamily="34" charset="0"/>
              </a:rPr>
              <a:t>DM: diabetes mellitus, OC: occupational category,</a:t>
            </a:r>
            <a:r>
              <a:rPr lang="fr-FR" altLang="fr-FR" sz="1200" dirty="0">
                <a:latin typeface="Calibri" pitchFamily="34" charset="0"/>
              </a:rPr>
              <a:t> </a:t>
            </a:r>
            <a:r>
              <a:rPr lang="en-GB" altLang="fr-FR" sz="1200" i="1" dirty="0">
                <a:latin typeface="Calibri" pitchFamily="34" charset="0"/>
              </a:rPr>
              <a:t>AR: Attributable risk, CI: Confidence interval,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 i="1" dirty="0">
                <a:latin typeface="Calibri" pitchFamily="34" charset="0"/>
              </a:rPr>
              <a:t>The OR significantly different from 1 and the AR significantly different from 0 are reported in bold.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804025" y="3789040"/>
            <a:ext cx="1798638" cy="360040"/>
          </a:xfrm>
          <a:prstGeom prst="rect">
            <a:avLst/>
          </a:prstGeom>
          <a:noFill/>
          <a:ln w="57150" cap="rnd">
            <a:solidFill>
              <a:srgbClr val="C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latin typeface="Calibri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971600" y="6464369"/>
            <a:ext cx="4608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 :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réseau TMS Pays de la 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Loire (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Santé 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publique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France)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9704" y="1052736"/>
            <a:ext cx="3958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600" i="1" dirty="0" smtClean="0">
                <a:solidFill>
                  <a:schemeClr val="bg2">
                    <a:lumMod val="25000"/>
                  </a:schemeClr>
                </a:solidFill>
              </a:rPr>
              <a:t>(Hamel </a:t>
            </a:r>
            <a:r>
              <a:rPr lang="fr-FR" altLang="fr-FR" sz="1600" i="1" dirty="0">
                <a:solidFill>
                  <a:schemeClr val="bg2">
                    <a:lumMod val="25000"/>
                  </a:schemeClr>
                </a:solidFill>
              </a:rPr>
              <a:t>et al. </a:t>
            </a:r>
            <a:r>
              <a:rPr lang="fr-FR" altLang="fr-FR" sz="1600" i="1" dirty="0" err="1">
                <a:solidFill>
                  <a:schemeClr val="bg2">
                    <a:lumMod val="25000"/>
                  </a:schemeClr>
                </a:solidFill>
              </a:rPr>
              <a:t>Epidemiology</a:t>
            </a:r>
            <a:r>
              <a:rPr lang="fr-FR" altLang="fr-FR" sz="1600" i="1" dirty="0">
                <a:solidFill>
                  <a:schemeClr val="bg2">
                    <a:lumMod val="25000"/>
                  </a:schemeClr>
                </a:solidFill>
              </a:rPr>
              <a:t> 2012 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23(4):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646-7)</a:t>
            </a:r>
            <a:endParaRPr lang="en-US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79512" y="908720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3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101945" cy="76470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Modèles de prévention en santé au travail</a:t>
            </a:r>
            <a:endParaRPr lang="fr-FR" sz="18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3"/>
            <a:ext cx="4499992" cy="575555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800" b="1" dirty="0">
                <a:solidFill>
                  <a:srgbClr val="C00000"/>
                </a:solidFill>
              </a:rPr>
              <a:t>P</a:t>
            </a:r>
            <a:r>
              <a:rPr lang="fr-FR" sz="2800" b="1" dirty="0" smtClean="0">
                <a:solidFill>
                  <a:srgbClr val="C00000"/>
                </a:solidFill>
              </a:rPr>
              <a:t>révention «de protection»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800" i="1" u="sng" dirty="0" smtClean="0"/>
              <a:t>Sur des risques identifiés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fr-FR" sz="800" i="1" dirty="0"/>
          </a:p>
          <a:p>
            <a:pPr>
              <a:spcBef>
                <a:spcPts val="0"/>
              </a:spcBef>
            </a:pPr>
            <a:endParaRPr lang="fr-FR" sz="1000" u="sng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fr-FR" sz="100" b="1" dirty="0"/>
          </a:p>
          <a:p>
            <a:pPr marL="273050" indent="-273050">
              <a:spcBef>
                <a:spcPts val="0"/>
              </a:spcBef>
            </a:pPr>
            <a:r>
              <a:rPr lang="fr-FR" sz="2000" b="1" dirty="0"/>
              <a:t>Concept défensif de la </a:t>
            </a:r>
            <a:r>
              <a:rPr lang="fr-FR" sz="2000" b="1" dirty="0" smtClean="0"/>
              <a:t>santé</a:t>
            </a:r>
          </a:p>
          <a:p>
            <a:pPr>
              <a:spcBef>
                <a:spcPts val="0"/>
              </a:spcBef>
            </a:pPr>
            <a:endParaRPr lang="fr-FR" sz="1400" b="1" dirty="0"/>
          </a:p>
          <a:p>
            <a:pPr marL="273050" indent="-273050">
              <a:spcBef>
                <a:spcPts val="0"/>
              </a:spcBef>
            </a:pPr>
            <a:r>
              <a:rPr lang="fr-FR" sz="2000" b="1" dirty="0" smtClean="0"/>
              <a:t>Stades de la prévention OMS </a:t>
            </a:r>
            <a:r>
              <a:rPr lang="fr-FR" sz="1400" dirty="0" smtClean="0"/>
              <a:t>(1948)</a:t>
            </a:r>
          </a:p>
          <a:p>
            <a:pPr marL="444500" lvl="1" indent="-261938">
              <a:spcBef>
                <a:spcPts val="0"/>
              </a:spcBef>
              <a:tabLst>
                <a:tab pos="3135313" algn="l"/>
              </a:tabLst>
            </a:pPr>
            <a:r>
              <a:rPr lang="fr-FR" sz="1600" b="1" dirty="0" smtClean="0">
                <a:solidFill>
                  <a:srgbClr val="C00000"/>
                </a:solidFill>
              </a:rPr>
              <a:t>Prévention primaire      </a:t>
            </a:r>
            <a:r>
              <a:rPr lang="fr-FR" sz="1400" b="1" i="1" dirty="0" smtClean="0">
                <a:solidFill>
                  <a:srgbClr val="C00000"/>
                </a:solidFill>
              </a:rPr>
              <a:t>Réduire les risques</a:t>
            </a:r>
            <a:endParaRPr lang="fr-FR" sz="1400" b="1" i="1" dirty="0">
              <a:solidFill>
                <a:srgbClr val="C00000"/>
              </a:solidFill>
            </a:endParaRPr>
          </a:p>
          <a:p>
            <a:pPr marL="457200" lvl="1">
              <a:spcBef>
                <a:spcPts val="0"/>
              </a:spcBef>
              <a:tabLst>
                <a:tab pos="3135313" algn="l"/>
              </a:tabLst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Prévention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secondaire 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Dépister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-traiter tôt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>
              <a:spcBef>
                <a:spcPts val="0"/>
              </a:spcBef>
              <a:tabLst>
                <a:tab pos="3135313" algn="l"/>
              </a:tabLst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Prévention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tertiaire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Réadapter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tôt </a:t>
            </a:r>
          </a:p>
          <a:p>
            <a:pPr>
              <a:spcBef>
                <a:spcPts val="0"/>
              </a:spcBef>
            </a:pPr>
            <a:endParaRPr lang="fr-FR" sz="2400" b="1" dirty="0"/>
          </a:p>
          <a:p>
            <a:pPr marL="273050" indent="-273050">
              <a:spcBef>
                <a:spcPts val="0"/>
              </a:spcBef>
            </a:pPr>
            <a:r>
              <a:rPr lang="fr-FR" sz="2000" b="1" dirty="0" smtClean="0"/>
              <a:t>Modèle classique réglementaire de la prévention des risques professionnels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Evaluation des risques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Planification - Intervention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Evaluation, …</a:t>
            </a:r>
          </a:p>
          <a:p>
            <a:pPr>
              <a:spcBef>
                <a:spcPts val="0"/>
              </a:spcBef>
            </a:pPr>
            <a:endParaRPr lang="fr-FR" sz="1000" dirty="0" smtClean="0"/>
          </a:p>
          <a:p>
            <a:pPr marL="273050" indent="-273050">
              <a:spcBef>
                <a:spcPts val="0"/>
              </a:spcBef>
            </a:pPr>
            <a:r>
              <a:rPr lang="fr-FR" sz="2000" b="1" dirty="0" smtClean="0"/>
              <a:t>Management de la santé et de la sécurité au travail </a:t>
            </a:r>
          </a:p>
          <a:p>
            <a:pPr lvl="1">
              <a:spcBef>
                <a:spcPts val="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ILO-OSH 2001</a:t>
            </a:r>
          </a:p>
          <a:p>
            <a:pPr lvl="1">
              <a:spcBef>
                <a:spcPts val="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Normes BS OSHAS 18001, ISO 45001, …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99992" y="836713"/>
            <a:ext cx="4608512" cy="57555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800" b="1" dirty="0" smtClean="0">
                <a:solidFill>
                  <a:srgbClr val="002060"/>
                </a:solidFill>
              </a:rPr>
              <a:t>Prévention « positive 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00" b="1" dirty="0" smtClean="0">
              <a:solidFill>
                <a:srgbClr val="002060"/>
              </a:solidFill>
            </a:endParaRPr>
          </a:p>
          <a:p>
            <a:pPr marL="171450" lvl="1" indent="0" algn="ctr">
              <a:spcBef>
                <a:spcPts val="0"/>
              </a:spcBef>
              <a:buNone/>
            </a:pPr>
            <a:r>
              <a:rPr lang="fr-FR" sz="1800" i="1" u="sng" dirty="0" smtClean="0"/>
              <a:t>Sans référence à un risque précis</a:t>
            </a:r>
          </a:p>
          <a:p>
            <a:pPr marL="171450" lvl="1" indent="0" algn="ctr">
              <a:spcBef>
                <a:spcPts val="0"/>
              </a:spcBef>
              <a:buNone/>
            </a:pPr>
            <a:endParaRPr lang="fr-FR" sz="400" u="sng" dirty="0" smtClean="0">
              <a:solidFill>
                <a:srgbClr val="002060"/>
              </a:solidFill>
            </a:endParaRPr>
          </a:p>
          <a:p>
            <a:pPr marL="171450" lvl="1" indent="0" algn="ctr">
              <a:spcBef>
                <a:spcPts val="0"/>
              </a:spcBef>
              <a:buNone/>
            </a:pPr>
            <a:endParaRPr lang="fr-FR" sz="1100" u="sng" dirty="0" smtClean="0">
              <a:solidFill>
                <a:srgbClr val="FF0000"/>
              </a:solidFill>
            </a:endParaRPr>
          </a:p>
          <a:p>
            <a:pPr marL="361950" lvl="1" indent="-190500">
              <a:spcBef>
                <a:spcPts val="0"/>
              </a:spcBef>
            </a:pPr>
            <a:endParaRPr lang="fr-FR" sz="500" u="sng" dirty="0" smtClean="0"/>
          </a:p>
          <a:p>
            <a:pPr marL="228600" indent="-228600">
              <a:spcBef>
                <a:spcPts val="0"/>
              </a:spcBef>
            </a:pPr>
            <a:r>
              <a:rPr lang="fr-FR" sz="2000" b="1" dirty="0"/>
              <a:t>Concept positif de la santé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(ressources) </a:t>
            </a:r>
          </a:p>
          <a:p>
            <a:pPr marL="228600" indent="-228600">
              <a:spcBef>
                <a:spcPts val="0"/>
              </a:spcBef>
            </a:pPr>
            <a:endParaRPr lang="fr-FR" sz="1400" b="1" dirty="0" smtClean="0"/>
          </a:p>
          <a:p>
            <a:pPr marL="228600" indent="-228600">
              <a:spcBef>
                <a:spcPts val="0"/>
              </a:spcBef>
            </a:pPr>
            <a:r>
              <a:rPr lang="fr-FR" sz="2000" b="1" dirty="0" smtClean="0"/>
              <a:t>Prévention primordiale « universelle » </a:t>
            </a:r>
          </a:p>
          <a:p>
            <a:pPr marL="400050" lvl="1" indent="-228600">
              <a:spcBef>
                <a:spcPts val="0"/>
              </a:spcBef>
            </a:pPr>
            <a:r>
              <a:rPr lang="fr-FR" sz="1600" b="1" dirty="0" smtClean="0">
                <a:solidFill>
                  <a:srgbClr val="002060"/>
                </a:solidFill>
              </a:rPr>
              <a:t>Amélioration des conditions matérielles, psychosociales et organisationnelles de travail</a:t>
            </a:r>
          </a:p>
          <a:p>
            <a:pPr marL="800100" lvl="2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Charte de Philadelphie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(OIT 1944)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2">
              <a:spcBef>
                <a:spcPts val="0"/>
              </a:spcBef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Courant du « travail soutenable »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(ONU, 1987; ETUI)</a:t>
            </a:r>
          </a:p>
          <a:p>
            <a:pPr marL="0" indent="-228600">
              <a:spcBef>
                <a:spcPts val="0"/>
              </a:spcBef>
            </a:pPr>
            <a:endParaRPr lang="fr-FR" sz="1200" dirty="0"/>
          </a:p>
          <a:p>
            <a:pPr marL="0" indent="-228600">
              <a:spcBef>
                <a:spcPts val="0"/>
              </a:spcBef>
            </a:pPr>
            <a:r>
              <a:rPr lang="fr-FR" sz="2000" b="1" dirty="0" smtClean="0"/>
              <a:t>Promotion de la santé</a:t>
            </a:r>
            <a:r>
              <a:rPr lang="fr-FR" sz="1200" dirty="0" smtClean="0"/>
              <a:t> </a:t>
            </a:r>
            <a:r>
              <a:rPr lang="fr-FR" sz="2000" b="1" dirty="0" smtClean="0"/>
              <a:t>au travail</a:t>
            </a:r>
          </a:p>
          <a:p>
            <a:pPr marL="323850" lvl="1" indent="-190500">
              <a:spcBef>
                <a:spcPts val="0"/>
              </a:spcBef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 donner aux travailleurs davantage de 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maîtrise de leur propre santé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davantage de moyens de l’améliorer »</a:t>
            </a:r>
          </a:p>
          <a:p>
            <a:pPr marL="323850" lvl="1" indent="-190500">
              <a:spcBef>
                <a:spcPts val="0"/>
              </a:spcBef>
            </a:pPr>
            <a:endParaRPr lang="fr-FR" sz="1600" dirty="0" smtClean="0"/>
          </a:p>
          <a:p>
            <a:pPr marL="400050" lvl="1" indent="-266700">
              <a:spcBef>
                <a:spcPts val="0"/>
              </a:spcBef>
            </a:pPr>
            <a:endParaRPr lang="fr-FR" sz="1400" dirty="0" smtClean="0"/>
          </a:p>
          <a:p>
            <a:pPr marL="0" indent="-266700">
              <a:spcBef>
                <a:spcPts val="0"/>
              </a:spcBef>
            </a:pPr>
            <a:r>
              <a:rPr lang="fr-FR" sz="2000" b="1" dirty="0" smtClean="0"/>
              <a:t>Ergonomie « constructive »</a:t>
            </a:r>
          </a:p>
          <a:p>
            <a:pPr marL="538163" lvl="2" indent="-174625">
              <a:spcBef>
                <a:spcPts val="0"/>
              </a:spcBef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Environnements de travail « 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capacitant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(Falzon)</a:t>
            </a:r>
          </a:p>
          <a:p>
            <a:pPr marL="538163" lvl="2" indent="-174625">
              <a:spcBef>
                <a:spcPts val="0"/>
              </a:spcBef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des « capabilités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» 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(Sen)</a:t>
            </a:r>
          </a:p>
          <a:p>
            <a:pPr marL="538163" lvl="2" indent="-174625">
              <a:spcBef>
                <a:spcPts val="0"/>
              </a:spcBef>
            </a:pP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3538" lvl="2" indent="0" algn="ctr">
              <a:spcBef>
                <a:spcPts val="0"/>
              </a:spcBef>
              <a:buNone/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inspiré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de Bourdillon et al (2000)</a:t>
            </a:r>
            <a:r>
              <a:rPr lang="fr-FR" sz="1200" i="1" dirty="0"/>
              <a:t/>
            </a:r>
            <a:br>
              <a:rPr lang="fr-FR" sz="1200" i="1" dirty="0"/>
            </a:br>
            <a:endParaRPr lang="fr-FR" sz="1200" dirty="0"/>
          </a:p>
          <a:p>
            <a:pPr marL="538163" lvl="2" indent="-174625">
              <a:spcBef>
                <a:spcPts val="0"/>
              </a:spcBef>
            </a:pPr>
            <a:endParaRPr lang="fr-F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79512" y="692696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42"/>
    </mc:Choice>
    <mc:Fallback xmlns="">
      <p:transition spd="slow" advTm="158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</p:spPr>
        <p:txBody>
          <a:bodyPr/>
          <a:lstStyle/>
          <a:p>
            <a:pPr>
              <a:defRPr/>
            </a:pPr>
            <a:fld id="{F80B65E9-85A4-4C27-B7DE-65789C1AA19E}" type="slidenum">
              <a:rPr lang="fr-FR" altLang="fr-FR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C19099-2EB4-4DB9-BEB1-7C712D5B3B73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633413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Stratégies de prévention des TMS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679128"/>
            <a:ext cx="8712968" cy="5918224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187325" indent="-187325" eaLnBrk="1" hangingPunct="1">
              <a:spcBef>
                <a:spcPts val="0"/>
              </a:spcBef>
            </a:pPr>
            <a:r>
              <a:rPr lang="fr-FR" altLang="fr-FR" sz="2800" b="1" dirty="0" smtClean="0">
                <a:solidFill>
                  <a:srgbClr val="C00000"/>
                </a:solidFill>
              </a:rPr>
              <a:t>Intervention sur le milieu de travail</a:t>
            </a:r>
          </a:p>
          <a:p>
            <a:pPr marL="449263" lvl="1" indent="-261938" eaLnBrk="1" hangingPunct="1">
              <a:spcBef>
                <a:spcPts val="0"/>
              </a:spcBef>
            </a:pPr>
            <a:r>
              <a:rPr lang="fr-FR" altLang="fr-FR" sz="2400" b="1" dirty="0" smtClean="0"/>
              <a:t>Intervention ergonomique participative</a:t>
            </a:r>
            <a:r>
              <a:rPr lang="fr-FR" altLang="fr-FR" sz="2400" dirty="0" smtClean="0"/>
              <a:t> </a:t>
            </a:r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800" dirty="0" smtClean="0"/>
              <a:t>Diminution de l’exposition aux déterminants des TMS</a:t>
            </a:r>
          </a:p>
          <a:p>
            <a:pPr marL="996950" lvl="3" indent="-185738">
              <a:spcBef>
                <a:spcPts val="0"/>
              </a:spcBef>
            </a:pPr>
            <a:r>
              <a:rPr lang="fr-FR" altLang="fr-FR" sz="1400" dirty="0" smtClean="0"/>
              <a:t>Intervention simple (ergonomie physique)</a:t>
            </a:r>
          </a:p>
          <a:p>
            <a:pPr marL="996950" lvl="3" indent="-185738">
              <a:spcBef>
                <a:spcPts val="0"/>
              </a:spcBef>
            </a:pPr>
            <a:r>
              <a:rPr lang="fr-FR" altLang="fr-FR" sz="1400" dirty="0" smtClean="0"/>
              <a:t>Interventions complexes participatives </a:t>
            </a:r>
          </a:p>
          <a:p>
            <a:pPr marL="449263" lvl="1" indent="-261938" eaLnBrk="1" hangingPunct="1">
              <a:spcBef>
                <a:spcPts val="0"/>
              </a:spcBef>
            </a:pPr>
            <a:r>
              <a:rPr lang="fr-FR" altLang="fr-FR" sz="2400" b="1" dirty="0" smtClean="0"/>
              <a:t>Cible : TMS attribuables au travail</a:t>
            </a:r>
            <a:endParaRPr lang="fr-FR" altLang="fr-FR" sz="2000" b="1" dirty="0" smtClean="0"/>
          </a:p>
          <a:p>
            <a:pPr marL="354013" lvl="1" indent="-166688" eaLnBrk="1" hangingPunct="1">
              <a:spcBef>
                <a:spcPts val="0"/>
              </a:spcBef>
            </a:pPr>
            <a:endParaRPr lang="fr-FR" altLang="fr-FR" sz="200" b="1" dirty="0" smtClean="0"/>
          </a:p>
          <a:p>
            <a:pPr marL="449263" lvl="1" indent="-261938" eaLnBrk="1" hangingPunct="1">
              <a:spcBef>
                <a:spcPts val="0"/>
              </a:spcBef>
            </a:pPr>
            <a:r>
              <a:rPr lang="fr-FR" altLang="fr-FR" sz="2400" b="1" dirty="0" smtClean="0"/>
              <a:t>Efficacité : ? </a:t>
            </a:r>
            <a:r>
              <a:rPr lang="fr-FR" altLang="fr-FR" sz="1400" i="1" dirty="0" smtClean="0">
                <a:solidFill>
                  <a:schemeClr val="bg1">
                    <a:lumMod val="50000"/>
                  </a:schemeClr>
                </a:solidFill>
              </a:rPr>
              <a:t>(Van </a:t>
            </a:r>
            <a:r>
              <a:rPr lang="fr-FR" altLang="fr-FR" sz="1400" i="1" dirty="0" err="1" smtClean="0">
                <a:solidFill>
                  <a:schemeClr val="bg1">
                    <a:lumMod val="50000"/>
                  </a:schemeClr>
                </a:solidFill>
              </a:rPr>
              <a:t>Eerd</a:t>
            </a:r>
            <a:r>
              <a:rPr lang="fr-FR" altLang="fr-FR" sz="1400" i="1" dirty="0" smtClean="0">
                <a:solidFill>
                  <a:schemeClr val="bg1">
                    <a:lumMod val="50000"/>
                  </a:schemeClr>
                </a:solidFill>
              </a:rPr>
              <a:t> et al OEM 2016; Van der </a:t>
            </a:r>
            <a:r>
              <a:rPr lang="fr-FR" altLang="fr-FR" sz="1400" i="1" dirty="0" err="1" smtClean="0">
                <a:solidFill>
                  <a:schemeClr val="bg1">
                    <a:lumMod val="50000"/>
                  </a:schemeClr>
                </a:solidFill>
              </a:rPr>
              <a:t>Beek</a:t>
            </a:r>
            <a:r>
              <a:rPr lang="fr-FR" altLang="fr-FR" sz="1400" i="1" dirty="0" smtClean="0">
                <a:solidFill>
                  <a:schemeClr val="bg1">
                    <a:lumMod val="50000"/>
                  </a:schemeClr>
                </a:solidFill>
              </a:rPr>
              <a:t> et al SJWEH 2017)</a:t>
            </a:r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</a:rPr>
              <a:t>Niveau d’exposition au risque de TMS (proportion de cas attribuables)</a:t>
            </a:r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</a:rPr>
              <a:t>Méthodologie, stratégie d’implantation de l’intervention, implication de l’entreprise</a:t>
            </a:r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600" dirty="0" smtClean="0">
                <a:solidFill>
                  <a:schemeClr val="bg1">
                    <a:lumMod val="50000"/>
                  </a:schemeClr>
                </a:solidFill>
              </a:rPr>
              <a:t>Impact populationnel fonction du poids démographique des travailleurs concernés</a:t>
            </a:r>
          </a:p>
          <a:p>
            <a:pPr marL="539750" lvl="2" indent="-185738" eaLnBrk="1" hangingPunct="1">
              <a:spcBef>
                <a:spcPts val="0"/>
              </a:spcBef>
              <a:buFontTx/>
              <a:buNone/>
            </a:pPr>
            <a:endParaRPr lang="fr-FR" altLang="fr-FR" sz="1200" b="1" dirty="0" smtClean="0"/>
          </a:p>
          <a:p>
            <a:pPr marL="187325" indent="-187325" eaLnBrk="1" hangingPunct="1">
              <a:spcBef>
                <a:spcPts val="0"/>
              </a:spcBef>
            </a:pPr>
            <a:r>
              <a:rPr lang="fr-FR" altLang="fr-FR" sz="2800" b="1" dirty="0" smtClean="0">
                <a:solidFill>
                  <a:srgbClr val="0070C0"/>
                </a:solidFill>
              </a:rPr>
              <a:t>Promotion de la santé</a:t>
            </a:r>
          </a:p>
          <a:p>
            <a:pPr marL="449263" lvl="1" indent="-261938" eaLnBrk="1" hangingPunct="1">
              <a:spcBef>
                <a:spcPts val="0"/>
              </a:spcBef>
            </a:pPr>
            <a:r>
              <a:rPr lang="fr-FR" altLang="fr-FR" sz="2400" b="1" dirty="0" smtClean="0"/>
              <a:t>Programmes</a:t>
            </a:r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600" dirty="0" smtClean="0"/>
              <a:t>Education physique et posturale, étirement, exercices physiques</a:t>
            </a:r>
          </a:p>
          <a:p>
            <a:pPr marL="539750" lvl="2" indent="-185738">
              <a:spcBef>
                <a:spcPts val="0"/>
              </a:spcBef>
            </a:pPr>
            <a:r>
              <a:rPr lang="fr-FR" altLang="fr-FR" sz="1600" dirty="0" smtClean="0"/>
              <a:t>Lutte contre </a:t>
            </a:r>
            <a:r>
              <a:rPr lang="fr-FR" altLang="fr-FR" sz="1600" dirty="0"/>
              <a:t>la </a:t>
            </a:r>
            <a:r>
              <a:rPr lang="fr-FR" altLang="fr-FR" sz="1600" dirty="0" smtClean="0"/>
              <a:t>sédentarité, exercice physique</a:t>
            </a:r>
          </a:p>
          <a:p>
            <a:pPr marL="539750" lvl="2" indent="-185738">
              <a:spcBef>
                <a:spcPts val="0"/>
              </a:spcBef>
            </a:pPr>
            <a:r>
              <a:rPr lang="fr-FR" altLang="fr-FR" sz="1600" dirty="0" smtClean="0"/>
              <a:t>Diététique, prévention du tabagisme, </a:t>
            </a:r>
            <a:r>
              <a:rPr lang="fr-FR" altLang="fr-FR" sz="1600" dirty="0"/>
              <a:t>etc.</a:t>
            </a:r>
            <a:endParaRPr lang="fr-FR" altLang="fr-FR" sz="1600" dirty="0" smtClean="0"/>
          </a:p>
          <a:p>
            <a:pPr marL="539750" lvl="2" indent="-185738" eaLnBrk="1" hangingPunct="1">
              <a:spcBef>
                <a:spcPts val="0"/>
              </a:spcBef>
            </a:pPr>
            <a:r>
              <a:rPr lang="fr-FR" altLang="fr-FR" sz="1600" dirty="0" smtClean="0"/>
              <a:t>Prévention de l’obésité, du diabète, etc.</a:t>
            </a:r>
          </a:p>
          <a:p>
            <a:pPr marL="539750" lvl="2" indent="-185738" eaLnBrk="1" hangingPunct="1">
              <a:spcBef>
                <a:spcPts val="0"/>
              </a:spcBef>
            </a:pPr>
            <a:endParaRPr lang="fr-FR" altLang="fr-FR" sz="200" dirty="0" smtClean="0"/>
          </a:p>
          <a:p>
            <a:pPr marL="449263" lvl="1" indent="-261938" eaLnBrk="1" hangingPunct="1">
              <a:spcBef>
                <a:spcPts val="0"/>
              </a:spcBef>
              <a:tabLst>
                <a:tab pos="538163" algn="l"/>
              </a:tabLst>
            </a:pPr>
            <a:r>
              <a:rPr lang="fr-FR" altLang="fr-FR" sz="2400" b="1" dirty="0" smtClean="0"/>
              <a:t>Cible : TMS attribuables ou non au travail</a:t>
            </a:r>
          </a:p>
          <a:p>
            <a:pPr marL="449263" lvl="1" indent="-261938">
              <a:spcBef>
                <a:spcPts val="0"/>
              </a:spcBef>
              <a:tabLst>
                <a:tab pos="538163" algn="l"/>
              </a:tabLst>
            </a:pPr>
            <a:r>
              <a:rPr lang="fr-FR" altLang="fr-FR" sz="2400" b="1" dirty="0" smtClean="0"/>
              <a:t>Efficacité ? </a:t>
            </a:r>
            <a:r>
              <a:rPr lang="fr-FR" altLang="fr-FR" sz="1400" i="1" dirty="0">
                <a:solidFill>
                  <a:schemeClr val="bg1">
                    <a:lumMod val="50000"/>
                  </a:schemeClr>
                </a:solidFill>
              </a:rPr>
              <a:t>(Van </a:t>
            </a:r>
            <a:r>
              <a:rPr lang="fr-FR" altLang="fr-FR" sz="1400" i="1" dirty="0" err="1">
                <a:solidFill>
                  <a:schemeClr val="bg1">
                    <a:lumMod val="50000"/>
                  </a:schemeClr>
                </a:solidFill>
              </a:rPr>
              <a:t>Eerd</a:t>
            </a:r>
            <a:r>
              <a:rPr lang="fr-FR" altLang="fr-FR" sz="1400" i="1" dirty="0">
                <a:solidFill>
                  <a:schemeClr val="bg1">
                    <a:lumMod val="50000"/>
                  </a:schemeClr>
                </a:solidFill>
              </a:rPr>
              <a:t> et al OEM 2016; Sorensen et al </a:t>
            </a:r>
            <a:r>
              <a:rPr lang="fr-FR" altLang="fr-FR" sz="1400" i="1" dirty="0" err="1" smtClean="0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fr-FR" altLang="fr-FR" sz="1400" i="1" dirty="0" smtClean="0">
                <a:solidFill>
                  <a:schemeClr val="bg1">
                    <a:lumMod val="50000"/>
                  </a:schemeClr>
                </a:solidFill>
              </a:rPr>
              <a:t> Med 2016)</a:t>
            </a:r>
            <a:endParaRPr lang="fr-FR" altLang="fr-FR" sz="14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 eaLnBrk="1" hangingPunct="1">
              <a:spcBef>
                <a:spcPts val="0"/>
              </a:spcBef>
            </a:pPr>
            <a:endParaRPr lang="fr-FR" altLang="fr-FR" sz="900" dirty="0" smtClean="0"/>
          </a:p>
        </p:txBody>
      </p:sp>
      <p:pic>
        <p:nvPicPr>
          <p:cNvPr id="35848" name="Picture 6" descr="Image 1 in EVOLUTIONtms3 c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1831"/>
            <a:ext cx="1152128" cy="109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leest\Documents\COURS\DES\DES Médecine et santé au travail\DES region EST 18 mars 2016\495733919_X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5"/>
          <a:stretch/>
        </p:blipFill>
        <p:spPr bwMode="auto">
          <a:xfrm>
            <a:off x="7813551" y="4432142"/>
            <a:ext cx="1150937" cy="10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39" y="1268760"/>
            <a:ext cx="2329365" cy="17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7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7504" y="144016"/>
            <a:ext cx="8964488" cy="62068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Facteurs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de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risque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de syndrome du canal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carpien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: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sur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quels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facteurs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agir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32725"/>
              </p:ext>
            </p:extLst>
          </p:nvPr>
        </p:nvGraphicFramePr>
        <p:xfrm>
          <a:off x="0" y="1306396"/>
          <a:ext cx="9144002" cy="4714892"/>
        </p:xfrm>
        <a:graphic>
          <a:graphicData uri="http://schemas.openxmlformats.org/drawingml/2006/table">
            <a:tbl>
              <a:tblPr firstRow="1" bandRow="1"/>
              <a:tblGrid>
                <a:gridCol w="2411760"/>
                <a:gridCol w="864096"/>
                <a:gridCol w="1584177"/>
                <a:gridCol w="4283969"/>
              </a:tblGrid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Facteurs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risque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Risque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Modifiables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Interventions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739">
                <a:tc>
                  <a:txBody>
                    <a:bodyPr/>
                    <a:lstStyle/>
                    <a:p>
                      <a:pPr marL="185738" indent="-1857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PERSONNELS</a:t>
                      </a:r>
                      <a:endParaRPr lang="fr-FR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Age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Genre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féminin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Caractéristiques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indiv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&gt; 2 - 5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 2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Politique</a:t>
                      </a:r>
                      <a:r>
                        <a:rPr lang="fr-FR" sz="15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RH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(gestion des âges, mobilité professionnelle ascendante) ?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« Dépistage</a:t>
                      </a:r>
                      <a:r>
                        <a:rPr lang="fr-FR" sz="15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non efficace » (</a:t>
                      </a:r>
                      <a:r>
                        <a:rPr lang="fr-FR" sz="15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Evanoff</a:t>
                      </a:r>
                      <a:r>
                        <a:rPr lang="fr-FR" sz="15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2010, 2016)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700">
                <a:tc>
                  <a:txBody>
                    <a:bodyPr/>
                    <a:lstStyle/>
                    <a:p>
                      <a:pPr marL="185738" indent="-1857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MÉDICAUX</a:t>
                      </a:r>
                      <a:endParaRPr lang="fr-FR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Obésité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Diabète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Polyarthrite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rhumatoïde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</a:t>
                      </a: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 </a:t>
                      </a:r>
                      <a:endParaRPr lang="fr-FR" sz="15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+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+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Programmes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d’exercices physiques/diététiques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Promotion de la santé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Prise en charge médicale optimisée</a:t>
                      </a:r>
                    </a:p>
                  </a:txBody>
                  <a:tcPr marL="59810" marR="59810" marT="29905" marB="299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3353">
                <a:tc>
                  <a:txBody>
                    <a:bodyPr/>
                    <a:lstStyle/>
                    <a:p>
                      <a:pPr marL="185738" indent="-1857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BIOMECANIQUES (</a:t>
                      </a:r>
                      <a:r>
                        <a:rPr lang="en-US" sz="15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travail)</a:t>
                      </a:r>
                      <a:endParaRPr lang="fr-FR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Force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Répétitivité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Posture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Vibrations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</a:t>
                      </a: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 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 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+++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++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+++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Ergonomie</a:t>
                      </a: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des instruments / situations de travail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 Interventions ergonomiques multidimensionnelles participative incluant l’organisation du travail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8794">
                <a:tc>
                  <a:txBody>
                    <a:bodyPr/>
                    <a:lstStyle/>
                    <a:p>
                      <a:pPr marL="185738" indent="-1857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PSYCHOSOCIAUX</a:t>
                      </a:r>
                      <a:r>
                        <a:rPr lang="en-US" sz="15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(travail)</a:t>
                      </a:r>
                      <a:endParaRPr lang="fr-FR" sz="15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Demande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psychologique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Latitude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décisionnelle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5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Soutien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social 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 </a:t>
                      </a: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 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 2</a:t>
                      </a:r>
                      <a:endParaRPr lang="fr-FR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+</a:t>
                      </a: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+</a:t>
                      </a:r>
                      <a:endParaRPr lang="fr-FR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Interventions ergonomiques multidimensionnelles participative incluant l’organisation du travail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810" marR="59810" marT="29905" marB="299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43608" y="6218207"/>
            <a:ext cx="7128792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Palmer 2007,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VanRijn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et al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2009,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Barcellina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2012,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Kozac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 2015, Shiri 2012-2016,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Roquelaure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2017,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Rivilis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2010, Van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Eerd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2016; NIOSH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consortium CTS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study, CTS Octopus study , CTS Pays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de la Loire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study</a:t>
            </a:r>
            <a:endParaRPr lang="fr-FR" sz="900" dirty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836712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Extraire 2"/>
          <p:cNvSpPr/>
          <p:nvPr/>
        </p:nvSpPr>
        <p:spPr>
          <a:xfrm>
            <a:off x="323528" y="764706"/>
            <a:ext cx="8640960" cy="5558804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33" y="6093298"/>
            <a:ext cx="8640955" cy="584735"/>
          </a:xfrm>
          <a:prstGeom prst="rect">
            <a:avLst/>
          </a:prstGeom>
          <a:solidFill>
            <a:srgbClr val="0070C0"/>
          </a:solidFill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     </a:t>
            </a:r>
            <a:r>
              <a:rPr lang="en-US" sz="2400" b="1" dirty="0" err="1" smtClean="0">
                <a:solidFill>
                  <a:schemeClr val="bg1"/>
                </a:solidFill>
              </a:rPr>
              <a:t>Travailleurs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asymptomatiques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99792" y="5373217"/>
            <a:ext cx="3816424" cy="369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b="1" dirty="0" err="1" smtClean="0"/>
              <a:t>Douleurs</a:t>
            </a:r>
            <a:r>
              <a:rPr lang="en-US" b="1" dirty="0" smtClean="0"/>
              <a:t> </a:t>
            </a:r>
            <a:r>
              <a:rPr lang="en-US" b="1" dirty="0" err="1" smtClean="0"/>
              <a:t>épisodiques</a:t>
            </a:r>
            <a:r>
              <a:rPr lang="en-US" b="1" dirty="0" smtClean="0"/>
              <a:t> main </a:t>
            </a:r>
            <a:r>
              <a:rPr lang="en-US" b="1" dirty="0">
                <a:solidFill>
                  <a:prstClr val="black"/>
                </a:solidFill>
              </a:rPr>
              <a:t>~ </a:t>
            </a:r>
            <a:r>
              <a:rPr lang="en-US" b="1" dirty="0" smtClean="0">
                <a:solidFill>
                  <a:prstClr val="black"/>
                </a:solidFill>
              </a:rPr>
              <a:t>250 000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4437114"/>
            <a:ext cx="3600400" cy="36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b="1" dirty="0" smtClean="0"/>
              <a:t>SCC </a:t>
            </a:r>
            <a:r>
              <a:rPr lang="en-US" b="1" dirty="0" err="1" smtClean="0"/>
              <a:t>cliniques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prstClr val="black"/>
                </a:solidFill>
              </a:rPr>
              <a:t>~ </a:t>
            </a:r>
            <a:r>
              <a:rPr lang="en-US" b="1" dirty="0">
                <a:solidFill>
                  <a:prstClr val="black"/>
                </a:solidFill>
              </a:rPr>
              <a:t>40 </a:t>
            </a:r>
            <a:r>
              <a:rPr lang="en-US" b="1" dirty="0" smtClean="0">
                <a:solidFill>
                  <a:prstClr val="black"/>
                </a:solidFill>
              </a:rPr>
              <a:t>000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07804" y="3514078"/>
            <a:ext cx="3672408" cy="3692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b="1" dirty="0" smtClean="0"/>
              <a:t>SCC </a:t>
            </a:r>
            <a:r>
              <a:rPr lang="en-US" b="1" dirty="0" err="1" smtClean="0"/>
              <a:t>chirurgicaux</a:t>
            </a:r>
            <a:r>
              <a:rPr lang="en-US" b="1" dirty="0" smtClean="0"/>
              <a:t> = </a:t>
            </a:r>
            <a:r>
              <a:rPr lang="en-US" b="1" dirty="0">
                <a:solidFill>
                  <a:prstClr val="black"/>
                </a:solidFill>
              </a:rPr>
              <a:t>~ </a:t>
            </a:r>
            <a:r>
              <a:rPr lang="en-US" b="1" dirty="0" smtClean="0">
                <a:solidFill>
                  <a:prstClr val="black"/>
                </a:solidFill>
              </a:rPr>
              <a:t>6000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673458" y="4432852"/>
            <a:ext cx="2002998" cy="338514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gain  ~ </a:t>
            </a:r>
            <a:r>
              <a:rPr lang="en-US" sz="1600" b="1" dirty="0" smtClean="0">
                <a:solidFill>
                  <a:srgbClr val="C00000"/>
                </a:solidFill>
              </a:rPr>
              <a:t>680 </a:t>
            </a:r>
            <a:r>
              <a:rPr lang="en-US" sz="1600" b="1" dirty="0" smtClean="0">
                <a:solidFill>
                  <a:prstClr val="black"/>
                </a:solidFill>
              </a:rPr>
              <a:t>- </a:t>
            </a:r>
            <a:r>
              <a:rPr lang="en-US" sz="1600" b="1" dirty="0" smtClean="0">
                <a:solidFill>
                  <a:srgbClr val="FF33CC"/>
                </a:solidFill>
              </a:rPr>
              <a:t>1280 ?</a:t>
            </a:r>
            <a:endParaRPr lang="en-US" sz="1600" b="1" dirty="0">
              <a:solidFill>
                <a:srgbClr val="FF33C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60232" y="5373216"/>
            <a:ext cx="2016224" cy="338514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gain ~ </a:t>
            </a:r>
            <a:r>
              <a:rPr lang="en-US" sz="1600" b="1" dirty="0" smtClean="0">
                <a:solidFill>
                  <a:srgbClr val="C00000"/>
                </a:solidFill>
              </a:rPr>
              <a:t>4250 </a:t>
            </a:r>
            <a:r>
              <a:rPr lang="en-US" sz="1600" b="1" dirty="0" smtClean="0">
                <a:solidFill>
                  <a:prstClr val="black"/>
                </a:solidFill>
              </a:rPr>
              <a:t>- </a:t>
            </a:r>
            <a:r>
              <a:rPr lang="en-US" sz="1600" b="1" dirty="0" smtClean="0">
                <a:solidFill>
                  <a:srgbClr val="FF33CC"/>
                </a:solidFill>
              </a:rPr>
              <a:t>8000 ?</a:t>
            </a:r>
            <a:endParaRPr lang="en-US" sz="1600" b="1" dirty="0">
              <a:solidFill>
                <a:srgbClr val="FF33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2905820"/>
            <a:ext cx="2376264" cy="5231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400" dirty="0" err="1" smtClean="0"/>
              <a:t>Prévention</a:t>
            </a:r>
            <a:r>
              <a:rPr lang="en-US" sz="1400" dirty="0" smtClean="0"/>
              <a:t> </a:t>
            </a:r>
            <a:r>
              <a:rPr lang="en-US" sz="1400" dirty="0" err="1" smtClean="0"/>
              <a:t>tertiaire</a:t>
            </a:r>
            <a:endParaRPr lang="en-US" sz="1400" dirty="0" smtClean="0"/>
          </a:p>
          <a:p>
            <a:pPr algn="ctr"/>
            <a:r>
              <a:rPr lang="en-US" sz="1400" dirty="0" err="1" smtClean="0"/>
              <a:t>Maintien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emploi</a:t>
            </a:r>
            <a:endParaRPr lang="en-US" sz="1400" dirty="0"/>
          </a:p>
        </p:txBody>
      </p:sp>
      <p:sp>
        <p:nvSpPr>
          <p:cNvPr id="14" name="ZoneTexte 6"/>
          <p:cNvSpPr txBox="1">
            <a:spLocks noChangeArrowheads="1"/>
          </p:cNvSpPr>
          <p:nvPr/>
        </p:nvSpPr>
        <p:spPr bwMode="auto">
          <a:xfrm>
            <a:off x="684218" y="6623445"/>
            <a:ext cx="8424291" cy="2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700" rIns="91401" bIns="457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Source des données: réseau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de surveillance des TMS dans les Pays de la Loire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anté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publique France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) ;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données redressées (2002-2005)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2" y="4924222"/>
            <a:ext cx="2448272" cy="30773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lIns="91401" tIns="45700" rIns="91401" bIns="4570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 smtClean="0"/>
              <a:t>Prévention</a:t>
            </a:r>
            <a:r>
              <a:rPr lang="en-US" sz="1400" dirty="0" smtClean="0"/>
              <a:t> </a:t>
            </a:r>
            <a:r>
              <a:rPr lang="en-US" sz="1400" dirty="0" err="1" smtClean="0"/>
              <a:t>secondaire</a:t>
            </a:r>
            <a:endParaRPr lang="en-US" sz="1400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179512" y="5877272"/>
            <a:ext cx="2376264" cy="30773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</a:rPr>
              <a:t>Prévention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primaire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91880" y="2420888"/>
            <a:ext cx="2304256" cy="6462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Désinsertion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professionnelle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" name="Picture 31" descr="CARTE_France_Pdl modifi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7180"/>
            <a:ext cx="1152128" cy="11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917180"/>
            <a:ext cx="2592288" cy="1215677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r>
              <a:rPr lang="en-US" sz="1400" b="1" dirty="0"/>
              <a:t>3,5 M habitants </a:t>
            </a:r>
          </a:p>
          <a:p>
            <a:r>
              <a:rPr lang="en-US" sz="1400" b="1" dirty="0"/>
              <a:t>1,3 M </a:t>
            </a:r>
            <a:r>
              <a:rPr lang="en-US" sz="1400" b="1" dirty="0" err="1"/>
              <a:t>salariés</a:t>
            </a:r>
            <a:r>
              <a:rPr lang="en-US" sz="1400" b="1" dirty="0"/>
              <a:t> (6 % France)</a:t>
            </a:r>
          </a:p>
          <a:p>
            <a:r>
              <a:rPr lang="en-US" sz="1200" dirty="0" smtClean="0"/>
              <a:t>263 ETP </a:t>
            </a:r>
            <a:r>
              <a:rPr lang="en-US" sz="1200" dirty="0" err="1"/>
              <a:t>médecins</a:t>
            </a:r>
            <a:r>
              <a:rPr lang="en-US" sz="1200" dirty="0"/>
              <a:t> du travail </a:t>
            </a:r>
            <a:r>
              <a:rPr lang="en-US" sz="1050" dirty="0" smtClean="0"/>
              <a:t>(2016)</a:t>
            </a:r>
          </a:p>
          <a:p>
            <a:r>
              <a:rPr lang="en-US" sz="1100" dirty="0" smtClean="0"/>
              <a:t>179 ETP </a:t>
            </a:r>
            <a:r>
              <a:rPr lang="en-US" sz="1100" dirty="0" err="1" smtClean="0"/>
              <a:t>infirmières</a:t>
            </a:r>
            <a:r>
              <a:rPr lang="en-US" sz="1100" dirty="0" smtClean="0"/>
              <a:t> du travail</a:t>
            </a:r>
          </a:p>
          <a:p>
            <a:r>
              <a:rPr lang="en-US" sz="1100" dirty="0" smtClean="0"/>
              <a:t>73 ETP IPRP</a:t>
            </a:r>
          </a:p>
          <a:p>
            <a:r>
              <a:rPr lang="en-US" sz="1100" dirty="0" smtClean="0"/>
              <a:t>72 ETP </a:t>
            </a:r>
            <a:r>
              <a:rPr lang="en-US" sz="1100" dirty="0" err="1" smtClean="0"/>
              <a:t>assistantes</a:t>
            </a:r>
            <a:r>
              <a:rPr lang="en-US" sz="1100" dirty="0" smtClean="0"/>
              <a:t> (AST)</a:t>
            </a:r>
            <a:endParaRPr lang="en-US" sz="1100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83" y="764704"/>
            <a:ext cx="1078640" cy="10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660232" y="3511548"/>
            <a:ext cx="2016224" cy="338514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gain  ~ </a:t>
            </a:r>
            <a:r>
              <a:rPr lang="en-US" sz="1600" b="1" dirty="0" smtClean="0">
                <a:solidFill>
                  <a:srgbClr val="C00000"/>
                </a:solidFill>
              </a:rPr>
              <a:t>108 </a:t>
            </a:r>
            <a:r>
              <a:rPr lang="en-US" sz="1600" b="1" dirty="0" smtClean="0">
                <a:solidFill>
                  <a:prstClr val="black"/>
                </a:solidFill>
              </a:rPr>
              <a:t>- </a:t>
            </a:r>
            <a:r>
              <a:rPr lang="en-US" sz="1600" b="1" dirty="0" smtClean="0">
                <a:solidFill>
                  <a:srgbClr val="FF33CC"/>
                </a:solidFill>
              </a:rPr>
              <a:t>192</a:t>
            </a:r>
            <a:endParaRPr lang="en-US" sz="1600" b="1" dirty="0">
              <a:solidFill>
                <a:srgbClr val="FF33C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73458" y="2391312"/>
            <a:ext cx="2002998" cy="338514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 = ~ ??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6" name="Titre 3"/>
          <p:cNvSpPr txBox="1">
            <a:spLocks/>
          </p:cNvSpPr>
          <p:nvPr/>
        </p:nvSpPr>
        <p:spPr>
          <a:xfrm>
            <a:off x="107504" y="144016"/>
            <a:ext cx="9000492" cy="5486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  <a:ea typeface="Calibri" pitchFamily="34" charset="0"/>
                <a:cs typeface="Calibri" pitchFamily="34" charset="0"/>
              </a:rPr>
              <a:t>Impact potentiel d’interventions 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de 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prévention 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primaire réduisant 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l’incidence des SCC 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de 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10 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% 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(Pays de la Loire </a:t>
            </a:r>
            <a:r>
              <a:rPr lang="fr-FR" sz="20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study</a:t>
            </a:r>
            <a:r>
              <a:rPr lang="fr-FR" sz="20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)</a:t>
            </a:r>
            <a:endParaRPr lang="fr-FR" sz="2400" b="1" dirty="0" smtClean="0">
              <a:solidFill>
                <a:schemeClr val="bg2">
                  <a:lumMod val="25000"/>
                </a:schemeClr>
              </a:solidFill>
              <a:latin typeface="Gotham Bold"/>
            </a:endParaRPr>
          </a:p>
          <a:p>
            <a:pPr>
              <a:lnSpc>
                <a:spcPct val="90000"/>
              </a:lnSpc>
            </a:pPr>
            <a:endParaRPr lang="fr-FR" altLang="fr-FR" sz="1600" b="1" i="1" dirty="0" smtClean="0">
              <a:solidFill>
                <a:schemeClr val="bg2">
                  <a:lumMod val="25000"/>
                </a:schemeClr>
              </a:solidFill>
              <a:latin typeface="Gotham Bold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96136" y="1050957"/>
            <a:ext cx="3024336" cy="923289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lIns="91401" tIns="45700" rIns="91401" bIns="45700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Cas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évitables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selon</a:t>
            </a:r>
            <a:r>
              <a:rPr lang="en-US" b="1" dirty="0" smtClean="0">
                <a:solidFill>
                  <a:prstClr val="black"/>
                </a:solidFill>
              </a:rPr>
              <a:t> les </a:t>
            </a:r>
            <a:r>
              <a:rPr lang="en-US" b="1" dirty="0" err="1" smtClean="0">
                <a:solidFill>
                  <a:prstClr val="black"/>
                </a:solidFill>
              </a:rPr>
              <a:t>scenarii</a:t>
            </a:r>
            <a:r>
              <a:rPr lang="en-US" b="1" dirty="0" smtClean="0">
                <a:solidFill>
                  <a:prstClr val="black"/>
                </a:solidFill>
              </a:rPr>
              <a:t> de </a:t>
            </a:r>
            <a:r>
              <a:rPr lang="en-US" b="1" dirty="0" err="1" smtClean="0">
                <a:solidFill>
                  <a:prstClr val="black"/>
                </a:solidFill>
              </a:rPr>
              <a:t>prévention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primaire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10%-WI </a:t>
            </a:r>
            <a:r>
              <a:rPr lang="en-US" b="1" dirty="0" smtClean="0">
                <a:solidFill>
                  <a:prstClr val="black"/>
                </a:solidFill>
              </a:rPr>
              <a:t>et </a:t>
            </a:r>
            <a:r>
              <a:rPr lang="en-US" b="1" dirty="0" smtClean="0">
                <a:solidFill>
                  <a:srgbClr val="FF33CC"/>
                </a:solidFill>
              </a:rPr>
              <a:t>10%-GI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86"/>
    </mc:Choice>
    <mc:Fallback xmlns="">
      <p:transition spd="slow" advTm="644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èche vers le haut 37"/>
          <p:cNvSpPr/>
          <p:nvPr/>
        </p:nvSpPr>
        <p:spPr>
          <a:xfrm rot="10800000">
            <a:off x="7956376" y="2729185"/>
            <a:ext cx="432048" cy="699815"/>
          </a:xfrm>
          <a:prstGeom prst="upArrow">
            <a:avLst>
              <a:gd name="adj1" fmla="val 50000"/>
              <a:gd name="adj2" fmla="val 428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6140039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èche vers le haut 31"/>
          <p:cNvSpPr/>
          <p:nvPr/>
        </p:nvSpPr>
        <p:spPr>
          <a:xfrm rot="10800000">
            <a:off x="7236296" y="2729185"/>
            <a:ext cx="432048" cy="699815"/>
          </a:xfrm>
          <a:prstGeom prst="upArrow">
            <a:avLst>
              <a:gd name="adj1" fmla="val 50000"/>
              <a:gd name="adj2" fmla="val 428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e libre 4"/>
          <p:cNvSpPr/>
          <p:nvPr/>
        </p:nvSpPr>
        <p:spPr>
          <a:xfrm>
            <a:off x="545528" y="1350901"/>
            <a:ext cx="7353128" cy="3419829"/>
          </a:xfrm>
          <a:custGeom>
            <a:avLst/>
            <a:gdLst>
              <a:gd name="connsiteX0" fmla="*/ 0 w 6986642"/>
              <a:gd name="connsiteY0" fmla="*/ 3128962 h 3271837"/>
              <a:gd name="connsiteX1" fmla="*/ 14287 w 6986642"/>
              <a:gd name="connsiteY1" fmla="*/ 2943225 h 3271837"/>
              <a:gd name="connsiteX2" fmla="*/ 114300 w 6986642"/>
              <a:gd name="connsiteY2" fmla="*/ 2828925 h 3271837"/>
              <a:gd name="connsiteX3" fmla="*/ 157162 w 6986642"/>
              <a:gd name="connsiteY3" fmla="*/ 2814637 h 3271837"/>
              <a:gd name="connsiteX4" fmla="*/ 214312 w 6986642"/>
              <a:gd name="connsiteY4" fmla="*/ 2771775 h 3271837"/>
              <a:gd name="connsiteX5" fmla="*/ 257175 w 6986642"/>
              <a:gd name="connsiteY5" fmla="*/ 2757487 h 3271837"/>
              <a:gd name="connsiteX6" fmla="*/ 300037 w 6986642"/>
              <a:gd name="connsiteY6" fmla="*/ 2714625 h 3271837"/>
              <a:gd name="connsiteX7" fmla="*/ 357187 w 6986642"/>
              <a:gd name="connsiteY7" fmla="*/ 2671762 h 3271837"/>
              <a:gd name="connsiteX8" fmla="*/ 385762 w 6986642"/>
              <a:gd name="connsiteY8" fmla="*/ 2628900 h 3271837"/>
              <a:gd name="connsiteX9" fmla="*/ 428625 w 6986642"/>
              <a:gd name="connsiteY9" fmla="*/ 2614612 h 3271837"/>
              <a:gd name="connsiteX10" fmla="*/ 542925 w 6986642"/>
              <a:gd name="connsiteY10" fmla="*/ 2571750 h 3271837"/>
              <a:gd name="connsiteX11" fmla="*/ 671512 w 6986642"/>
              <a:gd name="connsiteY11" fmla="*/ 2586037 h 3271837"/>
              <a:gd name="connsiteX12" fmla="*/ 728662 w 6986642"/>
              <a:gd name="connsiteY12" fmla="*/ 2757487 h 3271837"/>
              <a:gd name="connsiteX13" fmla="*/ 742950 w 6986642"/>
              <a:gd name="connsiteY13" fmla="*/ 2943225 h 3271837"/>
              <a:gd name="connsiteX14" fmla="*/ 785812 w 6986642"/>
              <a:gd name="connsiteY14" fmla="*/ 3043237 h 3271837"/>
              <a:gd name="connsiteX15" fmla="*/ 814387 w 6986642"/>
              <a:gd name="connsiteY15" fmla="*/ 3128962 h 3271837"/>
              <a:gd name="connsiteX16" fmla="*/ 857250 w 6986642"/>
              <a:gd name="connsiteY16" fmla="*/ 3228975 h 3271837"/>
              <a:gd name="connsiteX17" fmla="*/ 957262 w 6986642"/>
              <a:gd name="connsiteY17" fmla="*/ 3271837 h 3271837"/>
              <a:gd name="connsiteX18" fmla="*/ 1085850 w 6986642"/>
              <a:gd name="connsiteY18" fmla="*/ 3257550 h 3271837"/>
              <a:gd name="connsiteX19" fmla="*/ 1228725 w 6986642"/>
              <a:gd name="connsiteY19" fmla="*/ 3171825 h 3271837"/>
              <a:gd name="connsiteX20" fmla="*/ 1328737 w 6986642"/>
              <a:gd name="connsiteY20" fmla="*/ 3071812 h 3271837"/>
              <a:gd name="connsiteX21" fmla="*/ 1371600 w 6986642"/>
              <a:gd name="connsiteY21" fmla="*/ 3028950 h 3271837"/>
              <a:gd name="connsiteX22" fmla="*/ 1443037 w 6986642"/>
              <a:gd name="connsiteY22" fmla="*/ 2900362 h 3271837"/>
              <a:gd name="connsiteX23" fmla="*/ 1471612 w 6986642"/>
              <a:gd name="connsiteY23" fmla="*/ 2857500 h 3271837"/>
              <a:gd name="connsiteX24" fmla="*/ 1500187 w 6986642"/>
              <a:gd name="connsiteY24" fmla="*/ 2743200 h 3271837"/>
              <a:gd name="connsiteX25" fmla="*/ 1528762 w 6986642"/>
              <a:gd name="connsiteY25" fmla="*/ 2700337 h 3271837"/>
              <a:gd name="connsiteX26" fmla="*/ 1600200 w 6986642"/>
              <a:gd name="connsiteY26" fmla="*/ 2586037 h 3271837"/>
              <a:gd name="connsiteX27" fmla="*/ 1614487 w 6986642"/>
              <a:gd name="connsiteY27" fmla="*/ 2543175 h 3271837"/>
              <a:gd name="connsiteX28" fmla="*/ 1657350 w 6986642"/>
              <a:gd name="connsiteY28" fmla="*/ 2514600 h 3271837"/>
              <a:gd name="connsiteX29" fmla="*/ 1771650 w 6986642"/>
              <a:gd name="connsiteY29" fmla="*/ 2457450 h 3271837"/>
              <a:gd name="connsiteX30" fmla="*/ 1857375 w 6986642"/>
              <a:gd name="connsiteY30" fmla="*/ 2428875 h 3271837"/>
              <a:gd name="connsiteX31" fmla="*/ 1900237 w 6986642"/>
              <a:gd name="connsiteY31" fmla="*/ 2414587 h 3271837"/>
              <a:gd name="connsiteX32" fmla="*/ 1957387 w 6986642"/>
              <a:gd name="connsiteY32" fmla="*/ 2443162 h 3271837"/>
              <a:gd name="connsiteX33" fmla="*/ 2014537 w 6986642"/>
              <a:gd name="connsiteY33" fmla="*/ 2543175 h 3271837"/>
              <a:gd name="connsiteX34" fmla="*/ 2057400 w 6986642"/>
              <a:gd name="connsiteY34" fmla="*/ 2571750 h 3271837"/>
              <a:gd name="connsiteX35" fmla="*/ 2085975 w 6986642"/>
              <a:gd name="connsiteY35" fmla="*/ 2614612 h 3271837"/>
              <a:gd name="connsiteX36" fmla="*/ 2114550 w 6986642"/>
              <a:gd name="connsiteY36" fmla="*/ 2671762 h 3271837"/>
              <a:gd name="connsiteX37" fmla="*/ 2200275 w 6986642"/>
              <a:gd name="connsiteY37" fmla="*/ 2800350 h 3271837"/>
              <a:gd name="connsiteX38" fmla="*/ 2243137 w 6986642"/>
              <a:gd name="connsiteY38" fmla="*/ 2928937 h 3271837"/>
              <a:gd name="connsiteX39" fmla="*/ 2286000 w 6986642"/>
              <a:gd name="connsiteY39" fmla="*/ 2943225 h 3271837"/>
              <a:gd name="connsiteX40" fmla="*/ 2371725 w 6986642"/>
              <a:gd name="connsiteY40" fmla="*/ 2986087 h 3271837"/>
              <a:gd name="connsiteX41" fmla="*/ 2400300 w 6986642"/>
              <a:gd name="connsiteY41" fmla="*/ 3028950 h 3271837"/>
              <a:gd name="connsiteX42" fmla="*/ 2443162 w 6986642"/>
              <a:gd name="connsiteY42" fmla="*/ 3057525 h 3271837"/>
              <a:gd name="connsiteX43" fmla="*/ 2571750 w 6986642"/>
              <a:gd name="connsiteY43" fmla="*/ 3086100 h 3271837"/>
              <a:gd name="connsiteX44" fmla="*/ 3014662 w 6986642"/>
              <a:gd name="connsiteY44" fmla="*/ 3071812 h 3271837"/>
              <a:gd name="connsiteX45" fmla="*/ 3028950 w 6986642"/>
              <a:gd name="connsiteY45" fmla="*/ 3014662 h 3271837"/>
              <a:gd name="connsiteX46" fmla="*/ 3071812 w 6986642"/>
              <a:gd name="connsiteY46" fmla="*/ 2914650 h 3271837"/>
              <a:gd name="connsiteX47" fmla="*/ 3100387 w 6986642"/>
              <a:gd name="connsiteY47" fmla="*/ 2771775 h 3271837"/>
              <a:gd name="connsiteX48" fmla="*/ 3128962 w 6986642"/>
              <a:gd name="connsiteY48" fmla="*/ 2728912 h 3271837"/>
              <a:gd name="connsiteX49" fmla="*/ 3300412 w 6986642"/>
              <a:gd name="connsiteY49" fmla="*/ 2743200 h 3271837"/>
              <a:gd name="connsiteX50" fmla="*/ 3328987 w 6986642"/>
              <a:gd name="connsiteY50" fmla="*/ 2786062 h 3271837"/>
              <a:gd name="connsiteX51" fmla="*/ 3371850 w 6986642"/>
              <a:gd name="connsiteY51" fmla="*/ 2828925 h 3271837"/>
              <a:gd name="connsiteX52" fmla="*/ 3414712 w 6986642"/>
              <a:gd name="connsiteY52" fmla="*/ 2857500 h 3271837"/>
              <a:gd name="connsiteX53" fmla="*/ 3457575 w 6986642"/>
              <a:gd name="connsiteY53" fmla="*/ 2900362 h 3271837"/>
              <a:gd name="connsiteX54" fmla="*/ 3557587 w 6986642"/>
              <a:gd name="connsiteY54" fmla="*/ 2971800 h 3271837"/>
              <a:gd name="connsiteX55" fmla="*/ 3586162 w 6986642"/>
              <a:gd name="connsiteY55" fmla="*/ 3014662 h 3271837"/>
              <a:gd name="connsiteX56" fmla="*/ 3714750 w 6986642"/>
              <a:gd name="connsiteY56" fmla="*/ 3057525 h 3271837"/>
              <a:gd name="connsiteX57" fmla="*/ 4100512 w 6986642"/>
              <a:gd name="connsiteY57" fmla="*/ 3028950 h 3271837"/>
              <a:gd name="connsiteX58" fmla="*/ 4214812 w 6986642"/>
              <a:gd name="connsiteY58" fmla="*/ 3014662 h 3271837"/>
              <a:gd name="connsiteX59" fmla="*/ 4371975 w 6986642"/>
              <a:gd name="connsiteY59" fmla="*/ 3000375 h 3271837"/>
              <a:gd name="connsiteX60" fmla="*/ 4500562 w 6986642"/>
              <a:gd name="connsiteY60" fmla="*/ 2957512 h 3271837"/>
              <a:gd name="connsiteX61" fmla="*/ 4600575 w 6986642"/>
              <a:gd name="connsiteY61" fmla="*/ 2943225 h 3271837"/>
              <a:gd name="connsiteX62" fmla="*/ 4686300 w 6986642"/>
              <a:gd name="connsiteY62" fmla="*/ 2928937 h 3271837"/>
              <a:gd name="connsiteX63" fmla="*/ 5057775 w 6986642"/>
              <a:gd name="connsiteY63" fmla="*/ 2900362 h 3271837"/>
              <a:gd name="connsiteX64" fmla="*/ 5000625 w 6986642"/>
              <a:gd name="connsiteY64" fmla="*/ 2857500 h 3271837"/>
              <a:gd name="connsiteX65" fmla="*/ 5072062 w 6986642"/>
              <a:gd name="connsiteY65" fmla="*/ 2786062 h 3271837"/>
              <a:gd name="connsiteX66" fmla="*/ 5286375 w 6986642"/>
              <a:gd name="connsiteY66" fmla="*/ 2657475 h 3271837"/>
              <a:gd name="connsiteX67" fmla="*/ 5414962 w 6986642"/>
              <a:gd name="connsiteY67" fmla="*/ 2557462 h 3271837"/>
              <a:gd name="connsiteX68" fmla="*/ 5529262 w 6986642"/>
              <a:gd name="connsiteY68" fmla="*/ 2514600 h 3271837"/>
              <a:gd name="connsiteX69" fmla="*/ 5643562 w 6986642"/>
              <a:gd name="connsiteY69" fmla="*/ 2457450 h 3271837"/>
              <a:gd name="connsiteX70" fmla="*/ 5743575 w 6986642"/>
              <a:gd name="connsiteY70" fmla="*/ 2414587 h 3271837"/>
              <a:gd name="connsiteX71" fmla="*/ 5786437 w 6986642"/>
              <a:gd name="connsiteY71" fmla="*/ 2357437 h 3271837"/>
              <a:gd name="connsiteX72" fmla="*/ 5857875 w 6986642"/>
              <a:gd name="connsiteY72" fmla="*/ 2300287 h 3271837"/>
              <a:gd name="connsiteX73" fmla="*/ 5872162 w 6986642"/>
              <a:gd name="connsiteY73" fmla="*/ 2257425 h 3271837"/>
              <a:gd name="connsiteX74" fmla="*/ 5986462 w 6986642"/>
              <a:gd name="connsiteY74" fmla="*/ 2128837 h 3271837"/>
              <a:gd name="connsiteX75" fmla="*/ 6057900 w 6986642"/>
              <a:gd name="connsiteY75" fmla="*/ 2028825 h 3271837"/>
              <a:gd name="connsiteX76" fmla="*/ 6229350 w 6986642"/>
              <a:gd name="connsiteY76" fmla="*/ 1843087 h 3271837"/>
              <a:gd name="connsiteX77" fmla="*/ 6257925 w 6986642"/>
              <a:gd name="connsiteY77" fmla="*/ 1785937 h 3271837"/>
              <a:gd name="connsiteX78" fmla="*/ 6272212 w 6986642"/>
              <a:gd name="connsiteY78" fmla="*/ 1728787 h 3271837"/>
              <a:gd name="connsiteX79" fmla="*/ 6343650 w 6986642"/>
              <a:gd name="connsiteY79" fmla="*/ 1628775 h 3271837"/>
              <a:gd name="connsiteX80" fmla="*/ 6386512 w 6986642"/>
              <a:gd name="connsiteY80" fmla="*/ 1585912 h 3271837"/>
              <a:gd name="connsiteX81" fmla="*/ 6443662 w 6986642"/>
              <a:gd name="connsiteY81" fmla="*/ 1571625 h 3271837"/>
              <a:gd name="connsiteX82" fmla="*/ 6500812 w 6986642"/>
              <a:gd name="connsiteY82" fmla="*/ 1514475 h 3271837"/>
              <a:gd name="connsiteX83" fmla="*/ 6515100 w 6986642"/>
              <a:gd name="connsiteY83" fmla="*/ 1471612 h 3271837"/>
              <a:gd name="connsiteX84" fmla="*/ 6529387 w 6986642"/>
              <a:gd name="connsiteY84" fmla="*/ 1357312 h 3271837"/>
              <a:gd name="connsiteX85" fmla="*/ 6572250 w 6986642"/>
              <a:gd name="connsiteY85" fmla="*/ 1257300 h 3271837"/>
              <a:gd name="connsiteX86" fmla="*/ 6586537 w 6986642"/>
              <a:gd name="connsiteY86" fmla="*/ 1128712 h 3271837"/>
              <a:gd name="connsiteX87" fmla="*/ 6600825 w 6986642"/>
              <a:gd name="connsiteY87" fmla="*/ 1085850 h 3271837"/>
              <a:gd name="connsiteX88" fmla="*/ 6657975 w 6986642"/>
              <a:gd name="connsiteY88" fmla="*/ 971550 h 3271837"/>
              <a:gd name="connsiteX89" fmla="*/ 6686550 w 6986642"/>
              <a:gd name="connsiteY89" fmla="*/ 885825 h 3271837"/>
              <a:gd name="connsiteX90" fmla="*/ 6772275 w 6986642"/>
              <a:gd name="connsiteY90" fmla="*/ 800100 h 3271837"/>
              <a:gd name="connsiteX91" fmla="*/ 6800850 w 6986642"/>
              <a:gd name="connsiteY91" fmla="*/ 757237 h 3271837"/>
              <a:gd name="connsiteX92" fmla="*/ 6872287 w 6986642"/>
              <a:gd name="connsiteY92" fmla="*/ 671512 h 3271837"/>
              <a:gd name="connsiteX93" fmla="*/ 6886575 w 6986642"/>
              <a:gd name="connsiteY93" fmla="*/ 600075 h 3271837"/>
              <a:gd name="connsiteX94" fmla="*/ 6900862 w 6986642"/>
              <a:gd name="connsiteY94" fmla="*/ 557212 h 3271837"/>
              <a:gd name="connsiteX95" fmla="*/ 6958012 w 6986642"/>
              <a:gd name="connsiteY95" fmla="*/ 57150 h 3271837"/>
              <a:gd name="connsiteX96" fmla="*/ 6986587 w 6986642"/>
              <a:gd name="connsiteY96" fmla="*/ 0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86642" h="3271837">
                <a:moveTo>
                  <a:pt x="0" y="3128962"/>
                </a:moveTo>
                <a:cubicBezTo>
                  <a:pt x="4762" y="3067050"/>
                  <a:pt x="-1516" y="3003276"/>
                  <a:pt x="14287" y="2943225"/>
                </a:cubicBezTo>
                <a:cubicBezTo>
                  <a:pt x="27276" y="2893866"/>
                  <a:pt x="69705" y="2851223"/>
                  <a:pt x="114300" y="2828925"/>
                </a:cubicBezTo>
                <a:cubicBezTo>
                  <a:pt x="127770" y="2822190"/>
                  <a:pt x="142875" y="2819400"/>
                  <a:pt x="157162" y="2814637"/>
                </a:cubicBezTo>
                <a:cubicBezTo>
                  <a:pt x="176212" y="2800350"/>
                  <a:pt x="193637" y="2783589"/>
                  <a:pt x="214312" y="2771775"/>
                </a:cubicBezTo>
                <a:cubicBezTo>
                  <a:pt x="227388" y="2764303"/>
                  <a:pt x="244644" y="2765841"/>
                  <a:pt x="257175" y="2757487"/>
                </a:cubicBezTo>
                <a:cubicBezTo>
                  <a:pt x="273987" y="2746279"/>
                  <a:pt x="284696" y="2727774"/>
                  <a:pt x="300037" y="2714625"/>
                </a:cubicBezTo>
                <a:cubicBezTo>
                  <a:pt x="318117" y="2699128"/>
                  <a:pt x="340349" y="2688600"/>
                  <a:pt x="357187" y="2671762"/>
                </a:cubicBezTo>
                <a:cubicBezTo>
                  <a:pt x="369329" y="2659620"/>
                  <a:pt x="372353" y="2639627"/>
                  <a:pt x="385762" y="2628900"/>
                </a:cubicBezTo>
                <a:cubicBezTo>
                  <a:pt x="397522" y="2619492"/>
                  <a:pt x="415154" y="2621347"/>
                  <a:pt x="428625" y="2614612"/>
                </a:cubicBezTo>
                <a:cubicBezTo>
                  <a:pt x="526729" y="2565559"/>
                  <a:pt x="405100" y="2599314"/>
                  <a:pt x="542925" y="2571750"/>
                </a:cubicBezTo>
                <a:cubicBezTo>
                  <a:pt x="585787" y="2576512"/>
                  <a:pt x="630599" y="2572399"/>
                  <a:pt x="671512" y="2586037"/>
                </a:cubicBezTo>
                <a:cubicBezTo>
                  <a:pt x="738834" y="2608478"/>
                  <a:pt x="725026" y="2717492"/>
                  <a:pt x="728662" y="2757487"/>
                </a:cubicBezTo>
                <a:cubicBezTo>
                  <a:pt x="734284" y="2819328"/>
                  <a:pt x="735695" y="2881555"/>
                  <a:pt x="742950" y="2943225"/>
                </a:cubicBezTo>
                <a:cubicBezTo>
                  <a:pt x="753533" y="3033179"/>
                  <a:pt x="753226" y="2969918"/>
                  <a:pt x="785812" y="3043237"/>
                </a:cubicBezTo>
                <a:cubicBezTo>
                  <a:pt x="798045" y="3070762"/>
                  <a:pt x="804862" y="3100387"/>
                  <a:pt x="814387" y="3128962"/>
                </a:cubicBezTo>
                <a:cubicBezTo>
                  <a:pt x="827468" y="3168206"/>
                  <a:pt x="822480" y="3200000"/>
                  <a:pt x="857250" y="3228975"/>
                </a:cubicBezTo>
                <a:cubicBezTo>
                  <a:pt x="880791" y="3248592"/>
                  <a:pt x="927484" y="3261911"/>
                  <a:pt x="957262" y="3271837"/>
                </a:cubicBezTo>
                <a:cubicBezTo>
                  <a:pt x="1000125" y="3267075"/>
                  <a:pt x="1043828" y="3267247"/>
                  <a:pt x="1085850" y="3257550"/>
                </a:cubicBezTo>
                <a:cubicBezTo>
                  <a:pt x="1115163" y="3250786"/>
                  <a:pt x="1219694" y="3180856"/>
                  <a:pt x="1228725" y="3171825"/>
                </a:cubicBezTo>
                <a:lnTo>
                  <a:pt x="1328737" y="3071812"/>
                </a:lnTo>
                <a:cubicBezTo>
                  <a:pt x="1343025" y="3057524"/>
                  <a:pt x="1360392" y="3045762"/>
                  <a:pt x="1371600" y="3028950"/>
                </a:cubicBezTo>
                <a:cubicBezTo>
                  <a:pt x="1436009" y="2932336"/>
                  <a:pt x="1358797" y="3051994"/>
                  <a:pt x="1443037" y="2900362"/>
                </a:cubicBezTo>
                <a:cubicBezTo>
                  <a:pt x="1451376" y="2885352"/>
                  <a:pt x="1462087" y="2871787"/>
                  <a:pt x="1471612" y="2857500"/>
                </a:cubicBezTo>
                <a:cubicBezTo>
                  <a:pt x="1481137" y="2819400"/>
                  <a:pt x="1478403" y="2775877"/>
                  <a:pt x="1500187" y="2743200"/>
                </a:cubicBezTo>
                <a:cubicBezTo>
                  <a:pt x="1509712" y="2728912"/>
                  <a:pt x="1521788" y="2716029"/>
                  <a:pt x="1528762" y="2700337"/>
                </a:cubicBezTo>
                <a:cubicBezTo>
                  <a:pt x="1578874" y="2587584"/>
                  <a:pt x="1523092" y="2637442"/>
                  <a:pt x="1600200" y="2586037"/>
                </a:cubicBezTo>
                <a:cubicBezTo>
                  <a:pt x="1604962" y="2571750"/>
                  <a:pt x="1605079" y="2554935"/>
                  <a:pt x="1614487" y="2543175"/>
                </a:cubicBezTo>
                <a:cubicBezTo>
                  <a:pt x="1625214" y="2529766"/>
                  <a:pt x="1642275" y="2522823"/>
                  <a:pt x="1657350" y="2514600"/>
                </a:cubicBezTo>
                <a:cubicBezTo>
                  <a:pt x="1694746" y="2494202"/>
                  <a:pt x="1731239" y="2470920"/>
                  <a:pt x="1771650" y="2457450"/>
                </a:cubicBezTo>
                <a:lnTo>
                  <a:pt x="1857375" y="2428875"/>
                </a:lnTo>
                <a:lnTo>
                  <a:pt x="1900237" y="2414587"/>
                </a:lnTo>
                <a:cubicBezTo>
                  <a:pt x="1919287" y="2424112"/>
                  <a:pt x="1941025" y="2429527"/>
                  <a:pt x="1957387" y="2443162"/>
                </a:cubicBezTo>
                <a:cubicBezTo>
                  <a:pt x="1988114" y="2468768"/>
                  <a:pt x="1990268" y="2514052"/>
                  <a:pt x="2014537" y="2543175"/>
                </a:cubicBezTo>
                <a:cubicBezTo>
                  <a:pt x="2025530" y="2556367"/>
                  <a:pt x="2043112" y="2562225"/>
                  <a:pt x="2057400" y="2571750"/>
                </a:cubicBezTo>
                <a:cubicBezTo>
                  <a:pt x="2066925" y="2586037"/>
                  <a:pt x="2077456" y="2599703"/>
                  <a:pt x="2085975" y="2614612"/>
                </a:cubicBezTo>
                <a:cubicBezTo>
                  <a:pt x="2096542" y="2633104"/>
                  <a:pt x="2103262" y="2653701"/>
                  <a:pt x="2114550" y="2671762"/>
                </a:cubicBezTo>
                <a:cubicBezTo>
                  <a:pt x="2158520" y="2742114"/>
                  <a:pt x="2163300" y="2719006"/>
                  <a:pt x="2200275" y="2800350"/>
                </a:cubicBezTo>
                <a:cubicBezTo>
                  <a:pt x="2200278" y="2800356"/>
                  <a:pt x="2235992" y="2907502"/>
                  <a:pt x="2243137" y="2928937"/>
                </a:cubicBezTo>
                <a:cubicBezTo>
                  <a:pt x="2247899" y="2943225"/>
                  <a:pt x="2272529" y="2936490"/>
                  <a:pt x="2286000" y="2943225"/>
                </a:cubicBezTo>
                <a:cubicBezTo>
                  <a:pt x="2396780" y="2998615"/>
                  <a:pt x="2263994" y="2950178"/>
                  <a:pt x="2371725" y="2986087"/>
                </a:cubicBezTo>
                <a:cubicBezTo>
                  <a:pt x="2381250" y="3000375"/>
                  <a:pt x="2388158" y="3016808"/>
                  <a:pt x="2400300" y="3028950"/>
                </a:cubicBezTo>
                <a:cubicBezTo>
                  <a:pt x="2412442" y="3041092"/>
                  <a:pt x="2427803" y="3049846"/>
                  <a:pt x="2443162" y="3057525"/>
                </a:cubicBezTo>
                <a:cubicBezTo>
                  <a:pt x="2478332" y="3075110"/>
                  <a:pt x="2538832" y="3080613"/>
                  <a:pt x="2571750" y="3086100"/>
                </a:cubicBezTo>
                <a:lnTo>
                  <a:pt x="3014662" y="3071812"/>
                </a:lnTo>
                <a:cubicBezTo>
                  <a:pt x="3034063" y="3068781"/>
                  <a:pt x="3022055" y="3033048"/>
                  <a:pt x="3028950" y="3014662"/>
                </a:cubicBezTo>
                <a:cubicBezTo>
                  <a:pt x="3134856" y="2732250"/>
                  <a:pt x="3000872" y="3127475"/>
                  <a:pt x="3071812" y="2914650"/>
                </a:cubicBezTo>
                <a:cubicBezTo>
                  <a:pt x="3077077" y="2877797"/>
                  <a:pt x="3080439" y="2811672"/>
                  <a:pt x="3100387" y="2771775"/>
                </a:cubicBezTo>
                <a:cubicBezTo>
                  <a:pt x="3108066" y="2756416"/>
                  <a:pt x="3119437" y="2743200"/>
                  <a:pt x="3128962" y="2728912"/>
                </a:cubicBezTo>
                <a:cubicBezTo>
                  <a:pt x="3186112" y="2733675"/>
                  <a:pt x="3245270" y="2727445"/>
                  <a:pt x="3300412" y="2743200"/>
                </a:cubicBezTo>
                <a:cubicBezTo>
                  <a:pt x="3316923" y="2747917"/>
                  <a:pt x="3317994" y="2772871"/>
                  <a:pt x="3328987" y="2786062"/>
                </a:cubicBezTo>
                <a:cubicBezTo>
                  <a:pt x="3341922" y="2801584"/>
                  <a:pt x="3356328" y="2815990"/>
                  <a:pt x="3371850" y="2828925"/>
                </a:cubicBezTo>
                <a:cubicBezTo>
                  <a:pt x="3385041" y="2839918"/>
                  <a:pt x="3401521" y="2846507"/>
                  <a:pt x="3414712" y="2857500"/>
                </a:cubicBezTo>
                <a:cubicBezTo>
                  <a:pt x="3430234" y="2870435"/>
                  <a:pt x="3442234" y="2887212"/>
                  <a:pt x="3457575" y="2900362"/>
                </a:cubicBezTo>
                <a:cubicBezTo>
                  <a:pt x="3488590" y="2926946"/>
                  <a:pt x="3523663" y="2949184"/>
                  <a:pt x="3557587" y="2971800"/>
                </a:cubicBezTo>
                <a:cubicBezTo>
                  <a:pt x="3567112" y="2986087"/>
                  <a:pt x="3574020" y="3002520"/>
                  <a:pt x="3586162" y="3014662"/>
                </a:cubicBezTo>
                <a:cubicBezTo>
                  <a:pt x="3626342" y="3054841"/>
                  <a:pt x="3657278" y="3047946"/>
                  <a:pt x="3714750" y="3057525"/>
                </a:cubicBezTo>
                <a:lnTo>
                  <a:pt x="4100512" y="3028950"/>
                </a:lnTo>
                <a:cubicBezTo>
                  <a:pt x="4138768" y="3025671"/>
                  <a:pt x="4176626" y="3018682"/>
                  <a:pt x="4214812" y="3014662"/>
                </a:cubicBezTo>
                <a:cubicBezTo>
                  <a:pt x="4267127" y="3009155"/>
                  <a:pt x="4319587" y="3005137"/>
                  <a:pt x="4371975" y="3000375"/>
                </a:cubicBezTo>
                <a:cubicBezTo>
                  <a:pt x="4414837" y="2986087"/>
                  <a:pt x="4456730" y="2968470"/>
                  <a:pt x="4500562" y="2957512"/>
                </a:cubicBezTo>
                <a:cubicBezTo>
                  <a:pt x="4533233" y="2949344"/>
                  <a:pt x="4567290" y="2948346"/>
                  <a:pt x="4600575" y="2943225"/>
                </a:cubicBezTo>
                <a:cubicBezTo>
                  <a:pt x="4629207" y="2938820"/>
                  <a:pt x="4657555" y="2932530"/>
                  <a:pt x="4686300" y="2928937"/>
                </a:cubicBezTo>
                <a:cubicBezTo>
                  <a:pt x="4817592" y="2912526"/>
                  <a:pt x="4921068" y="2908907"/>
                  <a:pt x="5057775" y="2900362"/>
                </a:cubicBezTo>
                <a:cubicBezTo>
                  <a:pt x="5038725" y="2886075"/>
                  <a:pt x="4997672" y="2881129"/>
                  <a:pt x="5000625" y="2857500"/>
                </a:cubicBezTo>
                <a:cubicBezTo>
                  <a:pt x="5004802" y="2824084"/>
                  <a:pt x="5044474" y="2805374"/>
                  <a:pt x="5072062" y="2786062"/>
                </a:cubicBezTo>
                <a:cubicBezTo>
                  <a:pt x="5140312" y="2738287"/>
                  <a:pt x="5220614" y="2708623"/>
                  <a:pt x="5286375" y="2657475"/>
                </a:cubicBezTo>
                <a:cubicBezTo>
                  <a:pt x="5329237" y="2624137"/>
                  <a:pt x="5368158" y="2584994"/>
                  <a:pt x="5414962" y="2557462"/>
                </a:cubicBezTo>
                <a:cubicBezTo>
                  <a:pt x="5450035" y="2536831"/>
                  <a:pt x="5491983" y="2530910"/>
                  <a:pt x="5529262" y="2514600"/>
                </a:cubicBezTo>
                <a:cubicBezTo>
                  <a:pt x="5568288" y="2497526"/>
                  <a:pt x="5604961" y="2475464"/>
                  <a:pt x="5643562" y="2457450"/>
                </a:cubicBezTo>
                <a:cubicBezTo>
                  <a:pt x="5676430" y="2442112"/>
                  <a:pt x="5710237" y="2428875"/>
                  <a:pt x="5743575" y="2414587"/>
                </a:cubicBezTo>
                <a:cubicBezTo>
                  <a:pt x="5757862" y="2395537"/>
                  <a:pt x="5769599" y="2374275"/>
                  <a:pt x="5786437" y="2357437"/>
                </a:cubicBezTo>
                <a:cubicBezTo>
                  <a:pt x="5808000" y="2335874"/>
                  <a:pt x="5838029" y="2323440"/>
                  <a:pt x="5857875" y="2300287"/>
                </a:cubicBezTo>
                <a:cubicBezTo>
                  <a:pt x="5867676" y="2288853"/>
                  <a:pt x="5863808" y="2269956"/>
                  <a:pt x="5872162" y="2257425"/>
                </a:cubicBezTo>
                <a:cubicBezTo>
                  <a:pt x="5982598" y="2091771"/>
                  <a:pt x="5903141" y="2232989"/>
                  <a:pt x="5986462" y="2128837"/>
                </a:cubicBezTo>
                <a:cubicBezTo>
                  <a:pt x="6012055" y="2096846"/>
                  <a:pt x="6030794" y="2059545"/>
                  <a:pt x="6057900" y="2028825"/>
                </a:cubicBezTo>
                <a:cubicBezTo>
                  <a:pt x="6141594" y="1933972"/>
                  <a:pt x="6181599" y="1926651"/>
                  <a:pt x="6229350" y="1843087"/>
                </a:cubicBezTo>
                <a:cubicBezTo>
                  <a:pt x="6239917" y="1824595"/>
                  <a:pt x="6248400" y="1804987"/>
                  <a:pt x="6257925" y="1785937"/>
                </a:cubicBezTo>
                <a:cubicBezTo>
                  <a:pt x="6262687" y="1766887"/>
                  <a:pt x="6264477" y="1746836"/>
                  <a:pt x="6272212" y="1728787"/>
                </a:cubicBezTo>
                <a:cubicBezTo>
                  <a:pt x="6278673" y="1713711"/>
                  <a:pt x="6339469" y="1633653"/>
                  <a:pt x="6343650" y="1628775"/>
                </a:cubicBezTo>
                <a:cubicBezTo>
                  <a:pt x="6356800" y="1613434"/>
                  <a:pt x="6368969" y="1595937"/>
                  <a:pt x="6386512" y="1585912"/>
                </a:cubicBezTo>
                <a:cubicBezTo>
                  <a:pt x="6403561" y="1576170"/>
                  <a:pt x="6424612" y="1576387"/>
                  <a:pt x="6443662" y="1571625"/>
                </a:cubicBezTo>
                <a:cubicBezTo>
                  <a:pt x="6462712" y="1552575"/>
                  <a:pt x="6485153" y="1536398"/>
                  <a:pt x="6500812" y="1514475"/>
                </a:cubicBezTo>
                <a:cubicBezTo>
                  <a:pt x="6509566" y="1502220"/>
                  <a:pt x="6512406" y="1486430"/>
                  <a:pt x="6515100" y="1471612"/>
                </a:cubicBezTo>
                <a:cubicBezTo>
                  <a:pt x="6521969" y="1433835"/>
                  <a:pt x="6522518" y="1395089"/>
                  <a:pt x="6529387" y="1357312"/>
                </a:cubicBezTo>
                <a:cubicBezTo>
                  <a:pt x="6535393" y="1324280"/>
                  <a:pt x="6558178" y="1285444"/>
                  <a:pt x="6572250" y="1257300"/>
                </a:cubicBezTo>
                <a:cubicBezTo>
                  <a:pt x="6577012" y="1214437"/>
                  <a:pt x="6579447" y="1171252"/>
                  <a:pt x="6586537" y="1128712"/>
                </a:cubicBezTo>
                <a:cubicBezTo>
                  <a:pt x="6589013" y="1113857"/>
                  <a:pt x="6595537" y="1099951"/>
                  <a:pt x="6600825" y="1085850"/>
                </a:cubicBezTo>
                <a:cubicBezTo>
                  <a:pt x="6630785" y="1005956"/>
                  <a:pt x="6618516" y="1030738"/>
                  <a:pt x="6657975" y="971550"/>
                </a:cubicBezTo>
                <a:lnTo>
                  <a:pt x="6686550" y="885825"/>
                </a:lnTo>
                <a:cubicBezTo>
                  <a:pt x="6699329" y="847488"/>
                  <a:pt x="6743700" y="828675"/>
                  <a:pt x="6772275" y="800100"/>
                </a:cubicBezTo>
                <a:cubicBezTo>
                  <a:pt x="6784417" y="787958"/>
                  <a:pt x="6789857" y="770429"/>
                  <a:pt x="6800850" y="757237"/>
                </a:cubicBezTo>
                <a:cubicBezTo>
                  <a:pt x="6892524" y="647227"/>
                  <a:pt x="6801340" y="777933"/>
                  <a:pt x="6872287" y="671512"/>
                </a:cubicBezTo>
                <a:cubicBezTo>
                  <a:pt x="6877050" y="647700"/>
                  <a:pt x="6880685" y="623634"/>
                  <a:pt x="6886575" y="600075"/>
                </a:cubicBezTo>
                <a:cubicBezTo>
                  <a:pt x="6890228" y="585464"/>
                  <a:pt x="6900027" y="572249"/>
                  <a:pt x="6900862" y="557212"/>
                </a:cubicBezTo>
                <a:cubicBezTo>
                  <a:pt x="6928484" y="60019"/>
                  <a:pt x="6782924" y="173877"/>
                  <a:pt x="6958012" y="57150"/>
                </a:cubicBezTo>
                <a:cubicBezTo>
                  <a:pt x="6989229" y="10324"/>
                  <a:pt x="6986587" y="31459"/>
                  <a:pt x="6986587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51520" y="3501008"/>
            <a:ext cx="13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Douleurs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intermittentes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4240" y="3573016"/>
            <a:ext cx="297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C00000"/>
                </a:solidFill>
              </a:rPr>
              <a:t>Douleurs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permanentes</a:t>
            </a:r>
            <a:r>
              <a:rPr lang="en-US" sz="1400" b="1" dirty="0" smtClean="0">
                <a:solidFill>
                  <a:srgbClr val="C00000"/>
                </a:solidFill>
              </a:rPr>
              <a:t> au travail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87824" y="3913311"/>
            <a:ext cx="220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TMS “</a:t>
            </a:r>
            <a:r>
              <a:rPr lang="en-US" sz="1400" b="1" dirty="0" err="1" smtClean="0">
                <a:solidFill>
                  <a:srgbClr val="002060"/>
                </a:solidFill>
              </a:rPr>
              <a:t>maladie</a:t>
            </a:r>
            <a:r>
              <a:rPr lang="en-US" sz="1400" b="1" dirty="0" smtClean="0">
                <a:solidFill>
                  <a:srgbClr val="002060"/>
                </a:solidFill>
              </a:rPr>
              <a:t>”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4077072"/>
            <a:ext cx="213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Handicap de situation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79912" y="4581128"/>
            <a:ext cx="384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B050"/>
                </a:solidFill>
              </a:rPr>
              <a:t>Difficultés</a:t>
            </a:r>
            <a:r>
              <a:rPr lang="en-US" sz="1400" b="1" dirty="0" smtClean="0">
                <a:solidFill>
                  <a:srgbClr val="00B050"/>
                </a:solidFill>
              </a:rPr>
              <a:t> de </a:t>
            </a:r>
            <a:r>
              <a:rPr lang="en-US" sz="1400" b="1" dirty="0" err="1" smtClean="0">
                <a:solidFill>
                  <a:srgbClr val="00B050"/>
                </a:solidFill>
              </a:rPr>
              <a:t>réalisation</a:t>
            </a:r>
            <a:r>
              <a:rPr lang="en-US" sz="1400" b="1" dirty="0" smtClean="0">
                <a:solidFill>
                  <a:srgbClr val="00B050"/>
                </a:solidFill>
              </a:rPr>
              <a:t> du travail 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49825" y="3409255"/>
            <a:ext cx="248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Incapacité</a:t>
            </a:r>
            <a:r>
              <a:rPr lang="en-US" sz="1400" b="1" dirty="0" smtClean="0">
                <a:solidFill>
                  <a:srgbClr val="002060"/>
                </a:solidFill>
              </a:rPr>
              <a:t>  de travail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32240" y="2401143"/>
            <a:ext cx="23042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Reclassement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professionnel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73304" y="3769295"/>
            <a:ext cx="133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Absentéisme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99792" y="4509120"/>
            <a:ext cx="13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Douleurs</a:t>
            </a:r>
            <a:r>
              <a:rPr lang="en-US" sz="1400" b="1" dirty="0" smtClean="0">
                <a:solidFill>
                  <a:srgbClr val="002060"/>
                </a:solidFill>
              </a:rPr>
              <a:t> hors travail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99592" y="4437112"/>
            <a:ext cx="133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Gène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fonctionnelle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1116033"/>
            <a:ext cx="8496944" cy="646331"/>
          </a:xfrm>
          <a:prstGeom prst="rect">
            <a:avLst/>
          </a:prstGeom>
          <a:solidFill>
            <a:srgbClr val="FF66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Prévention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primordiale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universelle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- Promotion de la santé</a:t>
            </a:r>
          </a:p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Prévention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primaire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en</a:t>
            </a:r>
            <a:r>
              <a:rPr lang="en-US" b="1" dirty="0" smtClean="0">
                <a:solidFill>
                  <a:srgbClr val="002060"/>
                </a:solidFill>
              </a:rPr>
              <a:t> milieu de travail</a:t>
            </a:r>
          </a:p>
        </p:txBody>
      </p:sp>
      <p:sp>
        <p:nvSpPr>
          <p:cNvPr id="19" name="Flèche vers le haut 18"/>
          <p:cNvSpPr/>
          <p:nvPr/>
        </p:nvSpPr>
        <p:spPr>
          <a:xfrm rot="10800000">
            <a:off x="2123729" y="2702429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2238648" y="5046275"/>
            <a:ext cx="6725840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Stratégie</a:t>
            </a:r>
            <a:r>
              <a:rPr lang="en-US" b="1" dirty="0" smtClean="0">
                <a:solidFill>
                  <a:srgbClr val="C00000"/>
                </a:solidFill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prévention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précoce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C00000"/>
                </a:solidFill>
              </a:rPr>
              <a:t>Dépistage</a:t>
            </a:r>
            <a:r>
              <a:rPr lang="en-US" sz="1400" dirty="0" smtClean="0">
                <a:solidFill>
                  <a:srgbClr val="C00000"/>
                </a:solidFill>
              </a:rPr>
              <a:t> – </a:t>
            </a:r>
            <a:r>
              <a:rPr lang="en-US" sz="1400" dirty="0" err="1" smtClean="0">
                <a:solidFill>
                  <a:srgbClr val="C00000"/>
                </a:solidFill>
              </a:rPr>
              <a:t>Prise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en</a:t>
            </a:r>
            <a:r>
              <a:rPr lang="en-US" sz="1400" dirty="0" smtClean="0">
                <a:solidFill>
                  <a:srgbClr val="C00000"/>
                </a:solidFill>
              </a:rPr>
              <a:t> charge </a:t>
            </a:r>
            <a:r>
              <a:rPr lang="en-US" sz="1400" dirty="0" err="1" smtClean="0">
                <a:solidFill>
                  <a:srgbClr val="C00000"/>
                </a:solidFill>
              </a:rPr>
              <a:t>spécialisée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C00000"/>
                </a:solidFill>
              </a:rPr>
              <a:t>Repérage</a:t>
            </a:r>
            <a:r>
              <a:rPr lang="en-US" sz="1400" dirty="0" smtClean="0">
                <a:solidFill>
                  <a:srgbClr val="C00000"/>
                </a:solidFill>
              </a:rPr>
              <a:t> des </a:t>
            </a:r>
            <a:r>
              <a:rPr lang="en-US" sz="1400" dirty="0" err="1" smtClean="0">
                <a:solidFill>
                  <a:srgbClr val="C00000"/>
                </a:solidFill>
              </a:rPr>
              <a:t>facteurs</a:t>
            </a:r>
            <a:r>
              <a:rPr lang="en-US" sz="1400" dirty="0" smtClean="0">
                <a:solidFill>
                  <a:srgbClr val="C00000"/>
                </a:solidFill>
              </a:rPr>
              <a:t> de </a:t>
            </a:r>
            <a:r>
              <a:rPr lang="en-US" sz="1400" dirty="0" err="1" smtClean="0">
                <a:solidFill>
                  <a:srgbClr val="C00000"/>
                </a:solidFill>
              </a:rPr>
              <a:t>risque</a:t>
            </a:r>
            <a:r>
              <a:rPr lang="en-US" sz="1400" dirty="0" smtClean="0">
                <a:solidFill>
                  <a:srgbClr val="C00000"/>
                </a:solidFill>
              </a:rPr>
              <a:t> de </a:t>
            </a:r>
            <a:r>
              <a:rPr lang="en-US" sz="1400" dirty="0" err="1" smtClean="0">
                <a:solidFill>
                  <a:srgbClr val="C00000"/>
                </a:solidFill>
              </a:rPr>
              <a:t>chronicisation</a:t>
            </a:r>
            <a:r>
              <a:rPr lang="en-US" sz="1400" dirty="0" smtClean="0">
                <a:solidFill>
                  <a:srgbClr val="C00000"/>
                </a:solidFill>
              </a:rPr>
              <a:t> et </a:t>
            </a:r>
            <a:r>
              <a:rPr lang="en-US" sz="1400" dirty="0" err="1" smtClean="0">
                <a:solidFill>
                  <a:srgbClr val="C00000"/>
                </a:solidFill>
              </a:rPr>
              <a:t>d’incapacité</a:t>
            </a:r>
            <a:r>
              <a:rPr lang="en-US" sz="1400" dirty="0" smtClean="0">
                <a:solidFill>
                  <a:srgbClr val="C00000"/>
                </a:solidFill>
              </a:rPr>
              <a:t> de travail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49440" y="5982379"/>
            <a:ext cx="4515048" cy="800219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Prévention</a:t>
            </a:r>
            <a:r>
              <a:rPr lang="en-US" b="1" dirty="0" smtClean="0"/>
              <a:t> de la </a:t>
            </a:r>
            <a:r>
              <a:rPr lang="en-US" b="1" dirty="0" err="1" smtClean="0"/>
              <a:t>désinsertion</a:t>
            </a:r>
            <a:r>
              <a:rPr lang="en-US" b="1" dirty="0" smtClean="0"/>
              <a:t> </a:t>
            </a:r>
            <a:r>
              <a:rPr lang="en-US" b="1" dirty="0" err="1" smtClean="0"/>
              <a:t>professionne</a:t>
            </a:r>
            <a:r>
              <a:rPr lang="en-US" sz="1600" b="1" dirty="0" err="1" smtClean="0"/>
              <a:t>lle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Prise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charge </a:t>
            </a:r>
            <a:r>
              <a:rPr lang="en-US" sz="1400" dirty="0" err="1" smtClean="0"/>
              <a:t>coordonnée</a:t>
            </a:r>
            <a:r>
              <a:rPr lang="en-US" sz="1400" dirty="0" smtClean="0"/>
              <a:t> </a:t>
            </a:r>
            <a:r>
              <a:rPr lang="en-US" sz="1400" dirty="0" err="1" smtClean="0"/>
              <a:t>précoce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Programmes</a:t>
            </a:r>
            <a:r>
              <a:rPr lang="en-US" sz="1400" dirty="0" smtClean="0"/>
              <a:t> de retour au travail</a:t>
            </a:r>
            <a:endParaRPr lang="en-US" sz="1400" dirty="0"/>
          </a:p>
        </p:txBody>
      </p:sp>
      <p:sp>
        <p:nvSpPr>
          <p:cNvPr id="22" name="Flèche vers le haut 21"/>
          <p:cNvSpPr/>
          <p:nvPr/>
        </p:nvSpPr>
        <p:spPr>
          <a:xfrm rot="10800000">
            <a:off x="6113264" y="2729185"/>
            <a:ext cx="432048" cy="699815"/>
          </a:xfrm>
          <a:prstGeom prst="upArrow">
            <a:avLst>
              <a:gd name="adj1" fmla="val 50000"/>
              <a:gd name="adj2" fmla="val 428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èche vers le haut 22"/>
          <p:cNvSpPr/>
          <p:nvPr/>
        </p:nvSpPr>
        <p:spPr>
          <a:xfrm rot="10800000">
            <a:off x="3851921" y="2708921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èche vers le haut 23"/>
          <p:cNvSpPr/>
          <p:nvPr/>
        </p:nvSpPr>
        <p:spPr>
          <a:xfrm rot="10800000">
            <a:off x="4377432" y="2708921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vers le bas 24"/>
          <p:cNvSpPr/>
          <p:nvPr/>
        </p:nvSpPr>
        <p:spPr>
          <a:xfrm>
            <a:off x="1619672" y="1844824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èche vers le bas 25"/>
          <p:cNvSpPr/>
          <p:nvPr/>
        </p:nvSpPr>
        <p:spPr>
          <a:xfrm>
            <a:off x="2555776" y="1844824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vers le bas 26"/>
          <p:cNvSpPr/>
          <p:nvPr/>
        </p:nvSpPr>
        <p:spPr>
          <a:xfrm>
            <a:off x="3707904" y="1844824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vers le bas 27"/>
          <p:cNvSpPr/>
          <p:nvPr/>
        </p:nvSpPr>
        <p:spPr>
          <a:xfrm>
            <a:off x="4716016" y="1844824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 vers le bas 28"/>
          <p:cNvSpPr/>
          <p:nvPr/>
        </p:nvSpPr>
        <p:spPr>
          <a:xfrm>
            <a:off x="5868144" y="1844824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vers le bas 29"/>
          <p:cNvSpPr/>
          <p:nvPr/>
        </p:nvSpPr>
        <p:spPr>
          <a:xfrm>
            <a:off x="6876256" y="1853208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e bas 30"/>
          <p:cNvSpPr/>
          <p:nvPr/>
        </p:nvSpPr>
        <p:spPr>
          <a:xfrm>
            <a:off x="7868205" y="1828651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vers le bas 32"/>
          <p:cNvSpPr/>
          <p:nvPr/>
        </p:nvSpPr>
        <p:spPr>
          <a:xfrm>
            <a:off x="575556" y="1853208"/>
            <a:ext cx="504056" cy="576064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re 33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Stratégie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de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prévention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intégrée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2"/>
          <p:cNvSpPr txBox="1">
            <a:spLocks/>
          </p:cNvSpPr>
          <p:nvPr/>
        </p:nvSpPr>
        <p:spPr>
          <a:xfrm>
            <a:off x="2195736" y="634677"/>
            <a:ext cx="5010720" cy="49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TMS: de la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douleur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2400" b="1" i="1" dirty="0" err="1" smtClean="0">
                <a:solidFill>
                  <a:schemeClr val="bg1">
                    <a:lumMod val="50000"/>
                  </a:schemeClr>
                </a:solidFill>
              </a:rPr>
              <a:t>l’incapacité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7782520" y="1628800"/>
            <a:ext cx="47030" cy="1705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èche vers le haut 40"/>
          <p:cNvSpPr/>
          <p:nvPr/>
        </p:nvSpPr>
        <p:spPr>
          <a:xfrm rot="10800000">
            <a:off x="2721248" y="2708920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èche vers le haut 41"/>
          <p:cNvSpPr/>
          <p:nvPr/>
        </p:nvSpPr>
        <p:spPr>
          <a:xfrm rot="10800000">
            <a:off x="3275857" y="2708920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 vers le haut 42"/>
          <p:cNvSpPr/>
          <p:nvPr/>
        </p:nvSpPr>
        <p:spPr>
          <a:xfrm rot="10800000">
            <a:off x="4953496" y="2708920"/>
            <a:ext cx="410592" cy="692532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èche vers le haut 43"/>
          <p:cNvSpPr/>
          <p:nvPr/>
        </p:nvSpPr>
        <p:spPr>
          <a:xfrm rot="10800000">
            <a:off x="5508104" y="2729185"/>
            <a:ext cx="432048" cy="699815"/>
          </a:xfrm>
          <a:prstGeom prst="upArrow">
            <a:avLst>
              <a:gd name="adj1" fmla="val 50000"/>
              <a:gd name="adj2" fmla="val 428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èche vers le haut 44"/>
          <p:cNvSpPr/>
          <p:nvPr/>
        </p:nvSpPr>
        <p:spPr>
          <a:xfrm rot="10800000">
            <a:off x="6660232" y="2708920"/>
            <a:ext cx="432048" cy="699815"/>
          </a:xfrm>
          <a:prstGeom prst="upArrow">
            <a:avLst>
              <a:gd name="adj1" fmla="val 50000"/>
              <a:gd name="adj2" fmla="val 428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Prévention globale et intégrée</a:t>
            </a:r>
            <a:r>
              <a:rPr lang="fr-FR" sz="27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endParaRPr lang="fr-FR" sz="27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7"/>
            <a:ext cx="9036496" cy="593013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1. </a:t>
            </a:r>
            <a:r>
              <a:rPr lang="fr-FR" sz="2800" b="1" dirty="0">
                <a:solidFill>
                  <a:srgbClr val="C00000"/>
                </a:solidFill>
              </a:rPr>
              <a:t>Volet de santé au travail</a:t>
            </a:r>
          </a:p>
          <a:p>
            <a:pPr lvl="1">
              <a:spcBef>
                <a:spcPts val="0"/>
              </a:spcBef>
            </a:pPr>
            <a:r>
              <a:rPr lang="fr-FR" sz="2000" b="1" i="1" dirty="0" smtClean="0"/>
              <a:t>Interventions participatives et contextualisées sur </a:t>
            </a:r>
            <a:r>
              <a:rPr lang="fr-FR" sz="2000" b="1" i="1" dirty="0"/>
              <a:t>les facteurs modifiables </a:t>
            </a:r>
            <a:r>
              <a:rPr lang="fr-FR" sz="2000" b="1" i="1" dirty="0" smtClean="0"/>
              <a:t>dans </a:t>
            </a:r>
            <a:r>
              <a:rPr lang="fr-FR" sz="2000" b="1" i="1" dirty="0"/>
              <a:t>le milieu de </a:t>
            </a:r>
            <a:r>
              <a:rPr lang="fr-FR" sz="2000" b="1" i="1" dirty="0" smtClean="0"/>
              <a:t>travail </a:t>
            </a:r>
            <a:r>
              <a:rPr lang="fr-FR" sz="2000" i="1" dirty="0" smtClean="0"/>
              <a:t>(</a:t>
            </a:r>
            <a:r>
              <a:rPr lang="fr-FR" sz="2000" i="1" dirty="0" err="1" smtClean="0"/>
              <a:t>health</a:t>
            </a:r>
            <a:r>
              <a:rPr lang="fr-FR" sz="2000" i="1" dirty="0" smtClean="0"/>
              <a:t> protection)</a:t>
            </a:r>
            <a:endParaRPr lang="fr-FR" sz="2000" i="1" dirty="0"/>
          </a:p>
          <a:p>
            <a:pPr lvl="2"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Promotion de la santé au travail</a:t>
            </a:r>
          </a:p>
          <a:p>
            <a:pPr lvl="2"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Prévention primordiale et primaire</a:t>
            </a:r>
          </a:p>
          <a:p>
            <a:pPr lvl="2"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</a:rPr>
              <a:t>Prévention secondaire/tertiaire et maintien en emploi</a:t>
            </a:r>
          </a:p>
          <a:p>
            <a:pPr lvl="2">
              <a:spcBef>
                <a:spcPts val="0"/>
              </a:spcBef>
            </a:pPr>
            <a:r>
              <a:rPr lang="fr-FR" sz="1800" b="1" dirty="0">
                <a:solidFill>
                  <a:schemeClr val="accent3">
                    <a:lumMod val="50000"/>
                  </a:schemeClr>
                </a:solidFill>
              </a:rPr>
              <a:t>Intégration </a:t>
            </a:r>
            <a: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  <a:t>prévention I-II-III</a:t>
            </a:r>
            <a:endParaRPr lang="fr-F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endParaRPr lang="fr-F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>
                <a:solidFill>
                  <a:srgbClr val="0070C0"/>
                </a:solidFill>
              </a:rPr>
              <a:t>2. </a:t>
            </a:r>
            <a:r>
              <a:rPr lang="fr-FR" sz="2800" b="1" dirty="0" smtClean="0">
                <a:solidFill>
                  <a:srgbClr val="0070C0"/>
                </a:solidFill>
              </a:rPr>
              <a:t>Volet de santé publique</a:t>
            </a:r>
          </a:p>
          <a:p>
            <a:pPr lvl="1">
              <a:spcBef>
                <a:spcPts val="0"/>
              </a:spcBef>
            </a:pPr>
            <a:r>
              <a:rPr lang="fr-FR" sz="2000" b="1" i="1" dirty="0" smtClean="0"/>
              <a:t>Interventions participatives sur les facteurs personnels (style de vie), sociaux et culturels modifiables par des actions communautaires </a:t>
            </a:r>
            <a:r>
              <a:rPr lang="fr-FR" sz="2000" i="1" dirty="0" smtClean="0"/>
              <a:t>(</a:t>
            </a:r>
            <a:r>
              <a:rPr lang="fr-FR" sz="2000" i="1" dirty="0" err="1" smtClean="0"/>
              <a:t>health</a:t>
            </a:r>
            <a:r>
              <a:rPr lang="fr-FR" sz="2000" i="1" dirty="0" smtClean="0"/>
              <a:t> promotion)</a:t>
            </a:r>
          </a:p>
          <a:p>
            <a:pPr lvl="2">
              <a:spcBef>
                <a:spcPts val="0"/>
              </a:spcBef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</a:rPr>
              <a:t>Education </a:t>
            </a:r>
          </a:p>
          <a:p>
            <a:pPr lvl="2">
              <a:spcBef>
                <a:spcPts val="0"/>
              </a:spcBef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</a:rPr>
              <a:t>Promotion de la santé</a:t>
            </a:r>
          </a:p>
          <a:p>
            <a:pPr lvl="2">
              <a:spcBef>
                <a:spcPts val="0"/>
              </a:spcBef>
            </a:pPr>
            <a: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  <a:t>Prévention globale « santé publique / santé au travail »</a:t>
            </a:r>
          </a:p>
          <a:p>
            <a:pPr lvl="1">
              <a:spcBef>
                <a:spcPts val="0"/>
              </a:spcBef>
            </a:pPr>
            <a:endParaRPr lang="fr-FR" sz="1200" dirty="0"/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 smtClean="0"/>
              <a:t>3. Volet sanitaire</a:t>
            </a:r>
          </a:p>
          <a:p>
            <a:pPr marL="0" indent="0">
              <a:spcBef>
                <a:spcPts val="0"/>
              </a:spcBef>
              <a:buNone/>
            </a:pPr>
            <a:endParaRPr lang="fr-FR" sz="400" b="1" dirty="0" smtClean="0">
              <a:solidFill>
                <a:srgbClr val="C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fr-FR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Dépistage des sujets à risque de désinsertion professionnelle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fr-FR" sz="1800" b="1" dirty="0" smtClean="0"/>
              <a:t>Coordination des parcours </a:t>
            </a:r>
            <a:r>
              <a:rPr lang="fr-FR" sz="1800" b="1" dirty="0"/>
              <a:t>de </a:t>
            </a:r>
            <a:r>
              <a:rPr lang="fr-FR" sz="1800" b="1" dirty="0" smtClean="0"/>
              <a:t>soins/réadaptation et de prévention</a:t>
            </a:r>
          </a:p>
          <a:p>
            <a:pPr lvl="2">
              <a:spcBef>
                <a:spcPts val="0"/>
              </a:spcBef>
            </a:pPr>
            <a:endParaRPr lang="fr-FR" sz="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fr-FR" sz="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17268" r="22017" b="17268"/>
          <a:stretch>
            <a:fillRect/>
          </a:stretch>
        </p:blipFill>
        <p:spPr bwMode="auto">
          <a:xfrm>
            <a:off x="7757990" y="1738105"/>
            <a:ext cx="1226323" cy="14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16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971600" y="6536377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Inspiré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du plan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mondial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d’action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pour la santé des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travailleurs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2008-2017 (OMS, WHA60-26, 2007)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52" y="4437113"/>
            <a:ext cx="1099944" cy="15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2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62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Prévention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globale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et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intégrée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: NIOSH Total Workers Health®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/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</a:br>
            <a:endParaRPr lang="en-US" sz="20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t="33892" r="23166" b="25881"/>
          <a:stretch/>
        </p:blipFill>
        <p:spPr bwMode="auto">
          <a:xfrm>
            <a:off x="574546" y="1522352"/>
            <a:ext cx="7957894" cy="34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417929"/>
            <a:ext cx="87849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chemeClr val="bg2">
                    <a:lumMod val="25000"/>
                  </a:schemeClr>
                </a:solidFill>
              </a:rPr>
              <a:t>Integrated intervention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: “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strategic and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operational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coordination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of policies,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programs &amp;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practices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designed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simultaneously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prevent </a:t>
            </a:r>
            <a:r>
              <a:rPr lang="en-US" sz="1400" b="1" dirty="0" smtClean="0">
                <a:solidFill>
                  <a:srgbClr val="C00000"/>
                </a:solidFill>
              </a:rPr>
              <a:t>work-related injuries </a:t>
            </a:r>
            <a:r>
              <a:rPr lang="en-US" sz="1400" b="1" dirty="0">
                <a:solidFill>
                  <a:srgbClr val="C00000"/>
                </a:solidFill>
              </a:rPr>
              <a:t>&amp; illnesses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&amp;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enhance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overall workforce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health &amp;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well‐being”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• Coordination and linkage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of separate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policies, practices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&amp; programs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163638" algn="l"/>
              </a:tabLs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• Continuum of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approaches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Sorensen et al.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J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</a:rPr>
              <a:t>Occup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 Environ Med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2013; 55(12):S12-S18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.)</a:t>
            </a:r>
          </a:p>
          <a:p>
            <a:pPr>
              <a:tabLst>
                <a:tab pos="1163638" algn="l"/>
              </a:tabLst>
            </a:pPr>
            <a:endParaRPr lang="en-US" sz="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163638" algn="l"/>
              </a:tabLst>
            </a:pPr>
            <a:r>
              <a:rPr lang="en-US" sz="1400" b="1" u="sng" dirty="0" smtClean="0">
                <a:solidFill>
                  <a:schemeClr val="bg2">
                    <a:lumMod val="25000"/>
                  </a:schemeClr>
                </a:solidFill>
              </a:rPr>
              <a:t>Preventive impact on work-related disorders :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?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</a:rPr>
              <a:t>Feltner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</a:rPr>
              <a:t> et al. Ann Intern Med 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2016)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1717" y="5013177"/>
            <a:ext cx="3354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www.centerforworkhealth.sph.harvard.edu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4028" y="1916832"/>
            <a:ext cx="3348372" cy="295232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2915816" y="2564904"/>
            <a:ext cx="0" cy="129614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98214" y="2746089"/>
            <a:ext cx="18002" cy="10789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746321" y="3248981"/>
            <a:ext cx="0" cy="61206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398547" y="4390256"/>
            <a:ext cx="0" cy="40689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987824" y="3882008"/>
            <a:ext cx="0" cy="20344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398549" y="4797152"/>
            <a:ext cx="3253573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644010" y="3861048"/>
            <a:ext cx="31770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2735796" y="3875906"/>
            <a:ext cx="396044" cy="61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763688" y="4085456"/>
            <a:ext cx="1800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899592" y="3861048"/>
            <a:ext cx="86409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576" y="1916832"/>
            <a:ext cx="3960440" cy="7920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576" y="2780928"/>
            <a:ext cx="3960440" cy="20882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652120" y="4149080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724128" y="2906702"/>
            <a:ext cx="0" cy="4142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403950" y="3835611"/>
            <a:ext cx="2245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843808" y="4085456"/>
            <a:ext cx="144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403342" y="3248980"/>
            <a:ext cx="3429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6414533" y="2746089"/>
            <a:ext cx="836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à coins arrondis 64"/>
          <p:cNvSpPr/>
          <p:nvPr/>
        </p:nvSpPr>
        <p:spPr>
          <a:xfrm>
            <a:off x="1943708" y="3789040"/>
            <a:ext cx="900100" cy="6012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1640" y="98072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G. Sorensen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(Symposium Total Workers Health, 2014)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179512" y="908720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-13099" y="1052736"/>
            <a:ext cx="5665219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0"/>
              </a:spcBef>
            </a:pPr>
            <a:endParaRPr lang="fr-FR" sz="100" b="1" dirty="0"/>
          </a:p>
          <a:p>
            <a:pPr algn="just">
              <a:spcBef>
                <a:spcPts val="0"/>
              </a:spcBef>
            </a:pPr>
            <a:r>
              <a:rPr lang="fr-FR" sz="2000" b="1" dirty="0" smtClean="0">
                <a:solidFill>
                  <a:srgbClr val="002060"/>
                </a:solidFill>
              </a:rPr>
              <a:t>Difficultés </a:t>
            </a:r>
            <a:r>
              <a:rPr lang="fr-FR" sz="2000" b="1" dirty="0">
                <a:solidFill>
                  <a:srgbClr val="002060"/>
                </a:solidFill>
              </a:rPr>
              <a:t>des interventions en santé au travail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Lourdeur des actions </a:t>
            </a:r>
            <a:r>
              <a:rPr lang="fr-FR" sz="1600" dirty="0" smtClean="0">
                <a:solidFill>
                  <a:prstClr val="black"/>
                </a:solidFill>
              </a:rPr>
              <a:t>de prévention et de maintien </a:t>
            </a:r>
            <a:r>
              <a:rPr lang="fr-FR" sz="1600" dirty="0">
                <a:solidFill>
                  <a:prstClr val="black"/>
                </a:solidFill>
              </a:rPr>
              <a:t>en emploi 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>
                <a:solidFill>
                  <a:prstClr val="black"/>
                </a:solidFill>
              </a:rPr>
              <a:t>Faiblesse structurelle </a:t>
            </a:r>
            <a:r>
              <a:rPr lang="fr-FR" sz="1600" dirty="0" smtClean="0">
                <a:solidFill>
                  <a:prstClr val="black"/>
                </a:solidFill>
              </a:rPr>
              <a:t>des services de santé </a:t>
            </a:r>
            <a:r>
              <a:rPr lang="fr-FR" sz="1600" dirty="0">
                <a:solidFill>
                  <a:prstClr val="black"/>
                </a:solidFill>
              </a:rPr>
              <a:t>au </a:t>
            </a:r>
            <a:r>
              <a:rPr lang="fr-FR" sz="1600" dirty="0" smtClean="0">
                <a:solidFill>
                  <a:prstClr val="black"/>
                </a:solidFill>
              </a:rPr>
              <a:t>travail</a:t>
            </a:r>
          </a:p>
          <a:p>
            <a:pPr algn="just">
              <a:spcBef>
                <a:spcPts val="0"/>
              </a:spcBef>
            </a:pPr>
            <a:endParaRPr lang="fr-FR" sz="1100" b="1" dirty="0" smtClean="0"/>
          </a:p>
          <a:p>
            <a:pPr algn="just">
              <a:spcBef>
                <a:spcPts val="0"/>
              </a:spcBef>
            </a:pPr>
            <a:r>
              <a:rPr lang="fr-FR" sz="2000" b="1" dirty="0" smtClean="0">
                <a:solidFill>
                  <a:srgbClr val="002060"/>
                </a:solidFill>
              </a:rPr>
              <a:t>Approches </a:t>
            </a:r>
            <a:r>
              <a:rPr lang="fr-FR" sz="2000" b="1" dirty="0">
                <a:solidFill>
                  <a:srgbClr val="002060"/>
                </a:solidFill>
              </a:rPr>
              <a:t>préventives </a:t>
            </a:r>
            <a:r>
              <a:rPr lang="fr-FR" sz="2000" b="1" dirty="0" smtClean="0">
                <a:solidFill>
                  <a:srgbClr val="002060"/>
                </a:solidFill>
              </a:rPr>
              <a:t>globales et intégrées</a:t>
            </a:r>
            <a:endParaRPr lang="fr-FR" sz="2000" b="1" dirty="0">
              <a:solidFill>
                <a:srgbClr val="00206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fr-FR" sz="1600" dirty="0"/>
              <a:t>P</a:t>
            </a:r>
            <a:r>
              <a:rPr lang="fr-FR" sz="1600" dirty="0" smtClean="0"/>
              <a:t>romotion </a:t>
            </a:r>
            <a:r>
              <a:rPr lang="fr-FR" sz="1600" dirty="0"/>
              <a:t>de la santé au </a:t>
            </a:r>
            <a:r>
              <a:rPr lang="fr-FR" sz="1600" dirty="0" smtClean="0"/>
              <a:t>travail </a:t>
            </a:r>
            <a:r>
              <a:rPr lang="fr-FR" sz="1600" u="sng" dirty="0" smtClean="0"/>
              <a:t>et</a:t>
            </a:r>
            <a:r>
              <a:rPr lang="fr-FR" sz="1600" dirty="0" smtClean="0"/>
              <a:t> prévention des </a:t>
            </a:r>
            <a:r>
              <a:rPr lang="fr-FR" sz="1600" dirty="0"/>
              <a:t>risques professionnels en </a:t>
            </a:r>
            <a:r>
              <a:rPr lang="fr-FR" sz="1600" dirty="0" smtClean="0"/>
              <a:t>entreprise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Synergie des actions de préventions en </a:t>
            </a:r>
            <a:r>
              <a:rPr lang="fr-FR" sz="1600" dirty="0"/>
              <a:t>population générale </a:t>
            </a:r>
            <a:r>
              <a:rPr lang="fr-FR" sz="1600" u="sng" dirty="0"/>
              <a:t>et</a:t>
            </a:r>
            <a:r>
              <a:rPr lang="fr-FR" sz="1600" dirty="0"/>
              <a:t> en </a:t>
            </a:r>
            <a:r>
              <a:rPr lang="fr-FR" sz="1600" dirty="0" smtClean="0"/>
              <a:t>entreprise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Coordination des parcours de soins </a:t>
            </a:r>
            <a:r>
              <a:rPr lang="fr-FR" sz="1600" u="sng" dirty="0" smtClean="0"/>
              <a:t>et</a:t>
            </a:r>
            <a:r>
              <a:rPr lang="fr-FR" sz="1600" dirty="0" smtClean="0"/>
              <a:t> de prévention</a:t>
            </a:r>
            <a:endParaRPr lang="fr-FR" sz="1600" dirty="0"/>
          </a:p>
          <a:p>
            <a:pPr algn="just">
              <a:spcBef>
                <a:spcPts val="0"/>
              </a:spcBef>
            </a:pPr>
            <a:endParaRPr lang="fr-FR" sz="1800" b="1" dirty="0"/>
          </a:p>
          <a:p>
            <a:pPr algn="just">
              <a:spcBef>
                <a:spcPts val="0"/>
              </a:spcBef>
            </a:pPr>
            <a:r>
              <a:rPr lang="fr-FR" sz="2000" b="1" dirty="0" smtClean="0">
                <a:solidFill>
                  <a:srgbClr val="002060"/>
                </a:solidFill>
              </a:rPr>
              <a:t>Politique </a:t>
            </a:r>
            <a:r>
              <a:rPr lang="fr-FR" sz="2000" b="1" dirty="0">
                <a:solidFill>
                  <a:srgbClr val="002060"/>
                </a:solidFill>
              </a:rPr>
              <a:t>de santé au </a:t>
            </a:r>
            <a:r>
              <a:rPr lang="fr-FR" sz="2000" b="1" dirty="0" smtClean="0">
                <a:solidFill>
                  <a:srgbClr val="002060"/>
                </a:solidFill>
              </a:rPr>
              <a:t>travail territorialisée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Prévention « universelle » de la santé au travail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Participation des entreprises </a:t>
            </a:r>
            <a:r>
              <a:rPr lang="fr-FR" sz="1600" u="sng" dirty="0" smtClean="0"/>
              <a:t>et</a:t>
            </a:r>
            <a:r>
              <a:rPr lang="fr-FR" sz="1600" dirty="0" smtClean="0"/>
              <a:t> des travailleurs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Logique de santé publique en santé au travail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Logique de santé au travail en santé publique</a:t>
            </a:r>
          </a:p>
          <a:p>
            <a:pPr lvl="1" algn="just">
              <a:spcBef>
                <a:spcPts val="600"/>
              </a:spcBef>
            </a:pPr>
            <a:r>
              <a:rPr lang="fr-FR" sz="1600" dirty="0" smtClean="0"/>
              <a:t>Décloisonnement des institutions de prévention</a:t>
            </a:r>
          </a:p>
          <a:p>
            <a:pPr lvl="1" algn="just">
              <a:spcBef>
                <a:spcPts val="0"/>
              </a:spcBef>
            </a:pPr>
            <a:endParaRPr lang="fr-FR" sz="1800" dirty="0"/>
          </a:p>
          <a:p>
            <a:pPr algn="just">
              <a:spcBef>
                <a:spcPts val="0"/>
              </a:spcBef>
              <a:buFont typeface="Wingdings"/>
              <a:buChar char="à"/>
            </a:pPr>
            <a:endParaRPr lang="fr-FR" sz="2000" dirty="0" smtClean="0"/>
          </a:p>
          <a:p>
            <a:pPr algn="just">
              <a:spcBef>
                <a:spcPts val="0"/>
              </a:spcBef>
            </a:pPr>
            <a:endParaRPr lang="fr-FR" sz="1600" b="1" dirty="0"/>
          </a:p>
          <a:p>
            <a:pPr algn="just">
              <a:spcBef>
                <a:spcPts val="0"/>
              </a:spcBef>
            </a:pPr>
            <a:endParaRPr lang="fr-FR" sz="2000" b="1" dirty="0"/>
          </a:p>
          <a:p>
            <a:pPr algn="just">
              <a:spcBef>
                <a:spcPts val="0"/>
              </a:spcBef>
            </a:pPr>
            <a:endParaRPr lang="fr-FR" sz="2000" b="1" dirty="0" smtClean="0"/>
          </a:p>
          <a:p>
            <a:pPr algn="just">
              <a:spcBef>
                <a:spcPts val="0"/>
              </a:spcBef>
            </a:pPr>
            <a:endParaRPr lang="fr-FR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fr-FR" sz="2000" b="1" dirty="0" smtClean="0"/>
          </a:p>
          <a:p>
            <a:pPr lvl="1" algn="just">
              <a:spcBef>
                <a:spcPts val="0"/>
              </a:spcBef>
            </a:pPr>
            <a:endParaRPr lang="fr-FR" sz="2000" b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836712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Politique durable de prévention intégrée</a:t>
            </a:r>
            <a:endParaRPr lang="fr-FR" sz="18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r="2072" b="2794"/>
          <a:stretch/>
        </p:blipFill>
        <p:spPr bwMode="auto">
          <a:xfrm>
            <a:off x="5700715" y="943792"/>
            <a:ext cx="3286125" cy="24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/>
          <a:srcRect l="21141" t="24077" r="19552" b="10101"/>
          <a:stretch/>
        </p:blipFill>
        <p:spPr bwMode="auto">
          <a:xfrm>
            <a:off x="5868144" y="3573016"/>
            <a:ext cx="3025391" cy="2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0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AAD0-5296-414F-B38F-DCE7D4377BFA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67544" y="14463"/>
            <a:ext cx="8229600" cy="792088"/>
          </a:xfrm>
        </p:spPr>
        <p:txBody>
          <a:bodyPr/>
          <a:lstStyle/>
          <a:p>
            <a:r>
              <a:rPr lang="fr-FR" altLang="fr-FR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Merci pour votre attention 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81583"/>
            <a:ext cx="4392488" cy="463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3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est\Music\Desktop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0"/>
            <a:ext cx="9144000" cy="6492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1393" tIns="45697" rIns="91393" bIns="45697">
            <a:noAutofit/>
          </a:bodyPr>
          <a:lstStyle/>
          <a:p>
            <a:pPr marL="57150" indent="0" algn="l">
              <a:spcBef>
                <a:spcPts val="0"/>
              </a:spcBef>
              <a:defRPr/>
            </a:pPr>
            <a:r>
              <a:rPr lang="fr-FR" altLang="fr-FR" sz="3200" b="1" dirty="0" smtClean="0">
                <a:solidFill>
                  <a:schemeClr val="bg2">
                    <a:lumMod val="25000"/>
                  </a:schemeClr>
                </a:solidFill>
                <a:latin typeface="Gotham Bold"/>
                <a:sym typeface="Wingdings"/>
              </a:rPr>
              <a:t>Contexte de mutation du monde du travail</a:t>
            </a:r>
            <a:endParaRPr lang="fr-FR" altLang="fr-FR" sz="2800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8" y="836712"/>
            <a:ext cx="4932040" cy="532859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lIns="91393" tIns="45697" rIns="91393" bIns="45697">
            <a:no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</a:pPr>
            <a:endParaRPr lang="fr-FR" altLang="fr-FR" sz="3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  <a:sym typeface="Wingdings"/>
              </a:rPr>
              <a:t>Révolution technologique </a:t>
            </a:r>
            <a:r>
              <a:rPr lang="fr-FR" altLang="fr-FR" sz="1800" i="1" dirty="0" smtClean="0">
                <a:solidFill>
                  <a:schemeClr val="tx1"/>
                </a:solidFill>
                <a:latin typeface="+mj-lt"/>
                <a:sym typeface="Wingdings"/>
              </a:rPr>
              <a:t>(« économie numérique »)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500" i="1" dirty="0" smtClean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  <a:sym typeface="Wingdings"/>
              </a:rPr>
              <a:t>Transformation des modèles organisationnels et managériaux </a:t>
            </a:r>
            <a:r>
              <a:rPr lang="fr-FR" altLang="fr-FR" sz="1800" i="1" dirty="0" smtClean="0">
                <a:solidFill>
                  <a:schemeClr val="tx1"/>
                </a:solidFill>
                <a:latin typeface="+mj-lt"/>
                <a:sym typeface="Wingdings"/>
              </a:rPr>
              <a:t>(« productivisme réactif »)</a:t>
            </a:r>
            <a:endParaRPr lang="fr-FR" altLang="fr-FR" sz="1800" i="1" dirty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500" b="1" dirty="0" smtClean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  <a:sym typeface="Wingdings"/>
              </a:rPr>
              <a:t>Financiarisation et court-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+mj-lt"/>
                <a:sym typeface="Wingdings"/>
              </a:rPr>
              <a:t>termisme</a:t>
            </a:r>
            <a:r>
              <a:rPr lang="fr-FR" altLang="fr-FR" sz="2400" b="1" dirty="0" smtClean="0">
                <a:solidFill>
                  <a:schemeClr val="tx1"/>
                </a:solidFill>
                <a:latin typeface="+mj-lt"/>
                <a:sym typeface="Wingdings"/>
              </a:rPr>
              <a:t> de l’économie </a:t>
            </a:r>
            <a:r>
              <a:rPr lang="fr-FR" altLang="fr-FR" sz="1800" i="1" dirty="0" smtClean="0">
                <a:solidFill>
                  <a:schemeClr val="tx1"/>
                </a:solidFill>
                <a:latin typeface="+mj-lt"/>
                <a:sym typeface="Wingdings"/>
              </a:rPr>
              <a:t>(« nouvel esprit du capitalisme », « capitalisme </a:t>
            </a:r>
            <a:r>
              <a:rPr lang="fr-FR" altLang="fr-FR" sz="1800" i="1" dirty="0" err="1" smtClean="0">
                <a:solidFill>
                  <a:schemeClr val="tx1"/>
                </a:solidFill>
                <a:latin typeface="+mj-lt"/>
                <a:sym typeface="Wingdings"/>
              </a:rPr>
              <a:t>paradoxant</a:t>
            </a:r>
            <a:r>
              <a:rPr lang="fr-FR" altLang="fr-FR" sz="1800" i="1" dirty="0" smtClean="0">
                <a:solidFill>
                  <a:schemeClr val="tx1"/>
                </a:solidFill>
                <a:latin typeface="+mj-lt"/>
                <a:sym typeface="Wingdings"/>
              </a:rPr>
              <a:t> »)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500" b="1" dirty="0" smtClean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2400" b="1" dirty="0">
                <a:solidFill>
                  <a:schemeClr val="tx1"/>
                </a:solidFill>
                <a:latin typeface="+mj-lt"/>
                <a:sym typeface="Wingdings"/>
              </a:rPr>
              <a:t>Mondialisation de l’économie</a:t>
            </a:r>
            <a:endParaRPr lang="fr-FR" altLang="fr-FR" sz="2400" b="1" i="1" dirty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800" b="1" dirty="0" smtClean="0">
              <a:solidFill>
                <a:schemeClr val="tx1"/>
              </a:solidFill>
              <a:latin typeface="+mj-lt"/>
              <a:sym typeface="Wingding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2400" b="1" dirty="0" smtClean="0">
                <a:solidFill>
                  <a:schemeClr val="tx1"/>
                </a:solidFill>
                <a:latin typeface="+mj-lt"/>
                <a:sym typeface="Wingdings"/>
              </a:rPr>
              <a:t>Evolutions démographiques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500" b="1" dirty="0" smtClean="0">
              <a:solidFill>
                <a:schemeClr val="tx1"/>
              </a:solidFill>
              <a:latin typeface="+mj-lt"/>
              <a:sym typeface="Wingdings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endParaRPr lang="fr-FR" altLang="fr-FR" sz="1200" b="1" dirty="0">
              <a:solidFill>
                <a:schemeClr val="tx1"/>
              </a:solidFill>
              <a:latin typeface="+mj-lt"/>
              <a:sym typeface="Wingding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fr-FR" altLang="fr-FR" sz="9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defRPr/>
            </a:pPr>
            <a:endParaRPr lang="fr-FR" altLang="fr-FR" sz="1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</a:pPr>
            <a:endParaRPr lang="fr-FR" altLang="fr-FR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fr-FR" altLang="fr-FR" sz="28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ts val="0"/>
              </a:spcBef>
              <a:buClr>
                <a:schemeClr val="tx1"/>
              </a:buClr>
            </a:pPr>
            <a:endParaRPr lang="fr-FR" altLang="fr-FR" sz="1200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C49-A23E-4E75-AD57-F75FC7F753B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Résultat de recherche d'images pour &quot;états unis emplois et productivité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9"/>
            <a:ext cx="4014624" cy="23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40560" y="3429622"/>
            <a:ext cx="2339752" cy="215403"/>
          </a:xfrm>
          <a:prstGeom prst="rect">
            <a:avLst/>
          </a:prstGeom>
          <a:noFill/>
        </p:spPr>
        <p:txBody>
          <a:bodyPr wrap="square" lIns="91401" tIns="45700" rIns="91401" bIns="4570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Source </a:t>
            </a:r>
            <a:r>
              <a:rPr lang="en-US" sz="800" dirty="0" smtClean="0">
                <a:solidFill>
                  <a:prstClr val="black"/>
                </a:solidFill>
              </a:rPr>
              <a:t>US BLS (2017)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leest\Documents\ARTICLES\Communication 2017\INRS 2017\doc à garder prepa collpoque INRS\imagesU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4428"/>
            <a:ext cx="2761604" cy="29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7308304" y="1412777"/>
            <a:ext cx="0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028384" y="1448781"/>
            <a:ext cx="0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782-4BB8-4A2C-AE26-EDC5B6429F0D}" type="slidenum">
              <a:rPr lang="en-US" smtClean="0"/>
              <a:t>20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2700" y="-27383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Programmes </a:t>
            </a:r>
            <a:r>
              <a:rPr lang="fr-FR" altLang="en-US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de prévention de </a:t>
            </a:r>
            <a:r>
              <a:rPr lang="fr-FR" alt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l’incapacité au travail: </a:t>
            </a:r>
          </a:p>
          <a:p>
            <a:r>
              <a:rPr lang="fr-FR" alt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action coordonnée sur la santé </a:t>
            </a:r>
            <a:r>
              <a:rPr lang="fr-FR" altLang="en-US" sz="2400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et </a:t>
            </a:r>
            <a:r>
              <a:rPr lang="fr-FR" alt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le travail (</a:t>
            </a:r>
            <a:r>
              <a:rPr lang="fr-FR" alt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Previcap</a:t>
            </a:r>
            <a:r>
              <a:rPr lang="fr-FR" alt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)</a:t>
            </a:r>
            <a:endParaRPr lang="fr-FR" altLang="en-US" sz="2400" b="1" dirty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689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1" r="-662" b="3520"/>
          <a:stretch/>
        </p:blipFill>
        <p:spPr bwMode="auto">
          <a:xfrm>
            <a:off x="1043608" y="1490617"/>
            <a:ext cx="6914070" cy="44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79512" y="836712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47864" y="91351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Durand &amp; </a:t>
            </a:r>
            <a:r>
              <a:rPr lang="en-US" sz="1600" i="1" dirty="0" err="1" smtClean="0">
                <a:solidFill>
                  <a:schemeClr val="bg2">
                    <a:lumMod val="25000"/>
                  </a:schemeClr>
                </a:solidFill>
              </a:rPr>
              <a:t>Loisel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 (2001)</a:t>
            </a:r>
            <a:endParaRPr lang="en-U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24609" r="31332" b="21875"/>
          <a:stretch/>
        </p:blipFill>
        <p:spPr bwMode="auto">
          <a:xfrm>
            <a:off x="341784" y="1838822"/>
            <a:ext cx="8568952" cy="399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3284984"/>
            <a:ext cx="1224136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5940152" y="3753036"/>
            <a:ext cx="1296144" cy="5400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563888" y="3140969"/>
            <a:ext cx="1296144" cy="57606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59632" y="2492896"/>
            <a:ext cx="2088232" cy="50405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15816" y="4149082"/>
            <a:ext cx="3024336" cy="2880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915816" y="3573016"/>
            <a:ext cx="64807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3"/>
          </p:cNvCxnSpPr>
          <p:nvPr/>
        </p:nvCxnSpPr>
        <p:spPr>
          <a:xfrm>
            <a:off x="3347864" y="2744925"/>
            <a:ext cx="504056" cy="39604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6" idx="6"/>
          </p:cNvCxnSpPr>
          <p:nvPr/>
        </p:nvCxnSpPr>
        <p:spPr>
          <a:xfrm>
            <a:off x="4860032" y="3429001"/>
            <a:ext cx="1152128" cy="46805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21708" y="2744925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Health Promotion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52788" y="4437113"/>
            <a:ext cx="1656184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Health protection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5723964"/>
            <a:ext cx="77408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Prévention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globale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: promotion de la santé 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et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protection de la santé au travail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683568" y="5795972"/>
            <a:ext cx="504056" cy="3693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496" y="44624"/>
            <a:ext cx="887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Conceptual Framework for Integrating Workplace Health Promotion and Occupational Ergonomics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Programs 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Gotham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0521" y="1052736"/>
            <a:ext cx="588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(Punnett et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al Public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</a:rPr>
              <a:t>Healh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Reports 2009;124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</a:rPr>
              <a:t>Suppl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1:16-25)</a:t>
            </a:r>
            <a:endParaRPr 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79512" y="908720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Proportion de syndromes du canal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carpien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évitables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dans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les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emplois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à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risque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élévé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Pays de la Loire </a:t>
            </a:r>
            <a:r>
              <a:rPr lang="fr-FR" sz="2400" b="1" dirty="0" err="1">
                <a:solidFill>
                  <a:schemeClr val="bg2">
                    <a:lumMod val="25000"/>
                  </a:schemeClr>
                </a:solidFill>
              </a:rPr>
              <a:t>study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27646"/>
              </p:ext>
            </p:extLst>
          </p:nvPr>
        </p:nvGraphicFramePr>
        <p:xfrm>
          <a:off x="107504" y="1366029"/>
          <a:ext cx="6552728" cy="343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Accolade fermante 3"/>
          <p:cNvSpPr/>
          <p:nvPr/>
        </p:nvSpPr>
        <p:spPr>
          <a:xfrm>
            <a:off x="6588224" y="3356992"/>
            <a:ext cx="72008" cy="86409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colade fermante 4"/>
          <p:cNvSpPr/>
          <p:nvPr/>
        </p:nvSpPr>
        <p:spPr>
          <a:xfrm>
            <a:off x="6588224" y="1628800"/>
            <a:ext cx="72008" cy="165618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876256" y="3140968"/>
            <a:ext cx="2195736" cy="121571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lIns="36000" rIns="36000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Jobs à </a:t>
            </a:r>
            <a:r>
              <a:rPr lang="fr-FR" sz="1400" b="1" dirty="0" smtClean="0">
                <a:solidFill>
                  <a:srgbClr val="FF0000"/>
                </a:solidFill>
              </a:rPr>
              <a:t>risque élevé de </a:t>
            </a:r>
            <a:r>
              <a:rPr lang="fr-FR" sz="1400" b="1" dirty="0">
                <a:solidFill>
                  <a:srgbClr val="FF0000"/>
                </a:solidFill>
              </a:rPr>
              <a:t>SCC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Forte proportion </a:t>
            </a:r>
            <a:r>
              <a:rPr lang="en-US" sz="1200" b="1" dirty="0" err="1" smtClean="0">
                <a:solidFill>
                  <a:srgbClr val="FF0000"/>
                </a:solidFill>
              </a:rPr>
              <a:t>liée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aux conditions de </a:t>
            </a:r>
            <a:r>
              <a:rPr lang="en-US" sz="1200" b="1" dirty="0" smtClean="0">
                <a:solidFill>
                  <a:srgbClr val="FF0000"/>
                </a:solidFill>
              </a:rPr>
              <a:t>travail (WR-CTS)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sz="700" b="1" dirty="0" smtClean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→</a:t>
            </a:r>
            <a:r>
              <a:rPr lang="en-US" sz="1400" b="1" dirty="0" smtClean="0">
                <a:solidFill>
                  <a:srgbClr val="FF0000"/>
                </a:solidFill>
              </a:rPr>
              <a:t> interventions </a:t>
            </a:r>
            <a:r>
              <a:rPr lang="en-US" sz="1400" b="1" dirty="0" err="1" smtClean="0">
                <a:solidFill>
                  <a:srgbClr val="FF0000"/>
                </a:solidFill>
              </a:rPr>
              <a:t>ergonomiques</a:t>
            </a:r>
            <a:r>
              <a:rPr lang="en-US" sz="1400" b="1" dirty="0" smtClean="0">
                <a:solidFill>
                  <a:srgbClr val="FF0000"/>
                </a:solidFill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globales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6256" y="1655366"/>
            <a:ext cx="2191544" cy="126957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lIns="36000" rIns="3600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Jobs à </a:t>
            </a:r>
            <a:r>
              <a:rPr lang="en-US" sz="1400" b="1" dirty="0" err="1" smtClean="0">
                <a:solidFill>
                  <a:srgbClr val="0070C0"/>
                </a:solidFill>
              </a:rPr>
              <a:t>faible</a:t>
            </a:r>
            <a:r>
              <a:rPr lang="en-US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risque</a:t>
            </a:r>
            <a:r>
              <a:rPr lang="en-US" sz="1400" b="1" dirty="0" smtClean="0">
                <a:solidFill>
                  <a:srgbClr val="0070C0"/>
                </a:solidFill>
              </a:rPr>
              <a:t> de SCC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70C0"/>
                </a:solidFill>
              </a:rPr>
              <a:t>Liés</a:t>
            </a:r>
            <a:r>
              <a:rPr lang="en-US" sz="1200" b="1" dirty="0" smtClean="0">
                <a:solidFill>
                  <a:srgbClr val="0070C0"/>
                </a:solidFill>
              </a:rPr>
              <a:t> aux </a:t>
            </a:r>
            <a:r>
              <a:rPr lang="en-US" sz="1200" b="1" dirty="0" err="1" smtClean="0">
                <a:solidFill>
                  <a:srgbClr val="0070C0"/>
                </a:solidFill>
              </a:rPr>
              <a:t>facteurs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</a:rPr>
              <a:t>personnels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70C0"/>
                </a:solidFill>
              </a:rPr>
              <a:t>Aggravés</a:t>
            </a:r>
            <a:r>
              <a:rPr lang="en-US" sz="1200" b="1" dirty="0" smtClean="0">
                <a:solidFill>
                  <a:srgbClr val="0070C0"/>
                </a:solidFill>
              </a:rPr>
              <a:t> par le travail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→ interventions </a:t>
            </a:r>
            <a:r>
              <a:rPr lang="en-US" sz="1400" b="1" dirty="0" err="1">
                <a:solidFill>
                  <a:srgbClr val="0070C0"/>
                </a:solidFill>
              </a:rPr>
              <a:t>en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population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55456"/>
              </p:ext>
            </p:extLst>
          </p:nvPr>
        </p:nvGraphicFramePr>
        <p:xfrm>
          <a:off x="539552" y="4941168"/>
          <a:ext cx="8064896" cy="1327050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1152128"/>
                <a:gridCol w="1512168"/>
                <a:gridCol w="1512168"/>
                <a:gridCol w="1800200"/>
                <a:gridCol w="1368152"/>
              </a:tblGrid>
              <a:tr h="430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 CTS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 CTS [95% CI]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Jobs at high </a:t>
                      </a:r>
                      <a:r>
                        <a:rPr lang="fr-FR" sz="11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risk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PR-CTS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Jobs at high </a:t>
                      </a:r>
                      <a:r>
                        <a:rPr lang="fr-FR" sz="11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risk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WR-CTS [95% CI</a:t>
                      </a:r>
                      <a:r>
                        <a:rPr lang="fr-FR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Jobs at high </a:t>
                      </a:r>
                      <a:r>
                        <a:rPr lang="fr-FR" sz="1100" b="1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risk</a:t>
                      </a:r>
                      <a:endParaRPr lang="fr-FR" sz="11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Jobs at </a:t>
                      </a:r>
                      <a:r>
                        <a:rPr lang="fr-FR" sz="110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low</a:t>
                      </a:r>
                      <a:r>
                        <a:rPr lang="fr-FR" sz="11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risk</a:t>
                      </a:r>
                      <a:endParaRPr lang="fr-FR" sz="1100" b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4 318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1 535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1 118-2 064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729    </a:t>
                      </a:r>
                      <a:r>
                        <a:rPr lang="fr-FR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(16.9%)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806 </a:t>
                      </a:r>
                      <a:r>
                        <a:rPr lang="fr-FR" sz="1100" b="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399-1 342]</a:t>
                      </a: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(18.7%)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2 783    (64.5%)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Men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1 715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382 </a:t>
                      </a: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[242-575]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108     </a:t>
                      </a:r>
                      <a:r>
                        <a:rPr lang="fr-FR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(6.3%)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274 </a:t>
                      </a:r>
                      <a:r>
                        <a:rPr lang="fr-FR" sz="1100" b="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[138-470</a:t>
                      </a: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]           </a:t>
                      </a: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(16.0%)</a:t>
                      </a:r>
                      <a:endParaRPr lang="fr-FR" sz="1100" b="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1 333     (77.7%)</a:t>
                      </a:r>
                      <a:endParaRPr lang="fr-FR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Both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6 033</a:t>
                      </a:r>
                      <a:endParaRPr lang="fr-FR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1 917 </a:t>
                      </a: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1 360-2 639</a:t>
                      </a: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837     (13.9%)</a:t>
                      </a:r>
                      <a:endParaRPr lang="fr-FR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1 080 </a:t>
                      </a:r>
                      <a:r>
                        <a:rPr lang="fr-FR" sz="1100" b="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fr-FR" sz="1100" b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537-1 812]    </a:t>
                      </a:r>
                      <a:r>
                        <a:rPr lang="fr-FR" sz="11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(17.9%)</a:t>
                      </a:r>
                      <a:endParaRPr lang="fr-FR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4 116     (68.2%)</a:t>
                      </a:r>
                      <a:endParaRPr lang="fr-FR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99592" y="1196752"/>
            <a:ext cx="5112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WR-CTS and PR-CTS occurring in jobs at low and high risk 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6453336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Roquelaure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et al. BMC Public Health Submitted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79512" y="98072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553199" y="6237289"/>
            <a:ext cx="2339975" cy="484187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en-US" altLang="fr-FR" dirty="0" smtClean="0"/>
              <a:t>11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132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est\Music\Desktop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395732"/>
            <a:ext cx="5782217" cy="51296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393" tIns="45697" rIns="91393" bIns="4569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</a:pPr>
            <a:endParaRPr lang="fr-FR" altLang="fr-FR" sz="300" b="1" dirty="0" smtClean="0">
              <a:latin typeface="+mj-lt"/>
            </a:endParaRPr>
          </a:p>
          <a:p>
            <a:pPr marL="11113" indent="-280988">
              <a:spcBef>
                <a:spcPts val="600"/>
              </a:spcBef>
              <a:buClr>
                <a:schemeClr val="tx1"/>
              </a:buClr>
              <a:tabLst>
                <a:tab pos="176213" algn="l"/>
                <a:tab pos="363538" algn="l"/>
              </a:tabLst>
            </a:pPr>
            <a:r>
              <a:rPr lang="fr-FR" altLang="fr-FR" sz="2400" b="1" dirty="0" smtClean="0"/>
              <a:t>Intensification des conditions de travail</a:t>
            </a:r>
          </a:p>
          <a:p>
            <a:pPr marL="269875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fr-FR" altLang="fr-FR" sz="1400" i="1" dirty="0" smtClean="0"/>
              <a:t>(DARES, </a:t>
            </a:r>
            <a:r>
              <a:rPr lang="fr-FR" altLang="fr-FR" sz="1400" i="1" dirty="0" err="1" smtClean="0"/>
              <a:t>Creapt</a:t>
            </a:r>
            <a:r>
              <a:rPr lang="fr-FR" altLang="fr-FR" sz="1400" i="1" dirty="0" smtClean="0"/>
              <a:t>, P </a:t>
            </a:r>
            <a:r>
              <a:rPr lang="fr-FR" altLang="fr-FR" sz="1400" i="1" dirty="0" err="1" smtClean="0"/>
              <a:t>Askenazy</a:t>
            </a:r>
            <a:r>
              <a:rPr lang="fr-FR" altLang="fr-FR" sz="1400" i="1" dirty="0" smtClean="0"/>
              <a:t>)</a:t>
            </a:r>
          </a:p>
          <a:p>
            <a:pPr marL="0" indent="-269875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fr-FR" altLang="fr-FR" sz="2000" i="1" dirty="0" smtClean="0"/>
          </a:p>
          <a:p>
            <a:pPr marL="11113" indent="-280988">
              <a:spcBef>
                <a:spcPts val="0"/>
              </a:spcBef>
              <a:buClr>
                <a:schemeClr val="tx1"/>
              </a:buClr>
            </a:pPr>
            <a:r>
              <a:rPr lang="fr-FR" altLang="fr-FR" sz="2400" b="1" dirty="0" smtClean="0">
                <a:cs typeface="Arial" charset="0"/>
              </a:rPr>
              <a:t>Insécurité socio-économique</a:t>
            </a:r>
          </a:p>
          <a:p>
            <a:pPr marL="2698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r-FR" altLang="fr-FR" sz="1400" i="1" dirty="0" smtClean="0">
                <a:cs typeface="Arial" charset="0"/>
              </a:rPr>
              <a:t>(M </a:t>
            </a:r>
            <a:r>
              <a:rPr lang="fr-FR" altLang="fr-FR" sz="1400" i="1" dirty="0" err="1" smtClean="0">
                <a:cs typeface="Arial" charset="0"/>
              </a:rPr>
              <a:t>Gollac</a:t>
            </a:r>
            <a:r>
              <a:rPr lang="fr-FR" altLang="fr-FR" sz="1400" i="1" dirty="0" smtClean="0">
                <a:cs typeface="Arial" charset="0"/>
              </a:rPr>
              <a:t>, D Cohen, T </a:t>
            </a:r>
            <a:r>
              <a:rPr lang="fr-FR" altLang="fr-FR" sz="1400" i="1" dirty="0" err="1" smtClean="0">
                <a:cs typeface="Arial" charset="0"/>
              </a:rPr>
              <a:t>Piketti</a:t>
            </a:r>
            <a:r>
              <a:rPr lang="fr-FR" altLang="fr-FR" sz="1400" i="1" dirty="0" smtClean="0">
                <a:cs typeface="Arial" charset="0"/>
              </a:rPr>
              <a:t>, PY Gomez)</a:t>
            </a:r>
          </a:p>
          <a:p>
            <a:pPr marL="0" indent="-269875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fr-FR" altLang="fr-FR" sz="2000" i="1" dirty="0" smtClean="0">
              <a:cs typeface="Arial" charset="0"/>
            </a:endParaRPr>
          </a:p>
          <a:p>
            <a:pPr marL="11113" indent="-280988">
              <a:spcBef>
                <a:spcPts val="0"/>
              </a:spcBef>
              <a:buClr>
                <a:schemeClr val="tx1"/>
              </a:buClr>
            </a:pPr>
            <a:r>
              <a:rPr lang="fr-FR" altLang="fr-FR" sz="2400" b="1" dirty="0" smtClean="0"/>
              <a:t>Individualisation des relations de travail</a:t>
            </a:r>
          </a:p>
          <a:p>
            <a:pPr marL="0" indent="269875">
              <a:spcBef>
                <a:spcPts val="0"/>
              </a:spcBef>
              <a:buClr>
                <a:schemeClr val="tx1"/>
              </a:buClr>
              <a:buNone/>
            </a:pPr>
            <a:r>
              <a:rPr lang="fr-FR" altLang="fr-FR" sz="1400" i="1" dirty="0" smtClean="0"/>
              <a:t>(C </a:t>
            </a:r>
            <a:r>
              <a:rPr lang="fr-FR" altLang="fr-FR" sz="1400" i="1" dirty="0" err="1" smtClean="0"/>
              <a:t>Dejours</a:t>
            </a:r>
            <a:r>
              <a:rPr lang="fr-FR" altLang="fr-FR" sz="1400" i="1" dirty="0" smtClean="0"/>
              <a:t>, A Ehrenberg, A </a:t>
            </a:r>
            <a:r>
              <a:rPr lang="fr-FR" altLang="fr-FR" sz="1400" i="1" dirty="0" err="1" smtClean="0"/>
              <a:t>Supiot</a:t>
            </a:r>
            <a:r>
              <a:rPr lang="fr-FR" altLang="fr-FR" sz="1400" i="1" dirty="0" smtClean="0"/>
              <a:t>)</a:t>
            </a:r>
          </a:p>
          <a:p>
            <a:pPr marL="130175" lvl="1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fr-FR" altLang="fr-FR" sz="2000" i="1" dirty="0" smtClean="0"/>
          </a:p>
          <a:p>
            <a:pPr marL="11113" indent="-280988">
              <a:spcBef>
                <a:spcPts val="0"/>
              </a:spcBef>
              <a:buClr>
                <a:schemeClr val="tx1"/>
              </a:buClr>
            </a:pPr>
            <a:r>
              <a:rPr lang="fr-FR" altLang="fr-FR" sz="2400" b="1" dirty="0" smtClean="0"/>
              <a:t>Vieillissement de la population active /</a:t>
            </a:r>
          </a:p>
          <a:p>
            <a:pPr marL="0" indent="269875">
              <a:spcBef>
                <a:spcPts val="0"/>
              </a:spcBef>
              <a:buClr>
                <a:schemeClr val="tx1"/>
              </a:buClr>
              <a:buNone/>
            </a:pPr>
            <a:r>
              <a:rPr lang="fr-FR" altLang="fr-FR" sz="2400" b="1" dirty="0" smtClean="0"/>
              <a:t>allongement des carrières </a:t>
            </a:r>
            <a:r>
              <a:rPr lang="fr-FR" altLang="fr-FR" sz="1400" i="1" dirty="0" smtClean="0"/>
              <a:t>(S </a:t>
            </a:r>
            <a:r>
              <a:rPr lang="fr-FR" altLang="fr-FR" sz="1400" i="1" dirty="0" err="1" smtClean="0"/>
              <a:t>Volkoff</a:t>
            </a:r>
            <a:r>
              <a:rPr lang="fr-FR" altLang="fr-FR" sz="1400" i="1" dirty="0" smtClean="0"/>
              <a:t>, E </a:t>
            </a:r>
            <a:r>
              <a:rPr lang="fr-FR" altLang="fr-FR" sz="1400" i="1" dirty="0" err="1" smtClean="0"/>
              <a:t>Cambois</a:t>
            </a:r>
            <a:r>
              <a:rPr lang="fr-FR" altLang="fr-FR" sz="1400" i="1" dirty="0" smtClean="0"/>
              <a:t>)</a:t>
            </a:r>
          </a:p>
          <a:p>
            <a:pPr marL="130175" lvl="1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fr-FR" altLang="fr-FR" sz="2000" i="1" dirty="0" smtClean="0"/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FR" altLang="fr-FR" sz="2400" b="1" dirty="0" smtClean="0">
                <a:cs typeface="Arial" charset="0"/>
              </a:rPr>
              <a:t>Demande sociale accrue de qualité de vie au travail </a:t>
            </a:r>
            <a:r>
              <a:rPr lang="fr-FR" altLang="fr-FR" sz="1400" i="1" dirty="0" smtClean="0"/>
              <a:t>(D </a:t>
            </a:r>
            <a:r>
              <a:rPr lang="fr-FR" altLang="fr-FR" sz="1400" i="1" dirty="0" err="1" smtClean="0"/>
              <a:t>Méda</a:t>
            </a:r>
            <a:r>
              <a:rPr lang="fr-FR" altLang="fr-FR" sz="1400" i="1" dirty="0" smtClean="0"/>
              <a:t>)</a:t>
            </a:r>
          </a:p>
          <a:p>
            <a:pPr marL="0" lvl="1" indent="0">
              <a:spcBef>
                <a:spcPts val="0"/>
              </a:spcBef>
              <a:buFont typeface="Arial"/>
              <a:buNone/>
            </a:pPr>
            <a:endParaRPr lang="fr-FR" altLang="fr-FR" sz="900" b="1" dirty="0" smtClean="0">
              <a:cs typeface="Arial" charset="0"/>
            </a:endParaRPr>
          </a:p>
          <a:p>
            <a:pPr lvl="1">
              <a:spcBef>
                <a:spcPts val="0"/>
              </a:spcBef>
              <a:defRPr/>
            </a:pPr>
            <a:endParaRPr lang="fr-FR" altLang="fr-FR" sz="1200" dirty="0" smtClean="0"/>
          </a:p>
          <a:p>
            <a:pPr lvl="2">
              <a:spcBef>
                <a:spcPts val="0"/>
              </a:spcBef>
            </a:pPr>
            <a:endParaRPr lang="fr-FR" altLang="fr-FR" sz="1600" dirty="0" smtClean="0"/>
          </a:p>
          <a:p>
            <a:pPr marL="0" indent="0">
              <a:spcBef>
                <a:spcPts val="0"/>
              </a:spcBef>
              <a:buClr>
                <a:schemeClr val="tx1"/>
              </a:buClr>
              <a:buFont typeface="Arial"/>
              <a:buNone/>
            </a:pPr>
            <a:endParaRPr lang="fr-FR" altLang="fr-FR" sz="2800" b="1" dirty="0" smtClean="0">
              <a:latin typeface="+mj-lt"/>
              <a:cs typeface="Arial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</a:pPr>
            <a:endParaRPr lang="fr-FR" altLang="fr-FR" sz="1200" dirty="0" smtClean="0">
              <a:latin typeface="+mj-lt"/>
              <a:cs typeface="Arial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64647" y="260648"/>
            <a:ext cx="8615986" cy="3438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 smtClean="0">
                <a:solidFill>
                  <a:srgbClr val="404738"/>
                </a:solidFill>
                <a:latin typeface="Gotham Bold"/>
                <a:cs typeface="Gotham Bold"/>
              </a:rPr>
              <a:t>Transformation des conditions de travail </a:t>
            </a:r>
            <a:r>
              <a:rPr lang="fr-FR" sz="1000" dirty="0" smtClean="0">
                <a:solidFill>
                  <a:srgbClr val="A41522"/>
                </a:solidFill>
                <a:latin typeface="Gotham Bold"/>
                <a:cs typeface="Gotham Bold"/>
              </a:rPr>
              <a:t>______________________________________________________________________________________________________________</a:t>
            </a:r>
          </a:p>
          <a:p>
            <a:pPr algn="l"/>
            <a:endParaRPr lang="fr-FR" sz="1200" dirty="0" smtClean="0">
              <a:solidFill>
                <a:srgbClr val="404738"/>
              </a:solidFill>
              <a:latin typeface="Gotham Bold"/>
              <a:cs typeface="Gotham Bold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6084168" y="1251716"/>
            <a:ext cx="3059832" cy="25346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b="46482"/>
          <a:stretch/>
        </p:blipFill>
        <p:spPr>
          <a:xfrm>
            <a:off x="6070249" y="3933056"/>
            <a:ext cx="3073751" cy="272531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44208" y="119675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Contraintes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industrielles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72200" y="393305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Contraintes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75000"/>
                  </a:schemeClr>
                </a:solidFill>
              </a:rPr>
              <a:t>marchandes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76791" y="6565304"/>
            <a:ext cx="466721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050" dirty="0" smtClean="0">
                <a:solidFill>
                  <a:schemeClr val="bg2">
                    <a:lumMod val="25000"/>
                  </a:schemeClr>
                </a:solidFill>
              </a:rPr>
              <a:t>« L’évolution </a:t>
            </a:r>
            <a:r>
              <a:rPr lang="fr-FR" sz="1050" dirty="0">
                <a:solidFill>
                  <a:schemeClr val="bg2">
                    <a:lumMod val="25000"/>
                  </a:schemeClr>
                </a:solidFill>
              </a:rPr>
              <a:t>des conditions de </a:t>
            </a:r>
            <a:r>
              <a:rPr lang="fr-FR" sz="1050" dirty="0" smtClean="0">
                <a:solidFill>
                  <a:schemeClr val="bg2">
                    <a:lumMod val="25000"/>
                  </a:schemeClr>
                </a:solidFill>
              </a:rPr>
              <a:t>travail » Bué et al. INSEE 2008</a:t>
            </a:r>
            <a:endParaRPr lang="fr-FR" sz="10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8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5EDBC-0D5A-4CC6-9993-547ED31064A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0" name="Espace réservé du numéro de diapositive 5"/>
          <p:cNvSpPr txBox="1">
            <a:spLocks noGrp="1"/>
          </p:cNvSpPr>
          <p:nvPr/>
        </p:nvSpPr>
        <p:spPr bwMode="auto">
          <a:xfrm>
            <a:off x="6553205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2C61183-A091-4A77-814F-6B9942538ADF}" type="slidenum">
              <a:rPr lang="fr-FR" sz="120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4</a:t>
            </a:fld>
            <a:endParaRPr lang="fr-FR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9"/>
            <a:ext cx="8668072" cy="5762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/>
              </a:rPr>
              <a:t>Troubles Musculo-Squelettiques (TMS)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6840760" cy="5558191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002060"/>
                </a:solidFill>
              </a:rPr>
              <a:t>Pathologies d’</a:t>
            </a:r>
            <a:r>
              <a:rPr lang="fr-FR" sz="2400" b="1" dirty="0" err="1">
                <a:solidFill>
                  <a:srgbClr val="002060"/>
                </a:solidFill>
              </a:rPr>
              <a:t>hypersollicitation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liées </a:t>
            </a:r>
            <a:r>
              <a:rPr lang="fr-FR" sz="2400" b="1" dirty="0">
                <a:solidFill>
                  <a:srgbClr val="002060"/>
                </a:solidFill>
              </a:rPr>
              <a:t>à l’activité professionnelle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 smtClean="0"/>
              <a:t>Tendinopathies </a:t>
            </a:r>
            <a:r>
              <a:rPr lang="fr-FR" sz="2000" dirty="0"/>
              <a:t>: épaule, coude, </a:t>
            </a:r>
            <a:r>
              <a:rPr lang="fr-FR" sz="2000" dirty="0" smtClean="0"/>
              <a:t>poignet-doigts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 smtClean="0"/>
              <a:t>Syndromes canalaires : canal carpien, …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 smtClean="0"/>
              <a:t>Bursites</a:t>
            </a:r>
            <a:r>
              <a:rPr lang="fr-FR" sz="2000" dirty="0"/>
              <a:t>, hygromas, </a:t>
            </a:r>
            <a:r>
              <a:rPr lang="fr-FR" sz="2000" dirty="0" err="1" smtClean="0"/>
              <a:t>acrosyndromes</a:t>
            </a:r>
            <a:endParaRPr lang="fr-FR" sz="2000" dirty="0" smtClean="0"/>
          </a:p>
          <a:p>
            <a:pPr lvl="1">
              <a:spcBef>
                <a:spcPts val="600"/>
              </a:spcBef>
              <a:defRPr/>
            </a:pPr>
            <a:r>
              <a:rPr lang="fr-FR" sz="2000" dirty="0" smtClean="0"/>
              <a:t>Syndromes </a:t>
            </a:r>
            <a:r>
              <a:rPr lang="fr-FR" sz="2000" dirty="0"/>
              <a:t>douloureux : localisés ou non 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endParaRPr lang="fr-FR" sz="600" dirty="0"/>
          </a:p>
          <a:p>
            <a:pPr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rgbClr val="002060"/>
                </a:solidFill>
              </a:rPr>
              <a:t>Expérience de la douleur au travail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cap="all" dirty="0"/>
              <a:t>é</a:t>
            </a:r>
            <a:r>
              <a:rPr lang="fr-FR" sz="2000" dirty="0" smtClean="0"/>
              <a:t>volution </a:t>
            </a:r>
            <a:r>
              <a:rPr lang="fr-FR" sz="2000" dirty="0"/>
              <a:t>aiguë / subaiguë </a:t>
            </a:r>
            <a:r>
              <a:rPr lang="fr-FR" sz="2000" i="1" dirty="0" smtClean="0"/>
              <a:t>vs </a:t>
            </a:r>
            <a:r>
              <a:rPr lang="fr-FR" sz="2000" dirty="0"/>
              <a:t>chronique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/>
              <a:t>Difficultés dans la réalisation du </a:t>
            </a:r>
            <a:r>
              <a:rPr lang="fr-FR" sz="2000" dirty="0" smtClean="0"/>
              <a:t>travail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 smtClean="0"/>
              <a:t>Difficultés de maintien / retour au travail</a:t>
            </a:r>
          </a:p>
          <a:p>
            <a:pPr lvl="1">
              <a:spcBef>
                <a:spcPts val="600"/>
              </a:spcBef>
              <a:defRPr/>
            </a:pPr>
            <a:endParaRPr lang="fr-FR" sz="800" dirty="0"/>
          </a:p>
          <a:p>
            <a:pPr>
              <a:spcBef>
                <a:spcPts val="600"/>
              </a:spcBef>
              <a:defRPr/>
            </a:pPr>
            <a:r>
              <a:rPr lang="fr-FR" sz="2400" b="1" dirty="0" smtClean="0">
                <a:solidFill>
                  <a:srgbClr val="002060"/>
                </a:solidFill>
              </a:rPr>
              <a:t>Maladies </a:t>
            </a:r>
            <a:r>
              <a:rPr lang="fr-FR" sz="2400" b="1" dirty="0">
                <a:solidFill>
                  <a:srgbClr val="002060"/>
                </a:solidFill>
              </a:rPr>
              <a:t>multifactorielles 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/>
              <a:t>Maladies liées au travail </a:t>
            </a:r>
            <a:r>
              <a:rPr lang="fr-FR" sz="1400" i="1" dirty="0"/>
              <a:t>(OMS, 1985)</a:t>
            </a:r>
          </a:p>
          <a:p>
            <a:pPr lvl="1">
              <a:spcBef>
                <a:spcPts val="600"/>
              </a:spcBef>
              <a:defRPr/>
            </a:pPr>
            <a:r>
              <a:rPr lang="fr-FR" sz="2000" dirty="0"/>
              <a:t>Maladies aggravées par le travail </a:t>
            </a:r>
          </a:p>
          <a:p>
            <a:pPr lvl="1">
              <a:spcBef>
                <a:spcPts val="600"/>
              </a:spcBef>
              <a:defRPr/>
            </a:pPr>
            <a:endParaRPr lang="fr-FR" sz="1000" dirty="0"/>
          </a:p>
          <a:p>
            <a:pPr lvl="1">
              <a:spcBef>
                <a:spcPts val="600"/>
              </a:spcBef>
              <a:defRPr/>
            </a:pPr>
            <a:endParaRPr lang="fr-FR" sz="1800" dirty="0"/>
          </a:p>
        </p:txBody>
      </p:sp>
      <p:pic>
        <p:nvPicPr>
          <p:cNvPr id="13" name="Picture 5" descr="qu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2654" y="1435341"/>
            <a:ext cx="2433842" cy="19216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t="41562" r="22239" b="21563"/>
          <a:stretch/>
        </p:blipFill>
        <p:spPr bwMode="auto">
          <a:xfrm>
            <a:off x="5508104" y="3401249"/>
            <a:ext cx="3528392" cy="32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0232" y="1486525"/>
            <a:ext cx="224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Bernardino </a:t>
            </a:r>
            <a:r>
              <a:rPr lang="fr-FR" sz="1200" b="1" dirty="0" err="1">
                <a:solidFill>
                  <a:schemeClr val="bg1"/>
                </a:solidFill>
              </a:rPr>
              <a:t>Ramazzini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De </a:t>
            </a:r>
            <a:r>
              <a:rPr lang="fr-FR" sz="1200" dirty="0" err="1">
                <a:solidFill>
                  <a:schemeClr val="bg1"/>
                </a:solidFill>
              </a:rPr>
              <a:t>Morbis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Artificum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Diatriba</a:t>
            </a:r>
            <a:r>
              <a:rPr lang="fr-FR" sz="1200" dirty="0">
                <a:solidFill>
                  <a:schemeClr val="bg1"/>
                </a:solidFill>
              </a:rPr>
              <a:t>, 1713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8264" y="3110771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« ténosynovite du poignet </a:t>
            </a:r>
            <a:r>
              <a:rPr lang="fr-FR" sz="1000" dirty="0" smtClean="0">
                <a:solidFill>
                  <a:schemeClr val="bg1"/>
                </a:solidFill>
              </a:rPr>
              <a:t>»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51520" y="692696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00788" y="6524625"/>
            <a:ext cx="27003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800" i="1" dirty="0">
                <a:latin typeface="Arial" pitchFamily="34" charset="0"/>
              </a:rPr>
              <a:t>Charest et al, 1991</a:t>
            </a:r>
          </a:p>
        </p:txBody>
      </p:sp>
    </p:spTree>
    <p:extLst>
      <p:ext uri="{BB962C8B-B14F-4D97-AF65-F5344CB8AC3E}">
        <p14:creationId xmlns:p14="http://schemas.microsoft.com/office/powerpoint/2010/main" val="37585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878422"/>
              </p:ext>
            </p:extLst>
          </p:nvPr>
        </p:nvGraphicFramePr>
        <p:xfrm>
          <a:off x="301076" y="1268760"/>
          <a:ext cx="81593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 flipV="1">
            <a:off x="6372200" y="5076000"/>
            <a:ext cx="0" cy="792088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987824" y="5076000"/>
            <a:ext cx="0" cy="79200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62880"/>
            <a:ext cx="8075240" cy="1259632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4D4D4D"/>
                </a:solidFill>
                <a:latin typeface="Gotham Bold"/>
              </a:rPr>
              <a:t>Maladies professionnelles : 2000-2016</a:t>
            </a:r>
            <a:r>
              <a:rPr lang="fr-FR" sz="3200" b="1" dirty="0" smtClean="0">
                <a:solidFill>
                  <a:srgbClr val="4D4D4D"/>
                </a:solidFill>
                <a:latin typeface="Gotham Bold"/>
              </a:rPr>
              <a:t/>
            </a:r>
            <a:br>
              <a:rPr lang="fr-FR" sz="3200" b="1" dirty="0" smtClean="0">
                <a:solidFill>
                  <a:srgbClr val="4D4D4D"/>
                </a:solidFill>
                <a:latin typeface="Gotham Bold"/>
              </a:rPr>
            </a:br>
            <a:endParaRPr lang="fr-FR" sz="3200" dirty="0">
              <a:solidFill>
                <a:srgbClr val="4D4D4D"/>
              </a:solidFill>
              <a:latin typeface="Gotham Bol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6433591"/>
            <a:ext cx="409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Régime général de sécurité sociale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8424" y="2391273"/>
            <a:ext cx="463588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←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B3218-3944-46C8-92F2-30596BA1E40F}" type="slidenum">
              <a:rPr lang="en-US" smtClean="0"/>
              <a:t>5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691680" y="585752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er</a:t>
            </a:r>
            <a:r>
              <a:rPr lang="en-US" sz="1400" b="1" dirty="0" smtClean="0">
                <a:solidFill>
                  <a:srgbClr val="FF0000"/>
                </a:solidFill>
              </a:rPr>
              <a:t> Plan santé-travail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211960" y="5076000"/>
            <a:ext cx="0" cy="792088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646682" y="585752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en-US" sz="1400" b="1" baseline="30000" dirty="0">
                <a:solidFill>
                  <a:srgbClr val="002060"/>
                </a:solidFill>
              </a:rPr>
              <a:t>ère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campagne</a:t>
            </a:r>
            <a:r>
              <a:rPr lang="en-US" sz="1400" b="1" dirty="0" smtClean="0">
                <a:solidFill>
                  <a:srgbClr val="002060"/>
                </a:solidFill>
              </a:rPr>
              <a:t> TMS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940152" y="5076000"/>
            <a:ext cx="0" cy="792088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508104" y="5877272"/>
            <a:ext cx="2160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Modification tableau 57 </a:t>
            </a:r>
          </a:p>
          <a:p>
            <a:pPr algn="ctr"/>
            <a:r>
              <a:rPr lang="en-US" sz="1100" dirty="0" smtClean="0">
                <a:solidFill>
                  <a:srgbClr val="00B050"/>
                </a:solidFill>
              </a:rPr>
              <a:t>des maladies </a:t>
            </a:r>
            <a:r>
              <a:rPr lang="en-US" sz="1100" dirty="0" err="1" smtClean="0">
                <a:solidFill>
                  <a:srgbClr val="00B050"/>
                </a:solidFill>
              </a:rPr>
              <a:t>professionnelles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663079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(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Source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CNAMTS, 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Gotham Bold"/>
              </a:rPr>
              <a:t>2017)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07504" y="663079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6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836712"/>
            <a:ext cx="8892000" cy="505858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782-4BB8-4A2C-AE26-EDC5B6429F0D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185" y="115889"/>
            <a:ext cx="9091815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800" b="1" dirty="0" smtClean="0">
                <a:solidFill>
                  <a:schemeClr val="bg2">
                    <a:lumMod val="10000"/>
                  </a:schemeClr>
                </a:solidFill>
              </a:rPr>
              <a:t>TMS : prévalence des douleurs persistantes dans Constances</a:t>
            </a:r>
            <a:endParaRPr lang="fr-FR" sz="28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fr-FR" sz="16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(Carton 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et al. BEH 25 octobre 2016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; n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° 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35-36)</a:t>
            </a:r>
            <a:endParaRPr lang="fr-FR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348880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28" y="3852000"/>
            <a:ext cx="3312368" cy="225072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5085184"/>
            <a:ext cx="3312368" cy="216024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9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4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782-4BB8-4A2C-AE26-EDC5B6429F0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5001" r="38756" b="17499"/>
          <a:stretch/>
        </p:blipFill>
        <p:spPr bwMode="auto">
          <a:xfrm>
            <a:off x="1149856" y="1683581"/>
            <a:ext cx="6878528" cy="49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Arrêts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de travail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attribuables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à des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facteurs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professionnels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dans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la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cohorte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 GAZEL (1995-2001)</a:t>
            </a:r>
            <a:r>
              <a:rPr lang="fr-FR" sz="2800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/>
            </a:r>
            <a:br>
              <a:rPr lang="fr-FR" sz="2800" b="1" i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</a:br>
            <a:endParaRPr lang="fr-FR" sz="1400" i="1" dirty="0">
              <a:solidFill>
                <a:schemeClr val="bg2">
                  <a:lumMod val="25000"/>
                </a:schemeClr>
              </a:solidFill>
              <a:latin typeface="Gotham Bold"/>
              <a:ea typeface="+mn-ea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3968" y="2276872"/>
            <a:ext cx="1008112" cy="32403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3728" y="1196752"/>
            <a:ext cx="4753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  <a:cs typeface="Tahoma" pitchFamily="34" charset="0"/>
              </a:rPr>
              <a:t>(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Melchior et 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al., 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Am J Pub </a:t>
            </a:r>
            <a:r>
              <a:rPr lang="fr-FR" sz="1600" i="1" dirty="0" err="1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Health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, 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2005;95(7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):1206-12)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07504" y="1052736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0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1052736"/>
            <a:ext cx="9144000" cy="45748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60027" cy="576064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Délai du retour au travail après chirurgie du canal carpien</a:t>
            </a:r>
            <a:endParaRPr lang="fr-FR" sz="1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39952" y="5877272"/>
            <a:ext cx="3742896" cy="8617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Prévention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désinsertion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professionnelle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Dépistage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sujets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risque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désinsertion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Prise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charge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spécialisée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précoce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Programmes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de retour au travail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208" y="709574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FR" sz="1600" i="1" dirty="0" err="1" smtClean="0">
                <a:solidFill>
                  <a:schemeClr val="bg2">
                    <a:lumMod val="25000"/>
                  </a:schemeClr>
                </a:solidFill>
              </a:rPr>
              <a:t>Parot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-Schinkel 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et al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. Arch </a:t>
            </a:r>
            <a:r>
              <a:rPr lang="fr-FR" sz="1600" i="1" dirty="0" err="1">
                <a:solidFill>
                  <a:schemeClr val="bg2">
                    <a:lumMod val="25000"/>
                  </a:schemeClr>
                </a:solidFill>
              </a:rPr>
              <a:t>Phys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 Med </a:t>
            </a:r>
            <a:r>
              <a:rPr lang="fr-FR" sz="1600" i="1" dirty="0" err="1">
                <a:solidFill>
                  <a:schemeClr val="bg2">
                    <a:lumMod val="25000"/>
                  </a:schemeClr>
                </a:solidFill>
              </a:rPr>
              <a:t>Rehabil</a:t>
            </a:r>
            <a:r>
              <a:rPr lang="fr-FR" sz="1600" i="1" dirty="0">
                <a:solidFill>
                  <a:schemeClr val="bg2">
                    <a:lumMod val="25000"/>
                  </a:schemeClr>
                </a:solidFill>
              </a:rPr>
              <a:t> 2011; 92(11):</a:t>
            </a:r>
            <a:r>
              <a:rPr lang="fr-FR" sz="1600" i="1" dirty="0" smtClean="0">
                <a:solidFill>
                  <a:schemeClr val="bg2">
                    <a:lumMod val="25000"/>
                  </a:schemeClr>
                </a:solidFill>
              </a:rPr>
              <a:t>1863-9)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0000" y="1124744"/>
            <a:ext cx="2955371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>
            <a:spAutoFit/>
          </a:bodyPr>
          <a:lstStyle/>
          <a:p>
            <a:r>
              <a:rPr lang="fr-FR" sz="1050" b="1" dirty="0" smtClean="0">
                <a:solidFill>
                  <a:srgbClr val="002060"/>
                </a:solidFill>
                <a:latin typeface="Gotham Bold"/>
              </a:rPr>
              <a:t>: PAYS DE LA LOIRE STUDY</a:t>
            </a:r>
            <a:endParaRPr lang="en-US" sz="1050" b="1" dirty="0">
              <a:solidFill>
                <a:srgbClr val="002060"/>
              </a:solidFill>
              <a:latin typeface="Gotham Bold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51520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940152" y="2924944"/>
            <a:ext cx="0" cy="34321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courbée vers la droite 9"/>
          <p:cNvSpPr/>
          <p:nvPr/>
        </p:nvSpPr>
        <p:spPr>
          <a:xfrm>
            <a:off x="3203848" y="5877272"/>
            <a:ext cx="648072" cy="648072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eest\Music\Desktop\Im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9"/>
          <a:stretch/>
        </p:blipFill>
        <p:spPr bwMode="auto">
          <a:xfrm>
            <a:off x="0" y="5886450"/>
            <a:ext cx="9144000" cy="9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6F22D-A988-4859-B247-1F6A5445B595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148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fr-FR" altLang="fr-FR" sz="2600" b="1" dirty="0" smtClean="0">
                <a:solidFill>
                  <a:schemeClr val="bg2">
                    <a:lumMod val="25000"/>
                  </a:schemeClr>
                </a:solidFill>
                <a:latin typeface="Gotham Bold"/>
              </a:rPr>
              <a:t>Modèle épidémiologique du syndrome du canal carpien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5112568" cy="580404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Facteurs de susceptibilité individuelle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b="1" dirty="0" smtClean="0"/>
              <a:t>Age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Genre féminin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Obésité 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Diabète, rhumatisme inflammatoire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Hypersollicitation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extraprofessionnelle</a:t>
            </a:r>
          </a:p>
          <a:p>
            <a:pPr marL="631825" lvl="3" indent="-266700">
              <a:lnSpc>
                <a:spcPct val="120000"/>
              </a:lnSpc>
              <a:spcBef>
                <a:spcPct val="0"/>
              </a:spcBef>
              <a:buFont typeface="Arial" charset="0"/>
              <a:buChar char="»"/>
              <a:defRPr/>
            </a:pPr>
            <a:endParaRPr lang="fr-FR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C00000"/>
                </a:solidFill>
              </a:rPr>
              <a:t>Facteurs de risque d’origine professionnelle</a:t>
            </a:r>
          </a:p>
          <a:p>
            <a:pPr marL="631825" lvl="2" indent="-266700">
              <a:lnSpc>
                <a:spcPct val="120000"/>
              </a:lnSpc>
              <a:spcBef>
                <a:spcPct val="0"/>
              </a:spcBef>
              <a:buFont typeface="Arial" charset="0"/>
              <a:buChar char="–"/>
              <a:defRPr/>
            </a:pPr>
            <a:r>
              <a:rPr lang="fr-FR" sz="1800" b="1" dirty="0" smtClean="0"/>
              <a:t>Facteurs biomécaniques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/>
              <a:t>Répétitivité des gestes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/>
              <a:t>Charge physique de travail / force de préhension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/>
              <a:t>Posture extrême du poignet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/>
              <a:t>Vibrations transmises à la main</a:t>
            </a:r>
          </a:p>
          <a:p>
            <a:pPr marL="1108075" lvl="4" indent="-285750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/>
              <a:t>Pression localisée</a:t>
            </a:r>
          </a:p>
          <a:p>
            <a:pPr marL="1108075" lvl="4" indent="-28575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fr-FR" sz="1400" dirty="0" smtClean="0"/>
          </a:p>
          <a:p>
            <a:pPr marL="631825" lvl="2" indent="-266700">
              <a:lnSpc>
                <a:spcPct val="120000"/>
              </a:lnSpc>
              <a:spcBef>
                <a:spcPct val="0"/>
              </a:spcBef>
              <a:buFont typeface="Arial" charset="0"/>
              <a:buChar char="–"/>
              <a:defRPr/>
            </a:pPr>
            <a:r>
              <a:rPr lang="fr-FR" sz="1800" b="1" dirty="0" smtClean="0"/>
              <a:t>Facteurs psychosociaux au travail</a:t>
            </a:r>
          </a:p>
          <a:p>
            <a:pPr marL="1108075" lvl="4" indent="-28575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sz="1400" dirty="0" smtClean="0"/>
              <a:t>Stress au travail</a:t>
            </a:r>
          </a:p>
          <a:p>
            <a:pPr marL="1546225" lvl="6" indent="-266700">
              <a:spcBef>
                <a:spcPct val="0"/>
              </a:spcBef>
              <a:defRPr/>
            </a:pPr>
            <a:r>
              <a:rPr lang="fr-FR" sz="1400" dirty="0" smtClean="0"/>
              <a:t>Demande psychologique élevée</a:t>
            </a:r>
          </a:p>
          <a:p>
            <a:pPr marL="1546225" lvl="6" indent="-266700">
              <a:spcBef>
                <a:spcPct val="0"/>
              </a:spcBef>
              <a:defRPr/>
            </a:pPr>
            <a:r>
              <a:rPr lang="fr-FR" sz="1400" dirty="0" smtClean="0"/>
              <a:t>Latitude décisionnelle faible</a:t>
            </a:r>
          </a:p>
          <a:p>
            <a:pPr marL="1546225" lvl="6" indent="-266700">
              <a:spcBef>
                <a:spcPct val="0"/>
              </a:spcBef>
              <a:defRPr/>
            </a:pPr>
            <a:r>
              <a:rPr lang="fr-FR" sz="1400" dirty="0" smtClean="0"/>
              <a:t>Soutien social faible</a:t>
            </a:r>
          </a:p>
          <a:p>
            <a:pPr marL="1546225" lvl="6" indent="-266700">
              <a:spcBef>
                <a:spcPct val="0"/>
              </a:spcBef>
              <a:defRPr/>
            </a:pPr>
            <a:r>
              <a:rPr lang="fr-FR" sz="1400" dirty="0" smtClean="0"/>
              <a:t>Faible reconnaissance</a:t>
            </a:r>
          </a:p>
          <a:p>
            <a:pPr marL="1546225" lvl="6" indent="-266700">
              <a:lnSpc>
                <a:spcPct val="120000"/>
              </a:lnSpc>
              <a:spcBef>
                <a:spcPct val="0"/>
              </a:spcBef>
              <a:defRPr/>
            </a:pPr>
            <a:endParaRPr lang="fr-FR" sz="1100" dirty="0" smtClean="0"/>
          </a:p>
          <a:p>
            <a:pPr marL="631825" lvl="2" indent="-266700">
              <a:lnSpc>
                <a:spcPct val="120000"/>
              </a:lnSpc>
              <a:spcBef>
                <a:spcPct val="0"/>
              </a:spcBef>
              <a:buFont typeface="Arial" charset="0"/>
              <a:buChar char="–"/>
              <a:defRPr/>
            </a:pPr>
            <a:r>
              <a:rPr lang="fr-FR" sz="1800" b="1" dirty="0" smtClean="0"/>
              <a:t>Facteurs liés à l’organisation du travail</a:t>
            </a:r>
          </a:p>
        </p:txBody>
      </p:sp>
      <p:pic>
        <p:nvPicPr>
          <p:cNvPr id="9" name="Picture 7" descr="CTP ca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57" y="791126"/>
            <a:ext cx="3174507" cy="227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56619" y="2780928"/>
            <a:ext cx="13198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Rempel (2010)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r="383"/>
          <a:stretch/>
        </p:blipFill>
        <p:spPr bwMode="auto">
          <a:xfrm>
            <a:off x="5018399" y="3212976"/>
            <a:ext cx="41256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04048" y="6525344"/>
            <a:ext cx="41399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Roquelaure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Y.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Saf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Health Work.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2016;7(2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):171-4.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79512" y="620688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www.moma.org/wp/moma_learning/wp-content/uploads/2012/07/Picture-61-50x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2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Constan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2970</Words>
  <Application>Microsoft Macintosh PowerPoint</Application>
  <PresentationFormat>Présentation à l'écran (4:3)</PresentationFormat>
  <Paragraphs>518</Paragraphs>
  <Slides>22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Thème Office</vt:lpstr>
      <vt:lpstr>Office Theme</vt:lpstr>
      <vt:lpstr>Thème Constances</vt:lpstr>
      <vt:lpstr>Feuille de calcul</vt:lpstr>
      <vt:lpstr>Du risque à la prévention - le cas des troubles musculo-squelettiques du membre supérieur -</vt:lpstr>
      <vt:lpstr>Contexte de mutation du monde du travail</vt:lpstr>
      <vt:lpstr>Présentation PowerPoint</vt:lpstr>
      <vt:lpstr>Troubles Musculo-Squelettiques (TMS)</vt:lpstr>
      <vt:lpstr>Maladies professionnelles : 2000-2016 </vt:lpstr>
      <vt:lpstr>Présentation PowerPoint</vt:lpstr>
      <vt:lpstr>Arrêts de travail attribuables à des facteurs professionnels dans la cohorte GAZEL (1995-2001) </vt:lpstr>
      <vt:lpstr>Délai du retour au travail après chirurgie du canal carpien</vt:lpstr>
      <vt:lpstr>Modèle épidémiologique du syndrome du canal carpien</vt:lpstr>
      <vt:lpstr>Fractions de risque attribuable moyennes ajustées en population (Pays de la Loire study) </vt:lpstr>
      <vt:lpstr>Modèles de prévention en santé au travail</vt:lpstr>
      <vt:lpstr>Stratégies de prévention des TMS</vt:lpstr>
      <vt:lpstr>Facteurs de risque de syndrome du canal carpien : sur quels facteurs agir ?</vt:lpstr>
      <vt:lpstr>Présentation PowerPoint</vt:lpstr>
      <vt:lpstr>Stratégie de prévention intégrée</vt:lpstr>
      <vt:lpstr>Prévention globale et intégrée </vt:lpstr>
      <vt:lpstr>Prévention globale et intégrée: NIOSH Total Workers Health® </vt:lpstr>
      <vt:lpstr>Politique durable de prévention intégrée</vt:lpstr>
      <vt:lpstr>Merci pour votre attention !</vt:lpstr>
      <vt:lpstr>Présentation PowerPoint</vt:lpstr>
      <vt:lpstr>Présentation PowerPoint</vt:lpstr>
      <vt:lpstr>Proportion de syndromes du canal carpien “évitables” dans les emplois à risque élévé (Pays de la Loire study)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musculo-squelettiques</dc:title>
  <dc:creator>leest</dc:creator>
  <cp:lastModifiedBy>IP IP</cp:lastModifiedBy>
  <cp:revision>345</cp:revision>
  <cp:lastPrinted>2017-11-03T14:58:35Z</cp:lastPrinted>
  <dcterms:created xsi:type="dcterms:W3CDTF">2017-10-04T16:17:14Z</dcterms:created>
  <dcterms:modified xsi:type="dcterms:W3CDTF">2017-11-24T11:30:55Z</dcterms:modified>
</cp:coreProperties>
</file>