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5"/>
  </p:notesMasterIdLst>
  <p:handoutMasterIdLst>
    <p:handoutMasterId r:id="rId26"/>
  </p:handoutMasterIdLst>
  <p:sldIdLst>
    <p:sldId id="259" r:id="rId5"/>
    <p:sldId id="260" r:id="rId6"/>
    <p:sldId id="261" r:id="rId7"/>
    <p:sldId id="262" r:id="rId8"/>
    <p:sldId id="263" r:id="rId9"/>
    <p:sldId id="266" r:id="rId10"/>
    <p:sldId id="268" r:id="rId11"/>
    <p:sldId id="282" r:id="rId12"/>
    <p:sldId id="270" r:id="rId13"/>
    <p:sldId id="273" r:id="rId14"/>
    <p:sldId id="272" r:id="rId15"/>
    <p:sldId id="283" r:id="rId16"/>
    <p:sldId id="277" r:id="rId17"/>
    <p:sldId id="284" r:id="rId18"/>
    <p:sldId id="274" r:id="rId19"/>
    <p:sldId id="276" r:id="rId20"/>
    <p:sldId id="275" r:id="rId21"/>
    <p:sldId id="278" r:id="rId22"/>
    <p:sldId id="280" r:id="rId23"/>
    <p:sldId id="281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1522"/>
    <a:srgbClr val="404738"/>
    <a:srgbClr val="343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10" autoAdjust="0"/>
    <p:restoredTop sz="94631"/>
  </p:normalViewPr>
  <p:slideViewPr>
    <p:cSldViewPr snapToGrid="0" snapToObjects="1">
      <p:cViewPr>
        <p:scale>
          <a:sx n="99" d="100"/>
          <a:sy n="99" d="100"/>
        </p:scale>
        <p:origin x="-774" y="-3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29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54520-24B8-B047-963A-404D9A83A930}" type="datetimeFigureOut">
              <a:rPr lang="fr-FR" smtClean="0"/>
              <a:t>23/11/2017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52F5E-13FA-6F40-8658-8D1E6752E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409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52B05-323E-2741-9AD6-D026EC44312B}" type="datetimeFigureOut">
              <a:rPr lang="fr-FR" smtClean="0"/>
              <a:t>23/11/2017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CEA24-EF34-FE4F-A0AB-A12CD8367F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071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‹N°›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6" y="324853"/>
            <a:ext cx="8879353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smtClean="0">
                <a:solidFill>
                  <a:srgbClr val="404738"/>
                </a:solidFill>
                <a:cs typeface="Gotham Bold"/>
              </a:rPr>
              <a:t>Objets connectés et </a:t>
            </a:r>
            <a:r>
              <a:rPr lang="fr-FR" dirty="0" err="1" smtClean="0">
                <a:solidFill>
                  <a:srgbClr val="404738"/>
                </a:solidFill>
                <a:cs typeface="Gotham Bold"/>
              </a:rPr>
              <a:t>big</a:t>
            </a:r>
            <a:r>
              <a:rPr lang="fr-FR" dirty="0" smtClean="0">
                <a:solidFill>
                  <a:srgbClr val="404738"/>
                </a:solidFill>
                <a:cs typeface="Gotham Bold"/>
              </a:rPr>
              <a:t> data</a:t>
            </a:r>
            <a:endParaRPr lang="fr-FR" dirty="0" smtClean="0">
              <a:solidFill>
                <a:srgbClr val="A41522"/>
              </a:solidFill>
              <a:cs typeface="Gotham Bold"/>
            </a:endParaRPr>
          </a:p>
          <a:p>
            <a:pPr algn="l"/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</a:p>
          <a:p>
            <a:pPr algn="l"/>
            <a:endParaRPr lang="fr-FR" sz="1200" dirty="0" smtClean="0">
              <a:solidFill>
                <a:srgbClr val="404738"/>
              </a:solidFill>
              <a:latin typeface="Gotham Bold"/>
              <a:cs typeface="Gotham Bold"/>
            </a:endParaRPr>
          </a:p>
          <a:p>
            <a:pPr algn="l"/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algn="l"/>
            <a:r>
              <a:rPr lang="fr-FR" sz="2800" b="1" dirty="0" smtClean="0">
                <a:solidFill>
                  <a:srgbClr val="404738"/>
                </a:solidFill>
                <a:cs typeface="Gotham Book"/>
              </a:rPr>
              <a:t>Rodolphe Thiébaut</a:t>
            </a:r>
          </a:p>
          <a:p>
            <a:pPr algn="l"/>
            <a:endParaRPr lang="fr-FR" sz="2800" dirty="0">
              <a:solidFill>
                <a:srgbClr val="404738"/>
              </a:solidFill>
              <a:cs typeface="Gotham Book"/>
            </a:endParaRPr>
          </a:p>
          <a:p>
            <a:pPr algn="l"/>
            <a:r>
              <a:rPr lang="fr-FR" sz="2600" dirty="0" smtClean="0">
                <a:solidFill>
                  <a:srgbClr val="404738"/>
                </a:solidFill>
                <a:cs typeface="Gotham Book"/>
              </a:rPr>
              <a:t>Inserm Bordeaux Population </a:t>
            </a:r>
            <a:r>
              <a:rPr lang="fr-FR" sz="2600" dirty="0" err="1" smtClean="0">
                <a:solidFill>
                  <a:srgbClr val="404738"/>
                </a:solidFill>
                <a:cs typeface="Gotham Book"/>
              </a:rPr>
              <a:t>Health</a:t>
            </a:r>
            <a:r>
              <a:rPr lang="fr-FR" sz="2600" dirty="0" smtClean="0">
                <a:solidFill>
                  <a:srgbClr val="404738"/>
                </a:solidFill>
                <a:cs typeface="Gotham Book"/>
              </a:rPr>
              <a:t>, </a:t>
            </a:r>
            <a:r>
              <a:rPr lang="fr-FR" sz="2600" dirty="0" err="1" smtClean="0">
                <a:solidFill>
                  <a:srgbClr val="404738"/>
                </a:solidFill>
                <a:cs typeface="Gotham Book"/>
              </a:rPr>
              <a:t>Inria</a:t>
            </a:r>
            <a:r>
              <a:rPr lang="fr-FR" sz="2600" dirty="0" smtClean="0">
                <a:solidFill>
                  <a:srgbClr val="404738"/>
                </a:solidFill>
                <a:cs typeface="Gotham Book"/>
              </a:rPr>
              <a:t> SISTM</a:t>
            </a:r>
          </a:p>
          <a:p>
            <a:pPr algn="l"/>
            <a:r>
              <a:rPr lang="fr-FR" sz="2600" dirty="0" smtClean="0">
                <a:solidFill>
                  <a:srgbClr val="404738"/>
                </a:solidFill>
                <a:cs typeface="Gotham Book"/>
              </a:rPr>
              <a:t>Institut de Santé Publique d’Epidémiologie et de Développement (ISPED)</a:t>
            </a:r>
          </a:p>
          <a:p>
            <a:pPr algn="l"/>
            <a:r>
              <a:rPr lang="fr-FR" sz="2600" dirty="0" smtClean="0">
                <a:solidFill>
                  <a:srgbClr val="404738"/>
                </a:solidFill>
                <a:cs typeface="Gotham Book"/>
              </a:rPr>
              <a:t>Université de Bordeaux</a:t>
            </a:r>
          </a:p>
        </p:txBody>
      </p:sp>
    </p:spTree>
    <p:extLst>
      <p:ext uri="{BB962C8B-B14F-4D97-AF65-F5344CB8AC3E}">
        <p14:creationId xmlns:p14="http://schemas.microsoft.com/office/powerpoint/2010/main" val="146661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7" y="324853"/>
            <a:ext cx="8615986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err="1">
                <a:solidFill>
                  <a:srgbClr val="404738"/>
                </a:solidFill>
                <a:cs typeface="Gotham Bold"/>
              </a:rPr>
              <a:t>P</a:t>
            </a:r>
            <a:r>
              <a:rPr lang="fr-FR" dirty="0" err="1" smtClean="0">
                <a:solidFill>
                  <a:srgbClr val="404738"/>
                </a:solidFill>
                <a:cs typeface="Gotham Bold"/>
              </a:rPr>
              <a:t>ancreas</a:t>
            </a:r>
            <a:r>
              <a:rPr lang="fr-FR" dirty="0" smtClean="0">
                <a:solidFill>
                  <a:srgbClr val="404738"/>
                </a:solidFill>
                <a:cs typeface="Gotham Bold"/>
              </a:rPr>
              <a:t> bionique </a:t>
            </a:r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</a:p>
          <a:p>
            <a:pPr algn="l"/>
            <a:endParaRPr lang="fr-FR" sz="1200" dirty="0" smtClean="0">
              <a:solidFill>
                <a:srgbClr val="404738"/>
              </a:solidFill>
              <a:latin typeface="Gotham Bold"/>
              <a:cs typeface="Gotham Bold"/>
            </a:endParaRPr>
          </a:p>
          <a:p>
            <a:pPr algn="l"/>
            <a:endParaRPr lang="fr-FR" sz="2800" dirty="0" smtClean="0">
              <a:solidFill>
                <a:srgbClr val="404738"/>
              </a:solidFill>
              <a:cs typeface="Gotham Book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67174" y="4276879"/>
            <a:ext cx="5345442" cy="89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7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fr-FR" dirty="0"/>
              <a:t>El-</a:t>
            </a:r>
            <a:r>
              <a:rPr lang="fr-FR" dirty="0" err="1"/>
              <a:t>Khatib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/>
              <a:t>FH</a:t>
            </a:r>
          </a:p>
          <a:p>
            <a:pPr>
              <a:lnSpc>
                <a:spcPct val="97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dirty="0"/>
              <a:t>N </a:t>
            </a:r>
            <a:r>
              <a:rPr lang="en-GB" dirty="0" err="1"/>
              <a:t>Engl</a:t>
            </a:r>
            <a:r>
              <a:rPr lang="en-GB" dirty="0"/>
              <a:t> J Med </a:t>
            </a:r>
            <a:r>
              <a:rPr lang="en-GB" dirty="0" smtClean="0"/>
              <a:t>2014</a:t>
            </a:r>
          </a:p>
          <a:p>
            <a:pPr>
              <a:lnSpc>
                <a:spcPct val="97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dirty="0" smtClean="0"/>
              <a:t>Lancet 2017</a:t>
            </a:r>
            <a:endParaRPr lang="en-GB" dirty="0"/>
          </a:p>
        </p:txBody>
      </p:sp>
      <p:pic>
        <p:nvPicPr>
          <p:cNvPr id="6" name="Picture 5" descr="Ima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7355" y="1291830"/>
            <a:ext cx="5055337" cy="36927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47" y="1291830"/>
            <a:ext cx="2507007" cy="279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0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6" y="324853"/>
            <a:ext cx="9113529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>
                <a:solidFill>
                  <a:srgbClr val="404738"/>
                </a:solidFill>
                <a:cs typeface="Gotham Bold"/>
              </a:rPr>
              <a:t>H</a:t>
            </a:r>
            <a:r>
              <a:rPr lang="fr-FR" dirty="0" smtClean="0">
                <a:solidFill>
                  <a:srgbClr val="404738"/>
                </a:solidFill>
                <a:cs typeface="Gotham Bold"/>
              </a:rPr>
              <a:t>ygiène des mains à l’hôpital </a:t>
            </a:r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</a:p>
          <a:p>
            <a:pPr algn="l"/>
            <a:endParaRPr lang="fr-FR" sz="1200" dirty="0" smtClean="0">
              <a:solidFill>
                <a:srgbClr val="404738"/>
              </a:solidFill>
              <a:latin typeface="Gotham Bold"/>
              <a:cs typeface="Gotham Bold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7 chambres x 40 soignants x 24/24 x 3 ans</a:t>
            </a:r>
          </a:p>
          <a:p>
            <a:pPr marL="457200" indent="-457200" algn="l">
              <a:buFont typeface="Arial" charset="0"/>
              <a:buChar char="•"/>
            </a:pPr>
            <a:endParaRPr lang="fr-FR" sz="2800" dirty="0" smtClean="0">
              <a:solidFill>
                <a:srgbClr val="404738"/>
              </a:solidFill>
              <a:cs typeface="Gotham Book"/>
            </a:endParaRPr>
          </a:p>
        </p:txBody>
      </p:sp>
      <p:grpSp>
        <p:nvGrpSpPr>
          <p:cNvPr id="3" name="Groupe 55"/>
          <p:cNvGrpSpPr/>
          <p:nvPr/>
        </p:nvGrpSpPr>
        <p:grpSpPr>
          <a:xfrm>
            <a:off x="1314093" y="1739590"/>
            <a:ext cx="6517093" cy="3058222"/>
            <a:chOff x="1790565" y="1365457"/>
            <a:chExt cx="8835815" cy="4013511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3956330" y="4146384"/>
              <a:ext cx="2303652" cy="738369"/>
            </a:xfrm>
            <a:prstGeom prst="roundRect">
              <a:avLst/>
            </a:prstGeom>
            <a:solidFill>
              <a:srgbClr val="69893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0565" y="1951716"/>
              <a:ext cx="1414166" cy="249287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608579" y="4509598"/>
              <a:ext cx="591512" cy="660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54"/>
            <p:cNvGrpSpPr/>
            <p:nvPr/>
          </p:nvGrpSpPr>
          <p:grpSpPr>
            <a:xfrm>
              <a:off x="1790565" y="1365457"/>
              <a:ext cx="8835815" cy="4013511"/>
              <a:chOff x="1790565" y="1365457"/>
              <a:chExt cx="8835815" cy="4013511"/>
            </a:xfrm>
          </p:grpSpPr>
          <p:sp>
            <p:nvSpPr>
              <p:cNvPr id="9" name="Rectangle à coins arrondis 8"/>
              <p:cNvSpPr/>
              <p:nvPr/>
            </p:nvSpPr>
            <p:spPr>
              <a:xfrm>
                <a:off x="3956330" y="3003029"/>
                <a:ext cx="2303652" cy="738369"/>
              </a:xfrm>
              <a:prstGeom prst="roundRect">
                <a:avLst/>
              </a:prstGeom>
              <a:solidFill>
                <a:srgbClr val="A11718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à coins arrondis 9"/>
              <p:cNvSpPr/>
              <p:nvPr/>
            </p:nvSpPr>
            <p:spPr>
              <a:xfrm>
                <a:off x="3956330" y="1905696"/>
                <a:ext cx="2303652" cy="738369"/>
              </a:xfrm>
              <a:prstGeom prst="roundRect">
                <a:avLst/>
              </a:prstGeom>
              <a:solidFill>
                <a:srgbClr val="FD5E15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0565" y="4558894"/>
                <a:ext cx="767563" cy="611021"/>
              </a:xfrm>
              <a:prstGeom prst="rect">
                <a:avLst/>
              </a:prstGeom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/>
              </a:blip>
              <a:srcRect l="50000"/>
              <a:stretch/>
            </p:blipFill>
            <p:spPr bwMode="auto">
              <a:xfrm>
                <a:off x="2608579" y="4510372"/>
                <a:ext cx="591513" cy="65954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pic>
          <p:pic>
            <p:nvPicPr>
              <p:cNvPr id="13" name="Picture 13" descr="http://www.google.fr/url?source=imglanding&amp;ct=img&amp;q=http://images.apple.com/support/ipodtouch/assistant/images/wifi_lg.png&amp;sa=X&amp;ved=0CAkQ8wc4IGoVChMIhp2qj--JxgIVzLMUCh0WtgDu&amp;usg=AFQjCNFJFmELt7zlngGBrUXAQo-h0UEC2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384141">
                <a:off x="2760542" y="1785832"/>
                <a:ext cx="707291" cy="616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ZoneTexte 13"/>
              <p:cNvSpPr txBox="1">
                <a:spLocks noChangeArrowheads="1"/>
              </p:cNvSpPr>
              <p:nvPr/>
            </p:nvSpPr>
            <p:spPr bwMode="auto">
              <a:xfrm>
                <a:off x="3557560" y="3049049"/>
                <a:ext cx="3101194" cy="767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fr-FR" altLang="fr-FR" sz="16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Shoes-embedded</a:t>
                </a:r>
                <a:r>
                  <a:rPr lang="fr-FR" altLang="fr-FR" sz="16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/>
                </a:r>
                <a:br>
                  <a:rPr lang="fr-FR" altLang="fr-FR" sz="16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fr-FR" altLang="fr-FR" sz="16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RFID Tags</a:t>
                </a:r>
              </a:p>
            </p:txBody>
          </p:sp>
          <p:sp>
            <p:nvSpPr>
              <p:cNvPr id="15" name="ZoneTexte 14"/>
              <p:cNvSpPr txBox="1">
                <a:spLocks noChangeArrowheads="1"/>
              </p:cNvSpPr>
              <p:nvPr/>
            </p:nvSpPr>
            <p:spPr bwMode="auto">
              <a:xfrm>
                <a:off x="3662162" y="1951716"/>
                <a:ext cx="2891987" cy="767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fr-FR" altLang="fr-FR" sz="16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Alcohol</a:t>
                </a:r>
                <a:r>
                  <a:rPr lang="fr-FR" altLang="fr-FR" sz="16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Dispenser</a:t>
                </a:r>
                <a:br>
                  <a:rPr lang="fr-FR" altLang="fr-FR" sz="16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fr-FR" altLang="fr-FR" sz="16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Microswitch</a:t>
                </a:r>
                <a:endParaRPr lang="fr-FR" altLang="fr-FR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ZoneTexte 15"/>
              <p:cNvSpPr txBox="1">
                <a:spLocks noChangeArrowheads="1"/>
              </p:cNvSpPr>
              <p:nvPr/>
            </p:nvSpPr>
            <p:spPr bwMode="auto">
              <a:xfrm>
                <a:off x="3557560" y="4146385"/>
                <a:ext cx="3101194" cy="767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fr-FR" altLang="fr-FR" sz="1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Floor</a:t>
                </a:r>
                <a:r>
                  <a:rPr lang="fr-FR" altLang="fr-FR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altLang="fr-FR" sz="16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rugs</a:t>
                </a:r>
                <a:r>
                  <a:rPr lang="fr-FR" altLang="fr-FR" sz="16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/>
                </a:r>
                <a:br>
                  <a:rPr lang="fr-FR" altLang="fr-FR" sz="16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fr-FR" altLang="fr-FR" sz="16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antenna</a:t>
                </a:r>
                <a:endParaRPr lang="fr-FR" altLang="fr-FR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63318" y="1365457"/>
                <a:ext cx="3963062" cy="4013511"/>
              </a:xfrm>
              <a:prstGeom prst="rect">
                <a:avLst/>
              </a:prstGeom>
            </p:spPr>
          </p:pic>
          <p:cxnSp>
            <p:nvCxnSpPr>
              <p:cNvPr id="18" name="Connecteur droit 17"/>
              <p:cNvCxnSpPr/>
              <p:nvPr/>
            </p:nvCxnSpPr>
            <p:spPr>
              <a:xfrm flipH="1">
                <a:off x="3003390" y="2284205"/>
                <a:ext cx="999016" cy="179826"/>
              </a:xfrm>
              <a:prstGeom prst="line">
                <a:avLst/>
              </a:prstGeom>
              <a:ln w="38100">
                <a:solidFill>
                  <a:srgbClr val="FE8F5C"/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 flipH="1">
                <a:off x="2726276" y="3372212"/>
                <a:ext cx="1276130" cy="493577"/>
              </a:xfrm>
              <a:prstGeom prst="line">
                <a:avLst/>
              </a:prstGeom>
              <a:ln w="38100">
                <a:solidFill>
                  <a:srgbClr val="BD5D5E"/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 flipH="1" flipV="1">
                <a:off x="2794028" y="4228145"/>
                <a:ext cx="1292197" cy="328688"/>
              </a:xfrm>
              <a:prstGeom prst="line">
                <a:avLst/>
              </a:prstGeom>
              <a:ln w="38100">
                <a:solidFill>
                  <a:srgbClr val="96AD6F"/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ZoneTexte 20"/>
          <p:cNvSpPr txBox="1"/>
          <p:nvPr/>
        </p:nvSpPr>
        <p:spPr>
          <a:xfrm>
            <a:off x="1048215" y="4672361"/>
            <a:ext cx="6077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JC Dufour, Journal of </a:t>
            </a:r>
            <a:r>
              <a:rPr lang="fr-FR" dirty="0" err="1" smtClean="0"/>
              <a:t>Hospital</a:t>
            </a:r>
            <a:r>
              <a:rPr lang="fr-FR" dirty="0" smtClean="0"/>
              <a:t> Infection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99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6" y="324853"/>
            <a:ext cx="9113529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>
                <a:solidFill>
                  <a:srgbClr val="404738"/>
                </a:solidFill>
                <a:cs typeface="Gotham Bold"/>
              </a:rPr>
              <a:t>H</a:t>
            </a:r>
            <a:r>
              <a:rPr lang="fr-FR" dirty="0" smtClean="0">
                <a:solidFill>
                  <a:srgbClr val="404738"/>
                </a:solidFill>
                <a:cs typeface="Gotham Bold"/>
              </a:rPr>
              <a:t>ygiène des mains à l’hôpital </a:t>
            </a:r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</a:p>
          <a:p>
            <a:pPr algn="l"/>
            <a:endParaRPr lang="fr-FR" sz="1200" dirty="0" smtClean="0">
              <a:solidFill>
                <a:srgbClr val="404738"/>
              </a:solidFill>
              <a:latin typeface="Gotham Bold"/>
              <a:cs typeface="Gotham Bold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048215" y="4672361"/>
            <a:ext cx="6077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JC Dufour, Journal of </a:t>
            </a:r>
            <a:r>
              <a:rPr lang="fr-FR" dirty="0" err="1" smtClean="0"/>
              <a:t>Hospital</a:t>
            </a:r>
            <a:r>
              <a:rPr lang="fr-FR" dirty="0" smtClean="0"/>
              <a:t> Infection 2017 </a:t>
            </a:r>
            <a:endParaRPr lang="fr-FR" dirty="0"/>
          </a:p>
        </p:txBody>
      </p:sp>
      <p:pic>
        <p:nvPicPr>
          <p:cNvPr id="22" name="Imag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913" y="1389615"/>
            <a:ext cx="3273241" cy="34674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46" y="1389615"/>
            <a:ext cx="4557842" cy="252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0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6" y="324853"/>
            <a:ext cx="9113529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smtClean="0">
                <a:solidFill>
                  <a:srgbClr val="404738"/>
                </a:solidFill>
                <a:cs typeface="Gotham Bold"/>
              </a:rPr>
              <a:t>Mesure d’activité à domicile </a:t>
            </a:r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</a:p>
          <a:p>
            <a:pPr algn="l"/>
            <a:endParaRPr lang="fr-FR" sz="1200" dirty="0" smtClean="0">
              <a:solidFill>
                <a:srgbClr val="404738"/>
              </a:solidFill>
              <a:latin typeface="Gotham Bold"/>
              <a:cs typeface="Gotham Bold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51687" y="4502789"/>
            <a:ext cx="508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Dawadi</a:t>
            </a:r>
            <a:r>
              <a:rPr lang="fr-FR" dirty="0" smtClean="0"/>
              <a:t>, IEEE </a:t>
            </a:r>
            <a:r>
              <a:rPr lang="fr-FR" dirty="0" err="1" smtClean="0"/>
              <a:t>Systems</a:t>
            </a:r>
            <a:r>
              <a:rPr lang="fr-FR" dirty="0" smtClean="0"/>
              <a:t>, Man and </a:t>
            </a:r>
            <a:r>
              <a:rPr lang="fr-FR" dirty="0" err="1" smtClean="0"/>
              <a:t>Cybernetics</a:t>
            </a:r>
            <a:r>
              <a:rPr lang="fr-FR" dirty="0" smtClean="0"/>
              <a:t> 2013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72" y="1287061"/>
            <a:ext cx="4325095" cy="276083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800" y="2389121"/>
            <a:ext cx="56642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7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6" y="324853"/>
            <a:ext cx="9113529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smtClean="0">
                <a:solidFill>
                  <a:srgbClr val="404738"/>
                </a:solidFill>
                <a:cs typeface="Gotham Bold"/>
              </a:rPr>
              <a:t>Mesure d’activité à domicile </a:t>
            </a:r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</a:p>
          <a:p>
            <a:pPr algn="l"/>
            <a:endParaRPr lang="fr-FR" sz="1200" dirty="0" smtClean="0">
              <a:solidFill>
                <a:srgbClr val="404738"/>
              </a:solidFill>
              <a:latin typeface="Gotham Bold"/>
              <a:cs typeface="Gotham Bold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Une mesure personnalisée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048215" y="4672361"/>
            <a:ext cx="286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Charles </a:t>
            </a:r>
            <a:r>
              <a:rPr lang="fr-FR" dirty="0" err="1" smtClean="0"/>
              <a:t>Consel</a:t>
            </a:r>
            <a:r>
              <a:rPr lang="fr-FR" dirty="0" smtClean="0"/>
              <a:t>, </a:t>
            </a:r>
            <a:r>
              <a:rPr lang="fr-FR" dirty="0" err="1" smtClean="0"/>
              <a:t>Inria</a:t>
            </a:r>
            <a:r>
              <a:rPr lang="fr-FR" dirty="0" smtClean="0"/>
              <a:t>, 2017</a:t>
            </a:r>
            <a:endParaRPr lang="fr-FR" dirty="0"/>
          </a:p>
        </p:txBody>
      </p:sp>
      <p:pic>
        <p:nvPicPr>
          <p:cNvPr id="22" name="Image 21" descr="home-lay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686" y="1130609"/>
            <a:ext cx="2925646" cy="3911084"/>
          </a:xfrm>
          <a:prstGeom prst="rect">
            <a:avLst/>
          </a:prstGeom>
        </p:spPr>
      </p:pic>
      <p:pic>
        <p:nvPicPr>
          <p:cNvPr id="23" name="Image 22" descr="Capture d’écran 2013-08-22 à 10.45.43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980" y1="17232" x2="50980" y2="17232"/>
                        <a14:foregroundMark x1="50980" y1="17232" x2="50980" y2="17232"/>
                        <a14:foregroundMark x1="81046" y1="18538" x2="81046" y2="18538"/>
                        <a14:foregroundMark x1="19608" y1="18538" x2="19608" y2="18538"/>
                        <a14:foregroundMark x1="14379" y1="56397" x2="14379" y2="56397"/>
                        <a14:foregroundMark x1="14379" y1="83812" x2="14379" y2="83812"/>
                        <a14:foregroundMark x1="55882" y1="74674" x2="55882" y2="74674"/>
                        <a14:foregroundMark x1="23203" y1="75979" x2="23203" y2="75979"/>
                        <a14:foregroundMark x1="25817" y1="87467" x2="25817" y2="87467"/>
                        <a14:foregroundMark x1="60784" y1="20627" x2="60784" y2="20627"/>
                        <a14:foregroundMark x1="43464" y1="26371" x2="43464" y2="26371"/>
                        <a14:foregroundMark x1="36928" y1="18538" x2="36928" y2="18538"/>
                        <a14:foregroundMark x1="25817" y1="27676" x2="25817" y2="27676"/>
                        <a14:foregroundMark x1="10784" y1="31070" x2="10784" y2="31070"/>
                        <a14:foregroundMark x1="10784" y1="42559" x2="10784" y2="42559"/>
                        <a14:foregroundMark x1="88562" y1="26371" x2="88562" y2="26371"/>
                        <a14:foregroundMark x1="68627" y1="28721" x2="68627" y2="28721"/>
                        <a14:foregroundMark x1="69608" y1="20627" x2="69608" y2="20627"/>
                        <a14:foregroundMark x1="55882" y1="26371" x2="55882" y2="26371"/>
                        <a14:foregroundMark x1="34641" y1="28721" x2="34641" y2="28721"/>
                        <a14:foregroundMark x1="12092" y1="65535" x2="12092" y2="65535"/>
                        <a14:foregroundMark x1="38235" y1="81723" x2="38235" y2="81723"/>
                        <a14:foregroundMark x1="47059" y1="78068" x2="47059" y2="78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3" y="2100017"/>
            <a:ext cx="883770" cy="966386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264646" y="2957623"/>
            <a:ext cx="1769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Motion sensor</a:t>
            </a:r>
            <a:endParaRPr lang="en-US" sz="1400"/>
          </a:p>
        </p:txBody>
      </p:sp>
      <p:pic>
        <p:nvPicPr>
          <p:cNvPr id="25" name="Image 24" descr="contacteur1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02" y="1888031"/>
            <a:ext cx="1622782" cy="1264650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3115262" y="2870009"/>
            <a:ext cx="1735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Contact sensor</a:t>
            </a:r>
            <a:endParaRPr lang="en-US" sz="1400"/>
          </a:p>
        </p:txBody>
      </p:sp>
      <p:pic>
        <p:nvPicPr>
          <p:cNvPr id="27" name="Image 26" descr="module-prise-on-off-z-wave-avec-mesure-d-energie-version-francaise-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11" y="2309400"/>
            <a:ext cx="2232000" cy="2232000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1481093" y="4038971"/>
            <a:ext cx="174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Smart switch with energy meter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14527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7" y="324853"/>
            <a:ext cx="8615986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smtClean="0">
                <a:solidFill>
                  <a:srgbClr val="404738"/>
                </a:solidFill>
                <a:cs typeface="Gotham Bold"/>
              </a:rPr>
              <a:t>Mobilité humaine et paludisme </a:t>
            </a:r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Localisation journalière de 15 Millions de Kenyans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217" y="1628078"/>
            <a:ext cx="2778392" cy="334815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21903" y="4485621"/>
            <a:ext cx="270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Wesolowski</a:t>
            </a:r>
            <a:r>
              <a:rPr lang="fr-FR" dirty="0" smtClean="0"/>
              <a:t> Science 2012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03" y="1805280"/>
            <a:ext cx="3449307" cy="246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7" y="324853"/>
            <a:ext cx="8615986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smtClean="0">
                <a:solidFill>
                  <a:srgbClr val="404738"/>
                </a:solidFill>
                <a:cs typeface="Gotham Bold"/>
              </a:rPr>
              <a:t>Mobilité humaine et paludisme </a:t>
            </a:r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Mesure par téléphone mobile vs. </a:t>
            </a:r>
            <a:r>
              <a:rPr lang="fr-FR" sz="2800" dirty="0">
                <a:solidFill>
                  <a:srgbClr val="404738"/>
                </a:solidFill>
                <a:cs typeface="Gotham Book"/>
              </a:rPr>
              <a:t>e</a:t>
            </a: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nquête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21903" y="4485621"/>
            <a:ext cx="270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Wesolowski</a:t>
            </a:r>
            <a:r>
              <a:rPr lang="fr-FR" dirty="0" smtClean="0"/>
              <a:t> Science 2012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842" y="1940935"/>
            <a:ext cx="4033327" cy="254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7" y="324853"/>
            <a:ext cx="8615986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smtClean="0">
                <a:solidFill>
                  <a:srgbClr val="404738"/>
                </a:solidFill>
                <a:cs typeface="Gotham Bold"/>
              </a:rPr>
              <a:t>Mobilité (pour aller plus loin) </a:t>
            </a:r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L’unité statistique est le déplacement: 7440 chez 227 individus sur 7 jours (GPS: 1 point/5 secondes)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268" y="2083312"/>
            <a:ext cx="3794743" cy="274026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99600" y="4638908"/>
            <a:ext cx="473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 Chaix Am J </a:t>
            </a:r>
            <a:r>
              <a:rPr lang="fr-FR" dirty="0" err="1" smtClean="0"/>
              <a:t>Epidemiol</a:t>
            </a:r>
            <a:r>
              <a:rPr lang="fr-FR" dirty="0" smtClean="0"/>
              <a:t> 2016 (Cohorte RECORD)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43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7" y="324853"/>
            <a:ext cx="8615986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smtClean="0">
                <a:solidFill>
                  <a:srgbClr val="404738"/>
                </a:solidFill>
                <a:cs typeface="Gotham Bold"/>
              </a:rPr>
              <a:t>Conclusion </a:t>
            </a:r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Les objets connectés offrent une opportunité en médecine et en santé publique pour obtenir des « nouvelles » données</a:t>
            </a:r>
          </a:p>
          <a:p>
            <a:pPr marL="457200" indent="-457200" algn="l">
              <a:buFont typeface="Arial" charset="0"/>
              <a:buChar char="•"/>
            </a:pP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Mais: </a:t>
            </a:r>
            <a:r>
              <a:rPr lang="fr-FR" sz="2800" dirty="0" err="1" smtClean="0">
                <a:solidFill>
                  <a:srgbClr val="404738"/>
                </a:solidFill>
                <a:cs typeface="Gotham Book"/>
              </a:rPr>
              <a:t>Big</a:t>
            </a: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 data + </a:t>
            </a:r>
            <a:r>
              <a:rPr lang="fr-FR" sz="2800" dirty="0" err="1" smtClean="0">
                <a:solidFill>
                  <a:srgbClr val="404738"/>
                </a:solidFill>
                <a:cs typeface="Gotham Book"/>
              </a:rPr>
              <a:t>Deep</a:t>
            </a: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 </a:t>
            </a:r>
            <a:r>
              <a:rPr lang="fr-FR" sz="2800" dirty="0" err="1" smtClean="0">
                <a:solidFill>
                  <a:srgbClr val="404738"/>
                </a:solidFill>
                <a:cs typeface="Gotham Book"/>
              </a:rPr>
              <a:t>learning</a:t>
            </a: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 = solution universelle</a:t>
            </a:r>
          </a:p>
          <a:p>
            <a:pPr marL="457200" indent="-457200" algn="l">
              <a:buFont typeface="Arial" charset="0"/>
              <a:buChar char="•"/>
            </a:pPr>
            <a:endParaRPr lang="fr-FR" sz="2800" dirty="0" smtClean="0">
              <a:solidFill>
                <a:srgbClr val="404738"/>
              </a:solidFill>
              <a:cs typeface="Gotham Book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4778231" y="2682499"/>
            <a:ext cx="1215483" cy="9590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4778232" y="2725247"/>
            <a:ext cx="1215483" cy="8735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40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7" y="324853"/>
            <a:ext cx="8615986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>
                <a:solidFill>
                  <a:srgbClr val="404738"/>
                </a:solidFill>
                <a:cs typeface="Gotham Bold"/>
              </a:rPr>
              <a:t>Conclusion </a:t>
            </a:r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  <a:endParaRPr lang="fr-FR" sz="2800" dirty="0">
              <a:solidFill>
                <a:srgbClr val="404738"/>
              </a:solidFill>
              <a:cs typeface="Gotham Book"/>
            </a:endParaRPr>
          </a:p>
          <a:p>
            <a:pPr algn="l"/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La question, l’usage doivent être définis pour </a:t>
            </a: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une démarche scientifique </a:t>
            </a: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« la confiance » des citoyens (</a:t>
            </a:r>
            <a:r>
              <a:rPr lang="fr-FR" sz="2800" dirty="0" err="1" smtClean="0">
                <a:solidFill>
                  <a:srgbClr val="404738"/>
                </a:solidFill>
                <a:cs typeface="Gotham Book"/>
              </a:rPr>
              <a:t>big</a:t>
            </a: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 data &lt;&gt; </a:t>
            </a:r>
            <a:r>
              <a:rPr lang="fr-FR" sz="2800" dirty="0" err="1" smtClean="0">
                <a:solidFill>
                  <a:srgbClr val="404738"/>
                </a:solidFill>
                <a:cs typeface="Gotham Book"/>
              </a:rPr>
              <a:t>big</a:t>
            </a: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 </a:t>
            </a:r>
            <a:r>
              <a:rPr lang="fr-FR" sz="2800" dirty="0" err="1" smtClean="0">
                <a:solidFill>
                  <a:srgbClr val="404738"/>
                </a:solidFill>
                <a:cs typeface="Gotham Book"/>
              </a:rPr>
              <a:t>brother</a:t>
            </a: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)</a:t>
            </a:r>
          </a:p>
          <a:p>
            <a:pPr marL="457200" indent="-457200" algn="l">
              <a:buFont typeface="Arial" charset="0"/>
              <a:buChar char="•"/>
            </a:pPr>
            <a:endParaRPr lang="fr-FR" sz="2800" dirty="0">
              <a:solidFill>
                <a:srgbClr val="404738"/>
              </a:solidFill>
              <a:cs typeface="Gotham Book"/>
            </a:endParaRPr>
          </a:p>
          <a:p>
            <a:pPr algn="l"/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La méthodologie repose sur plus qu’un algorithme:</a:t>
            </a: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Mesure valide (souvent de l’exposition)</a:t>
            </a: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AI: Analyse </a:t>
            </a:r>
            <a:r>
              <a:rPr lang="fr-FR" sz="2800" dirty="0">
                <a:solidFill>
                  <a:srgbClr val="404738"/>
                </a:solidFill>
                <a:cs typeface="Gotham Book"/>
              </a:rPr>
              <a:t>I</a:t>
            </a: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ntelligente des données</a:t>
            </a:r>
            <a:r>
              <a:rPr lang="mr-IN" sz="2800" dirty="0" smtClean="0">
                <a:solidFill>
                  <a:srgbClr val="404738"/>
                </a:solidFill>
                <a:cs typeface="Gotham Book"/>
              </a:rPr>
              <a:t>…</a:t>
            </a: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endParaRPr lang="fr-FR" sz="2800" dirty="0" smtClean="0">
              <a:solidFill>
                <a:srgbClr val="404738"/>
              </a:solidFill>
              <a:cs typeface="Gotham Book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88449" y="4360128"/>
            <a:ext cx="4732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L’excellente de la recherche exige l’intégrité AVIESAN 12-13/12/2017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267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7" y="324853"/>
            <a:ext cx="8615986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smtClean="0">
                <a:solidFill>
                  <a:srgbClr val="404738"/>
                </a:solidFill>
                <a:cs typeface="Gotham Bold"/>
              </a:rPr>
              <a:t>Liens d’intérêt</a:t>
            </a:r>
            <a:endParaRPr lang="fr-FR" dirty="0" smtClean="0">
              <a:solidFill>
                <a:srgbClr val="A41522"/>
              </a:solidFill>
              <a:cs typeface="Gotham Bold"/>
            </a:endParaRPr>
          </a:p>
          <a:p>
            <a:pPr algn="l"/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</a:p>
          <a:p>
            <a:pPr algn="l"/>
            <a:endParaRPr lang="fr-FR" sz="1200" dirty="0" smtClean="0">
              <a:solidFill>
                <a:srgbClr val="404738"/>
              </a:solidFill>
              <a:latin typeface="Gotham Bold"/>
              <a:cs typeface="Gotham Bold"/>
            </a:endParaRPr>
          </a:p>
          <a:p>
            <a:pPr algn="l"/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algn="l"/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Directeur adjoint de l’</a:t>
            </a:r>
            <a:r>
              <a:rPr lang="fr-FR" sz="2800" dirty="0" err="1" smtClean="0">
                <a:solidFill>
                  <a:srgbClr val="404738"/>
                </a:solidFill>
                <a:cs typeface="Gotham Book"/>
              </a:rPr>
              <a:t>IReSP</a:t>
            </a: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 de 2012 à 2014</a:t>
            </a:r>
          </a:p>
        </p:txBody>
      </p:sp>
    </p:spTree>
    <p:extLst>
      <p:ext uri="{BB962C8B-B14F-4D97-AF65-F5344CB8AC3E}">
        <p14:creationId xmlns:p14="http://schemas.microsoft.com/office/powerpoint/2010/main" val="74703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7" y="324853"/>
            <a:ext cx="8615986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>
                <a:solidFill>
                  <a:srgbClr val="404738"/>
                </a:solidFill>
                <a:cs typeface="Gotham Bold"/>
              </a:rPr>
              <a:t>Conclusion </a:t>
            </a:r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  <a:endParaRPr lang="fr-FR" sz="2800" dirty="0">
              <a:solidFill>
                <a:srgbClr val="404738"/>
              </a:solidFill>
              <a:cs typeface="Gotham Book"/>
            </a:endParaRPr>
          </a:p>
          <a:p>
            <a:pPr algn="l"/>
            <a:r>
              <a:rPr lang="fr-FR" sz="2800" dirty="0">
                <a:solidFill>
                  <a:srgbClr val="404738"/>
                </a:solidFill>
                <a:cs typeface="Gotham Book"/>
              </a:rPr>
              <a:t>Approche </a:t>
            </a: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multidisciplinaire : </a:t>
            </a:r>
            <a:endParaRPr lang="fr-FR" sz="2800" dirty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fr-FR" sz="2800" u="sng" dirty="0" smtClean="0">
                <a:solidFill>
                  <a:srgbClr val="404738"/>
                </a:solidFill>
                <a:cs typeface="Gotham Book"/>
              </a:rPr>
              <a:t>épidémiologie</a:t>
            </a: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, statistique, informatique (dont sécurité) : science </a:t>
            </a:r>
            <a:r>
              <a:rPr lang="fr-FR" sz="2800" dirty="0">
                <a:solidFill>
                  <a:srgbClr val="404738"/>
                </a:solidFill>
                <a:cs typeface="Gotham Book"/>
              </a:rPr>
              <a:t>des </a:t>
            </a: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données</a:t>
            </a: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éthique, sociologie, anthropologie, ergonomie</a:t>
            </a:r>
            <a:r>
              <a:rPr lang="mr-IN" sz="2800" dirty="0" smtClean="0">
                <a:solidFill>
                  <a:srgbClr val="404738"/>
                </a:solidFill>
                <a:cs typeface="Gotham Book"/>
              </a:rPr>
              <a:t>…</a:t>
            </a: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algn="l"/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Importance de la formation dans le domaine de la Santé Publique*</a:t>
            </a:r>
          </a:p>
          <a:p>
            <a:pPr marL="457200" indent="-457200" algn="l">
              <a:buFont typeface="Arial" charset="0"/>
              <a:buChar char="•"/>
            </a:pP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endParaRPr lang="fr-FR" sz="2800" dirty="0" smtClean="0">
              <a:solidFill>
                <a:srgbClr val="404738"/>
              </a:solidFill>
              <a:cs typeface="Gotham Book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88449" y="4360128"/>
            <a:ext cx="663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*</a:t>
            </a:r>
            <a:r>
              <a:rPr lang="fr-FR" dirty="0" err="1" smtClean="0"/>
              <a:t>e.g</a:t>
            </a:r>
            <a:r>
              <a:rPr lang="fr-FR" dirty="0" smtClean="0"/>
              <a:t>. Ecole Universitaire de Recherche: « Digital Public </a:t>
            </a:r>
            <a:r>
              <a:rPr lang="fr-FR" dirty="0" err="1" smtClean="0"/>
              <a:t>Health</a:t>
            </a:r>
            <a:r>
              <a:rPr lang="fr-FR" dirty="0" smtClean="0"/>
              <a:t> » </a:t>
            </a:r>
            <a:br>
              <a:rPr lang="fr-FR" dirty="0" smtClean="0"/>
            </a:br>
            <a:r>
              <a:rPr lang="fr-FR" dirty="0" smtClean="0"/>
              <a:t>de l’Université de Bordeaux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558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7" y="324853"/>
            <a:ext cx="8615986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smtClean="0">
                <a:solidFill>
                  <a:srgbClr val="404738"/>
                </a:solidFill>
                <a:cs typeface="Gotham Bold"/>
              </a:rPr>
              <a:t>Effet de mode?</a:t>
            </a:r>
          </a:p>
          <a:p>
            <a:pPr algn="l"/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</a:p>
          <a:p>
            <a:pPr algn="l"/>
            <a:endParaRPr lang="fr-FR" sz="1200" dirty="0" smtClean="0">
              <a:solidFill>
                <a:srgbClr val="404738"/>
              </a:solidFill>
              <a:latin typeface="Gotham Bold"/>
              <a:cs typeface="Gotham Bold"/>
            </a:endParaRPr>
          </a:p>
          <a:p>
            <a:pPr algn="l"/>
            <a:endParaRPr lang="fr-FR" sz="2800" dirty="0" smtClean="0">
              <a:solidFill>
                <a:srgbClr val="404738"/>
              </a:solidFill>
              <a:cs typeface="Gotham Book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35" y="1233605"/>
            <a:ext cx="6255833" cy="390989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482468" y="1393902"/>
            <a:ext cx="156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Gartner, 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006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97" y="0"/>
            <a:ext cx="7390886" cy="62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7" y="324853"/>
            <a:ext cx="8615986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smtClean="0">
                <a:solidFill>
                  <a:srgbClr val="404738"/>
                </a:solidFill>
                <a:cs typeface="Gotham Bold"/>
              </a:rPr>
              <a:t>Objets connectés : une réalité </a:t>
            </a:r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</a:p>
          <a:p>
            <a:pPr algn="l"/>
            <a:endParaRPr lang="fr-FR" sz="1200" dirty="0" smtClean="0">
              <a:solidFill>
                <a:srgbClr val="404738"/>
              </a:solidFill>
              <a:latin typeface="Gotham Bold"/>
              <a:cs typeface="Gotham Bold"/>
            </a:endParaRPr>
          </a:p>
          <a:p>
            <a:pPr algn="l"/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Au quotidien: smartphone, </a:t>
            </a:r>
            <a:r>
              <a:rPr lang="fr-FR" sz="2800" dirty="0" err="1" smtClean="0">
                <a:solidFill>
                  <a:srgbClr val="404738"/>
                </a:solidFill>
                <a:cs typeface="Gotham Book"/>
              </a:rPr>
              <a:t>smarthome</a:t>
            </a:r>
            <a:r>
              <a:rPr lang="mr-IN" sz="2800" dirty="0" smtClean="0">
                <a:solidFill>
                  <a:srgbClr val="404738"/>
                </a:solidFill>
                <a:cs typeface="Gotham Book"/>
              </a:rPr>
              <a:t>…</a:t>
            </a: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France: 70,5 Millions de carte SIM</a:t>
            </a:r>
            <a:br>
              <a:rPr lang="fr-FR" sz="2800" dirty="0" smtClean="0">
                <a:solidFill>
                  <a:srgbClr val="404738"/>
                </a:solidFill>
                <a:cs typeface="Gotham Book"/>
              </a:rPr>
            </a:b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Botswana 167 mobiles / 100 habitants</a:t>
            </a:r>
          </a:p>
        </p:txBody>
      </p:sp>
    </p:spTree>
    <p:extLst>
      <p:ext uri="{BB962C8B-B14F-4D97-AF65-F5344CB8AC3E}">
        <p14:creationId xmlns:p14="http://schemas.microsoft.com/office/powerpoint/2010/main" val="32978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7" y="324853"/>
            <a:ext cx="8615986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smtClean="0">
                <a:solidFill>
                  <a:srgbClr val="404738"/>
                </a:solidFill>
                <a:cs typeface="Gotham Bold"/>
              </a:rPr>
              <a:t>Objets connectés : et un potentiel </a:t>
            </a:r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</a:p>
          <a:p>
            <a:pPr algn="l"/>
            <a:endParaRPr lang="fr-FR" sz="1200" dirty="0" smtClean="0">
              <a:solidFill>
                <a:srgbClr val="404738"/>
              </a:solidFill>
              <a:latin typeface="Gotham Bold"/>
              <a:cs typeface="Gotham Bold"/>
            </a:endParaRPr>
          </a:p>
          <a:p>
            <a:pPr algn="l"/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Economique</a:t>
            </a:r>
            <a:r>
              <a:rPr lang="fr-FR" sz="2800" dirty="0">
                <a:solidFill>
                  <a:srgbClr val="404738"/>
                </a:solidFill>
                <a:cs typeface="Gotham Book"/>
              </a:rPr>
              <a:t>: jusqu’à 138 Mds€ de 2020 à 2025*</a:t>
            </a:r>
            <a:r>
              <a:rPr lang="fr-FR" sz="200" dirty="0">
                <a:solidFill>
                  <a:srgbClr val="404738"/>
                </a:solidFill>
                <a:cs typeface="Gotham Book"/>
              </a:rPr>
              <a:t>à </a:t>
            </a: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Et en santé: jusqu’à 35 Mds€*</a:t>
            </a:r>
            <a:endParaRPr lang="fr-FR" sz="2800" dirty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Wingdings" charset="2"/>
              <a:buChar char="ü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Meilleur suivi des maladies chroniques</a:t>
            </a:r>
          </a:p>
          <a:p>
            <a:pPr marL="457200" indent="-457200" algn="l">
              <a:buFont typeface="Wingdings" charset="2"/>
              <a:buChar char="ü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Meilleure observance des traitements</a:t>
            </a:r>
          </a:p>
          <a:p>
            <a:pPr marL="457200" indent="-457200" algn="l">
              <a:buFont typeface="Wingdings" charset="2"/>
              <a:buChar char="ü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Amélioration des politiques de prévention</a:t>
            </a:r>
            <a:r>
              <a:rPr lang="mr-IN" sz="2800" dirty="0" smtClean="0">
                <a:solidFill>
                  <a:srgbClr val="404738"/>
                </a:solidFill>
                <a:cs typeface="Gotham Book"/>
              </a:rPr>
              <a:t>…</a:t>
            </a:r>
            <a:endParaRPr lang="fr-FR" sz="2800" dirty="0">
              <a:solidFill>
                <a:srgbClr val="404738"/>
              </a:solidFill>
              <a:cs typeface="Gotham Book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48215" y="4650059"/>
            <a:ext cx="6077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* A.T. Kearney pour l’Institut Montaigne, 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191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7" y="324853"/>
            <a:ext cx="8615986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smtClean="0">
                <a:solidFill>
                  <a:srgbClr val="404738"/>
                </a:solidFill>
                <a:cs typeface="Gotham Bold"/>
              </a:rPr>
              <a:t>Objets connectés et données </a:t>
            </a:r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19 Mds de SMS par jour</a:t>
            </a: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510.000 </a:t>
            </a:r>
            <a:r>
              <a:rPr lang="fr-FR" sz="2800" dirty="0" err="1" smtClean="0">
                <a:solidFill>
                  <a:srgbClr val="404738"/>
                </a:solidFill>
                <a:cs typeface="Gotham Book"/>
              </a:rPr>
              <a:t>posts</a:t>
            </a: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 </a:t>
            </a:r>
            <a:r>
              <a:rPr lang="fr-FR" sz="2800" dirty="0" err="1" smtClean="0">
                <a:solidFill>
                  <a:srgbClr val="404738"/>
                </a:solidFill>
                <a:cs typeface="Gotham Book"/>
              </a:rPr>
              <a:t>facebook</a:t>
            </a: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/</a:t>
            </a:r>
            <a:r>
              <a:rPr lang="fr-FR" sz="2800" dirty="0" err="1" smtClean="0">
                <a:solidFill>
                  <a:srgbClr val="404738"/>
                </a:solidFill>
                <a:cs typeface="Gotham Book"/>
              </a:rPr>
              <a:t>mnute</a:t>
            </a:r>
            <a:endParaRPr lang="fr-FR" sz="2800" dirty="0">
              <a:solidFill>
                <a:srgbClr val="404738"/>
              </a:solidFill>
              <a:cs typeface="Gotham Book"/>
            </a:endParaRPr>
          </a:p>
          <a:p>
            <a:pPr algn="l"/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(1,15 Mds utilisateurs mobile)</a:t>
            </a:r>
          </a:p>
          <a:p>
            <a:pPr marL="457200" indent="-457200" algn="l">
              <a:buFont typeface="Arial" charset="0"/>
              <a:buChar char="•"/>
            </a:pP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Capteurs</a:t>
            </a:r>
          </a:p>
        </p:txBody>
      </p:sp>
      <p:pic>
        <p:nvPicPr>
          <p:cNvPr id="3" name="Picture 2" descr="http://d3ukwgt0ah4zb1.cloudfront.net/content/scitransmed/7/283/283rv3/F1.large.jpg?download=tr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342" y="1326995"/>
            <a:ext cx="4267658" cy="381650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048215" y="4650059"/>
            <a:ext cx="3646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/>
              <a:t>S </a:t>
            </a:r>
            <a:r>
              <a:rPr lang="fr-FR" dirty="0" err="1"/>
              <a:t>Steinhubl</a:t>
            </a:r>
            <a:r>
              <a:rPr lang="fr-FR" dirty="0"/>
              <a:t>, Science </a:t>
            </a:r>
            <a:r>
              <a:rPr lang="fr-FR" dirty="0" err="1"/>
              <a:t>Transl</a:t>
            </a:r>
            <a:r>
              <a:rPr lang="fr-FR" dirty="0"/>
              <a:t> Med 2015</a:t>
            </a:r>
          </a:p>
        </p:txBody>
      </p:sp>
    </p:spTree>
    <p:extLst>
      <p:ext uri="{BB962C8B-B14F-4D97-AF65-F5344CB8AC3E}">
        <p14:creationId xmlns:p14="http://schemas.microsoft.com/office/powerpoint/2010/main" val="18880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881" y="1309790"/>
            <a:ext cx="5764021" cy="3709601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264647" y="324853"/>
            <a:ext cx="8615986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smtClean="0">
                <a:solidFill>
                  <a:srgbClr val="404738"/>
                </a:solidFill>
                <a:cs typeface="Gotham Bold"/>
              </a:rPr>
              <a:t>Objets connectés et données </a:t>
            </a:r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Une partie de </a:t>
            </a:r>
            <a:br>
              <a:rPr lang="fr-FR" sz="2800" dirty="0" smtClean="0">
                <a:solidFill>
                  <a:srgbClr val="404738"/>
                </a:solidFill>
                <a:cs typeface="Gotham Book"/>
              </a:rPr>
            </a:b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l’</a:t>
            </a:r>
            <a:r>
              <a:rPr lang="fr-FR" sz="2800" dirty="0" err="1" smtClean="0">
                <a:solidFill>
                  <a:srgbClr val="404738"/>
                </a:solidFill>
                <a:cs typeface="Gotham Book"/>
              </a:rPr>
              <a:t>exposome</a:t>
            </a:r>
            <a:endParaRPr lang="fr-FR" sz="2800" dirty="0" smtClean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endParaRPr lang="fr-FR" sz="2800" dirty="0">
              <a:solidFill>
                <a:srgbClr val="404738"/>
              </a:solidFill>
              <a:cs typeface="Gotham Book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Une partie du</a:t>
            </a:r>
            <a:br>
              <a:rPr lang="fr-FR" sz="2800" dirty="0" smtClean="0">
                <a:solidFill>
                  <a:srgbClr val="404738"/>
                </a:solidFill>
                <a:cs typeface="Gotham Book"/>
              </a:rPr>
            </a:br>
            <a:r>
              <a:rPr lang="fr-FR" sz="2800" dirty="0" err="1" smtClean="0">
                <a:solidFill>
                  <a:srgbClr val="404738"/>
                </a:solidFill>
                <a:cs typeface="Gotham Book"/>
              </a:rPr>
              <a:t>big</a:t>
            </a:r>
            <a:r>
              <a:rPr lang="fr-FR" sz="2800" dirty="0" smtClean="0">
                <a:solidFill>
                  <a:srgbClr val="404738"/>
                </a:solidFill>
                <a:cs typeface="Gotham Book"/>
              </a:rPr>
              <a:t> data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48215" y="4650059"/>
            <a:ext cx="3646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/>
              <a:t>V </a:t>
            </a:r>
            <a:r>
              <a:rPr lang="fr-FR" dirty="0" err="1" smtClean="0"/>
              <a:t>Siroux</a:t>
            </a:r>
            <a:r>
              <a:rPr lang="fr-FR" dirty="0" smtClean="0"/>
              <a:t>, </a:t>
            </a:r>
            <a:r>
              <a:rPr lang="fr-FR" dirty="0" err="1" smtClean="0"/>
              <a:t>Eur</a:t>
            </a:r>
            <a:r>
              <a:rPr lang="fr-FR" dirty="0" smtClean="0"/>
              <a:t> </a:t>
            </a:r>
            <a:r>
              <a:rPr lang="fr-FR" dirty="0" err="1" smtClean="0"/>
              <a:t>Respir</a:t>
            </a:r>
            <a:r>
              <a:rPr lang="fr-FR" dirty="0" smtClean="0"/>
              <a:t> </a:t>
            </a:r>
            <a:r>
              <a:rPr lang="fr-FR" dirty="0" err="1" smtClean="0"/>
              <a:t>Rev</a:t>
            </a:r>
            <a:r>
              <a:rPr lang="fr-FR" dirty="0" smtClean="0"/>
              <a:t> 2016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02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4647" y="324853"/>
            <a:ext cx="8615986" cy="372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err="1">
                <a:solidFill>
                  <a:srgbClr val="404738"/>
                </a:solidFill>
                <a:cs typeface="Gotham Bold"/>
              </a:rPr>
              <a:t>P</a:t>
            </a:r>
            <a:r>
              <a:rPr lang="fr-FR" dirty="0" err="1" smtClean="0">
                <a:solidFill>
                  <a:srgbClr val="404738"/>
                </a:solidFill>
                <a:cs typeface="Gotham Bold"/>
              </a:rPr>
              <a:t>ancreas</a:t>
            </a:r>
            <a:r>
              <a:rPr lang="fr-FR" dirty="0" smtClean="0">
                <a:solidFill>
                  <a:srgbClr val="404738"/>
                </a:solidFill>
                <a:cs typeface="Gotham Bold"/>
              </a:rPr>
              <a:t> bionique </a:t>
            </a:r>
            <a:r>
              <a:rPr lang="fr-FR" sz="1000" dirty="0" smtClean="0">
                <a:solidFill>
                  <a:srgbClr val="A41522"/>
                </a:solidFill>
                <a:latin typeface="Gotham Bold"/>
                <a:cs typeface="Gotham Bold"/>
              </a:rPr>
              <a:t>______________________________________________________________________________________________________________</a:t>
            </a:r>
          </a:p>
          <a:p>
            <a:pPr algn="l"/>
            <a:endParaRPr lang="fr-FR" sz="1200" dirty="0" smtClean="0">
              <a:solidFill>
                <a:srgbClr val="404738"/>
              </a:solidFill>
              <a:latin typeface="Gotham Bold"/>
              <a:cs typeface="Gotham Bold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400" y="1189688"/>
            <a:ext cx="4010600" cy="39538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21904" y="4485621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El-</a:t>
            </a:r>
            <a:r>
              <a:rPr lang="fr-FR" dirty="0" err="1" smtClean="0"/>
              <a:t>Khatib</a:t>
            </a:r>
            <a:r>
              <a:rPr lang="fr-FR" dirty="0" smtClean="0"/>
              <a:t> FH STM 2010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46" y="1448188"/>
            <a:ext cx="4598151" cy="21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9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sharepoint/v3/field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660</TotalTime>
  <Words>415</Words>
  <Application>Microsoft Office PowerPoint</Application>
  <PresentationFormat>Affichage à l'écran (16:9)</PresentationFormat>
  <Paragraphs>99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prestisp</cp:lastModifiedBy>
  <cp:revision>77</cp:revision>
  <dcterms:created xsi:type="dcterms:W3CDTF">2010-04-12T23:12:02Z</dcterms:created>
  <dcterms:modified xsi:type="dcterms:W3CDTF">2017-11-23T07:57:16Z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