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94" r:id="rId4"/>
    <p:sldId id="258" r:id="rId5"/>
    <p:sldId id="293" r:id="rId6"/>
    <p:sldId id="301" r:id="rId7"/>
    <p:sldId id="323" r:id="rId8"/>
    <p:sldId id="328" r:id="rId9"/>
    <p:sldId id="307" r:id="rId10"/>
    <p:sldId id="332" r:id="rId11"/>
    <p:sldId id="309" r:id="rId12"/>
    <p:sldId id="310" r:id="rId13"/>
    <p:sldId id="308" r:id="rId14"/>
    <p:sldId id="324" r:id="rId15"/>
    <p:sldId id="311" r:id="rId16"/>
    <p:sldId id="314" r:id="rId17"/>
    <p:sldId id="315" r:id="rId18"/>
    <p:sldId id="316" r:id="rId19"/>
    <p:sldId id="317" r:id="rId20"/>
    <p:sldId id="320" r:id="rId21"/>
    <p:sldId id="333" r:id="rId22"/>
    <p:sldId id="344" r:id="rId23"/>
    <p:sldId id="345" r:id="rId24"/>
    <p:sldId id="346" r:id="rId25"/>
    <p:sldId id="347" r:id="rId26"/>
    <p:sldId id="349" r:id="rId27"/>
    <p:sldId id="335" r:id="rId28"/>
    <p:sldId id="337" r:id="rId29"/>
    <p:sldId id="341" r:id="rId30"/>
    <p:sldId id="342" r:id="rId31"/>
    <p:sldId id="338" r:id="rId32"/>
    <p:sldId id="339" r:id="rId33"/>
    <p:sldId id="343" r:id="rId34"/>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47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lvl1pPr>
              <a:defRPr/>
            </a:lvl1pPr>
          </a:lstStyle>
          <a:p>
            <a:pPr>
              <a:defRPr/>
            </a:pPr>
            <a:fld id="{481B783A-7D41-4086-B698-8E51D2FFA11C}" type="datetimeFigureOut">
              <a:rPr lang="fr-FR"/>
              <a:pPr>
                <a:defRPr/>
              </a:pPr>
              <a:t>14/01/2019</a:t>
            </a:fld>
            <a:endParaRPr lang="fr-BE"/>
          </a:p>
        </p:txBody>
      </p:sp>
      <p:sp>
        <p:nvSpPr>
          <p:cNvPr id="5" name="Espace réservé du pied de page 4"/>
          <p:cNvSpPr>
            <a:spLocks noGrp="1"/>
          </p:cNvSpPr>
          <p:nvPr>
            <p:ph type="ftr" sz="quarter" idx="11"/>
          </p:nvPr>
        </p:nvSpPr>
        <p:spPr/>
        <p:txBody>
          <a:bodyPr/>
          <a:lstStyle>
            <a:lvl1pPr>
              <a:defRPr/>
            </a:lvl1pPr>
          </a:lstStyle>
          <a:p>
            <a:pPr>
              <a:defRPr/>
            </a:pPr>
            <a:endParaRPr lang="fr-BE"/>
          </a:p>
        </p:txBody>
      </p:sp>
      <p:sp>
        <p:nvSpPr>
          <p:cNvPr id="6" name="Espace réservé du numéro de diapositive 5"/>
          <p:cNvSpPr>
            <a:spLocks noGrp="1"/>
          </p:cNvSpPr>
          <p:nvPr>
            <p:ph type="sldNum" sz="quarter" idx="12"/>
          </p:nvPr>
        </p:nvSpPr>
        <p:spPr/>
        <p:txBody>
          <a:bodyPr/>
          <a:lstStyle>
            <a:lvl1pPr>
              <a:defRPr/>
            </a:lvl1pPr>
          </a:lstStyle>
          <a:p>
            <a:pPr>
              <a:defRPr/>
            </a:pPr>
            <a:fld id="{2E78BA11-1EA5-4AE4-89C1-79239B7C44C1}" type="slidenum">
              <a:rPr lang="fr-BE"/>
              <a:pPr>
                <a:defRPr/>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lvl1pPr>
              <a:defRPr/>
            </a:lvl1pPr>
          </a:lstStyle>
          <a:p>
            <a:pPr>
              <a:defRPr/>
            </a:pPr>
            <a:fld id="{F8F6665B-DA14-4B69-9C23-F2AD73430D08}" type="datetimeFigureOut">
              <a:rPr lang="fr-FR"/>
              <a:pPr>
                <a:defRPr/>
              </a:pPr>
              <a:t>14/01/2019</a:t>
            </a:fld>
            <a:endParaRPr lang="fr-BE"/>
          </a:p>
        </p:txBody>
      </p:sp>
      <p:sp>
        <p:nvSpPr>
          <p:cNvPr id="5" name="Espace réservé du pied de page 4"/>
          <p:cNvSpPr>
            <a:spLocks noGrp="1"/>
          </p:cNvSpPr>
          <p:nvPr>
            <p:ph type="ftr" sz="quarter" idx="11"/>
          </p:nvPr>
        </p:nvSpPr>
        <p:spPr/>
        <p:txBody>
          <a:bodyPr/>
          <a:lstStyle>
            <a:lvl1pPr>
              <a:defRPr/>
            </a:lvl1pPr>
          </a:lstStyle>
          <a:p>
            <a:pPr>
              <a:defRPr/>
            </a:pPr>
            <a:endParaRPr lang="fr-BE"/>
          </a:p>
        </p:txBody>
      </p:sp>
      <p:sp>
        <p:nvSpPr>
          <p:cNvPr id="6" name="Espace réservé du numéro de diapositive 5"/>
          <p:cNvSpPr>
            <a:spLocks noGrp="1"/>
          </p:cNvSpPr>
          <p:nvPr>
            <p:ph type="sldNum" sz="quarter" idx="12"/>
          </p:nvPr>
        </p:nvSpPr>
        <p:spPr/>
        <p:txBody>
          <a:bodyPr/>
          <a:lstStyle>
            <a:lvl1pPr>
              <a:defRPr/>
            </a:lvl1pPr>
          </a:lstStyle>
          <a:p>
            <a:pPr>
              <a:defRPr/>
            </a:pPr>
            <a:fld id="{D5BE785B-FE9A-42DF-8381-D7D7885453C8}" type="slidenum">
              <a:rPr lang="fr-BE"/>
              <a:pPr>
                <a:defRPr/>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lvl1pPr>
              <a:defRPr/>
            </a:lvl1pPr>
          </a:lstStyle>
          <a:p>
            <a:pPr>
              <a:defRPr/>
            </a:pPr>
            <a:fld id="{C860A5D5-4F47-42DF-B87F-2A5AACA67A31}" type="datetimeFigureOut">
              <a:rPr lang="fr-FR"/>
              <a:pPr>
                <a:defRPr/>
              </a:pPr>
              <a:t>14/01/2019</a:t>
            </a:fld>
            <a:endParaRPr lang="fr-BE"/>
          </a:p>
        </p:txBody>
      </p:sp>
      <p:sp>
        <p:nvSpPr>
          <p:cNvPr id="5" name="Espace réservé du pied de page 4"/>
          <p:cNvSpPr>
            <a:spLocks noGrp="1"/>
          </p:cNvSpPr>
          <p:nvPr>
            <p:ph type="ftr" sz="quarter" idx="11"/>
          </p:nvPr>
        </p:nvSpPr>
        <p:spPr/>
        <p:txBody>
          <a:bodyPr/>
          <a:lstStyle>
            <a:lvl1pPr>
              <a:defRPr/>
            </a:lvl1pPr>
          </a:lstStyle>
          <a:p>
            <a:pPr>
              <a:defRPr/>
            </a:pPr>
            <a:endParaRPr lang="fr-BE"/>
          </a:p>
        </p:txBody>
      </p:sp>
      <p:sp>
        <p:nvSpPr>
          <p:cNvPr id="6" name="Espace réservé du numéro de diapositive 5"/>
          <p:cNvSpPr>
            <a:spLocks noGrp="1"/>
          </p:cNvSpPr>
          <p:nvPr>
            <p:ph type="sldNum" sz="quarter" idx="12"/>
          </p:nvPr>
        </p:nvSpPr>
        <p:spPr/>
        <p:txBody>
          <a:bodyPr/>
          <a:lstStyle>
            <a:lvl1pPr>
              <a:defRPr/>
            </a:lvl1pPr>
          </a:lstStyle>
          <a:p>
            <a:pPr>
              <a:defRPr/>
            </a:pPr>
            <a:fld id="{55613570-EFC8-44AC-AC00-E3128CD545F3}" type="slidenum">
              <a:rPr lang="fr-BE"/>
              <a:pPr>
                <a:defRPr/>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lvl1pPr>
              <a:defRPr/>
            </a:lvl1pPr>
          </a:lstStyle>
          <a:p>
            <a:pPr>
              <a:defRPr/>
            </a:pPr>
            <a:fld id="{BA089133-E074-42E0-9FEB-52423C27DCF5}" type="datetimeFigureOut">
              <a:rPr lang="fr-FR"/>
              <a:pPr>
                <a:defRPr/>
              </a:pPr>
              <a:t>14/01/2019</a:t>
            </a:fld>
            <a:endParaRPr lang="fr-BE"/>
          </a:p>
        </p:txBody>
      </p:sp>
      <p:sp>
        <p:nvSpPr>
          <p:cNvPr id="5" name="Espace réservé du pied de page 4"/>
          <p:cNvSpPr>
            <a:spLocks noGrp="1"/>
          </p:cNvSpPr>
          <p:nvPr>
            <p:ph type="ftr" sz="quarter" idx="11"/>
          </p:nvPr>
        </p:nvSpPr>
        <p:spPr/>
        <p:txBody>
          <a:bodyPr/>
          <a:lstStyle>
            <a:lvl1pPr>
              <a:defRPr/>
            </a:lvl1pPr>
          </a:lstStyle>
          <a:p>
            <a:pPr>
              <a:defRPr/>
            </a:pPr>
            <a:endParaRPr lang="fr-BE"/>
          </a:p>
        </p:txBody>
      </p:sp>
      <p:sp>
        <p:nvSpPr>
          <p:cNvPr id="6" name="Espace réservé du numéro de diapositive 5"/>
          <p:cNvSpPr>
            <a:spLocks noGrp="1"/>
          </p:cNvSpPr>
          <p:nvPr>
            <p:ph type="sldNum" sz="quarter" idx="12"/>
          </p:nvPr>
        </p:nvSpPr>
        <p:spPr/>
        <p:txBody>
          <a:bodyPr/>
          <a:lstStyle>
            <a:lvl1pPr>
              <a:defRPr/>
            </a:lvl1pPr>
          </a:lstStyle>
          <a:p>
            <a:pPr>
              <a:defRPr/>
            </a:pPr>
            <a:fld id="{48FC7D99-CCEB-47D1-B44A-5A795F2CCF07}" type="slidenum">
              <a:rPr lang="fr-BE"/>
              <a:pPr>
                <a:defRPr/>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A83B4642-42EF-4A4E-B8B2-3CCBE62AB835}" type="datetimeFigureOut">
              <a:rPr lang="fr-FR"/>
              <a:pPr>
                <a:defRPr/>
              </a:pPr>
              <a:t>14/01/2019</a:t>
            </a:fld>
            <a:endParaRPr lang="fr-BE"/>
          </a:p>
        </p:txBody>
      </p:sp>
      <p:sp>
        <p:nvSpPr>
          <p:cNvPr id="5" name="Espace réservé du pied de page 4"/>
          <p:cNvSpPr>
            <a:spLocks noGrp="1"/>
          </p:cNvSpPr>
          <p:nvPr>
            <p:ph type="ftr" sz="quarter" idx="11"/>
          </p:nvPr>
        </p:nvSpPr>
        <p:spPr/>
        <p:txBody>
          <a:bodyPr/>
          <a:lstStyle>
            <a:lvl1pPr>
              <a:defRPr/>
            </a:lvl1pPr>
          </a:lstStyle>
          <a:p>
            <a:pPr>
              <a:defRPr/>
            </a:pPr>
            <a:endParaRPr lang="fr-BE"/>
          </a:p>
        </p:txBody>
      </p:sp>
      <p:sp>
        <p:nvSpPr>
          <p:cNvPr id="6" name="Espace réservé du numéro de diapositive 5"/>
          <p:cNvSpPr>
            <a:spLocks noGrp="1"/>
          </p:cNvSpPr>
          <p:nvPr>
            <p:ph type="sldNum" sz="quarter" idx="12"/>
          </p:nvPr>
        </p:nvSpPr>
        <p:spPr/>
        <p:txBody>
          <a:bodyPr/>
          <a:lstStyle>
            <a:lvl1pPr>
              <a:defRPr/>
            </a:lvl1pPr>
          </a:lstStyle>
          <a:p>
            <a:pPr>
              <a:defRPr/>
            </a:pPr>
            <a:fld id="{0CB1F38F-00F2-4400-A3BF-CB3AE76049A2}" type="slidenum">
              <a:rPr lang="fr-BE"/>
              <a:pPr>
                <a:defRPr/>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3"/>
          <p:cNvSpPr>
            <a:spLocks noGrp="1"/>
          </p:cNvSpPr>
          <p:nvPr>
            <p:ph type="dt" sz="half" idx="10"/>
          </p:nvPr>
        </p:nvSpPr>
        <p:spPr/>
        <p:txBody>
          <a:bodyPr/>
          <a:lstStyle>
            <a:lvl1pPr>
              <a:defRPr/>
            </a:lvl1pPr>
          </a:lstStyle>
          <a:p>
            <a:pPr>
              <a:defRPr/>
            </a:pPr>
            <a:fld id="{F33F1A32-3ED7-433F-80C6-9272093F47A8}" type="datetimeFigureOut">
              <a:rPr lang="fr-FR"/>
              <a:pPr>
                <a:defRPr/>
              </a:pPr>
              <a:t>14/01/2019</a:t>
            </a:fld>
            <a:endParaRPr lang="fr-BE"/>
          </a:p>
        </p:txBody>
      </p:sp>
      <p:sp>
        <p:nvSpPr>
          <p:cNvPr id="6" name="Espace réservé du pied de page 4"/>
          <p:cNvSpPr>
            <a:spLocks noGrp="1"/>
          </p:cNvSpPr>
          <p:nvPr>
            <p:ph type="ftr" sz="quarter" idx="11"/>
          </p:nvPr>
        </p:nvSpPr>
        <p:spPr/>
        <p:txBody>
          <a:bodyPr/>
          <a:lstStyle>
            <a:lvl1pPr>
              <a:defRPr/>
            </a:lvl1pPr>
          </a:lstStyle>
          <a:p>
            <a:pPr>
              <a:defRPr/>
            </a:pPr>
            <a:endParaRPr lang="fr-BE"/>
          </a:p>
        </p:txBody>
      </p:sp>
      <p:sp>
        <p:nvSpPr>
          <p:cNvPr id="7" name="Espace réservé du numéro de diapositive 5"/>
          <p:cNvSpPr>
            <a:spLocks noGrp="1"/>
          </p:cNvSpPr>
          <p:nvPr>
            <p:ph type="sldNum" sz="quarter" idx="12"/>
          </p:nvPr>
        </p:nvSpPr>
        <p:spPr/>
        <p:txBody>
          <a:bodyPr/>
          <a:lstStyle>
            <a:lvl1pPr>
              <a:defRPr/>
            </a:lvl1pPr>
          </a:lstStyle>
          <a:p>
            <a:pPr>
              <a:defRPr/>
            </a:pPr>
            <a:fld id="{42FC1498-8C4A-45D4-8571-D4D853902FA4}" type="slidenum">
              <a:rPr lang="fr-BE"/>
              <a:pPr>
                <a:defRPr/>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3"/>
          <p:cNvSpPr>
            <a:spLocks noGrp="1"/>
          </p:cNvSpPr>
          <p:nvPr>
            <p:ph type="dt" sz="half" idx="10"/>
          </p:nvPr>
        </p:nvSpPr>
        <p:spPr/>
        <p:txBody>
          <a:bodyPr/>
          <a:lstStyle>
            <a:lvl1pPr>
              <a:defRPr/>
            </a:lvl1pPr>
          </a:lstStyle>
          <a:p>
            <a:pPr>
              <a:defRPr/>
            </a:pPr>
            <a:fld id="{4FC1B38E-0120-4ADC-9B84-4B354716692C}" type="datetimeFigureOut">
              <a:rPr lang="fr-FR"/>
              <a:pPr>
                <a:defRPr/>
              </a:pPr>
              <a:t>14/01/2019</a:t>
            </a:fld>
            <a:endParaRPr lang="fr-BE"/>
          </a:p>
        </p:txBody>
      </p:sp>
      <p:sp>
        <p:nvSpPr>
          <p:cNvPr id="8" name="Espace réservé du pied de page 4"/>
          <p:cNvSpPr>
            <a:spLocks noGrp="1"/>
          </p:cNvSpPr>
          <p:nvPr>
            <p:ph type="ftr" sz="quarter" idx="11"/>
          </p:nvPr>
        </p:nvSpPr>
        <p:spPr/>
        <p:txBody>
          <a:bodyPr/>
          <a:lstStyle>
            <a:lvl1pPr>
              <a:defRPr/>
            </a:lvl1pPr>
          </a:lstStyle>
          <a:p>
            <a:pPr>
              <a:defRPr/>
            </a:pPr>
            <a:endParaRPr lang="fr-BE"/>
          </a:p>
        </p:txBody>
      </p:sp>
      <p:sp>
        <p:nvSpPr>
          <p:cNvPr id="9" name="Espace réservé du numéro de diapositive 5"/>
          <p:cNvSpPr>
            <a:spLocks noGrp="1"/>
          </p:cNvSpPr>
          <p:nvPr>
            <p:ph type="sldNum" sz="quarter" idx="12"/>
          </p:nvPr>
        </p:nvSpPr>
        <p:spPr/>
        <p:txBody>
          <a:bodyPr/>
          <a:lstStyle>
            <a:lvl1pPr>
              <a:defRPr/>
            </a:lvl1pPr>
          </a:lstStyle>
          <a:p>
            <a:pPr>
              <a:defRPr/>
            </a:pPr>
            <a:fld id="{550E2D9B-CAF9-4722-A418-52487E2AE38E}" type="slidenum">
              <a:rPr lang="fr-BE"/>
              <a:pPr>
                <a:defRPr/>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3"/>
          <p:cNvSpPr>
            <a:spLocks noGrp="1"/>
          </p:cNvSpPr>
          <p:nvPr>
            <p:ph type="dt" sz="half" idx="10"/>
          </p:nvPr>
        </p:nvSpPr>
        <p:spPr/>
        <p:txBody>
          <a:bodyPr/>
          <a:lstStyle>
            <a:lvl1pPr>
              <a:defRPr/>
            </a:lvl1pPr>
          </a:lstStyle>
          <a:p>
            <a:pPr>
              <a:defRPr/>
            </a:pPr>
            <a:fld id="{35CFF55C-AC84-4DCD-88B1-ABF098A4F4F3}" type="datetimeFigureOut">
              <a:rPr lang="fr-FR"/>
              <a:pPr>
                <a:defRPr/>
              </a:pPr>
              <a:t>14/01/2019</a:t>
            </a:fld>
            <a:endParaRPr lang="fr-BE"/>
          </a:p>
        </p:txBody>
      </p:sp>
      <p:sp>
        <p:nvSpPr>
          <p:cNvPr id="4" name="Espace réservé du pied de page 4"/>
          <p:cNvSpPr>
            <a:spLocks noGrp="1"/>
          </p:cNvSpPr>
          <p:nvPr>
            <p:ph type="ftr" sz="quarter" idx="11"/>
          </p:nvPr>
        </p:nvSpPr>
        <p:spPr/>
        <p:txBody>
          <a:bodyPr/>
          <a:lstStyle>
            <a:lvl1pPr>
              <a:defRPr/>
            </a:lvl1pPr>
          </a:lstStyle>
          <a:p>
            <a:pPr>
              <a:defRPr/>
            </a:pPr>
            <a:endParaRPr lang="fr-BE"/>
          </a:p>
        </p:txBody>
      </p:sp>
      <p:sp>
        <p:nvSpPr>
          <p:cNvPr id="5" name="Espace réservé du numéro de diapositive 5"/>
          <p:cNvSpPr>
            <a:spLocks noGrp="1"/>
          </p:cNvSpPr>
          <p:nvPr>
            <p:ph type="sldNum" sz="quarter" idx="12"/>
          </p:nvPr>
        </p:nvSpPr>
        <p:spPr/>
        <p:txBody>
          <a:bodyPr/>
          <a:lstStyle>
            <a:lvl1pPr>
              <a:defRPr/>
            </a:lvl1pPr>
          </a:lstStyle>
          <a:p>
            <a:pPr>
              <a:defRPr/>
            </a:pPr>
            <a:fld id="{C299DA9D-C59A-4AAD-905B-CE6937DFFAD2}" type="slidenum">
              <a:rPr lang="fr-BE"/>
              <a:pPr>
                <a:defRPr/>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B9C22851-0417-41CA-A365-8928323035B5}" type="datetimeFigureOut">
              <a:rPr lang="fr-FR"/>
              <a:pPr>
                <a:defRPr/>
              </a:pPr>
              <a:t>14/01/2019</a:t>
            </a:fld>
            <a:endParaRPr lang="fr-BE"/>
          </a:p>
        </p:txBody>
      </p:sp>
      <p:sp>
        <p:nvSpPr>
          <p:cNvPr id="3" name="Espace réservé du pied de page 4"/>
          <p:cNvSpPr>
            <a:spLocks noGrp="1"/>
          </p:cNvSpPr>
          <p:nvPr>
            <p:ph type="ftr" sz="quarter" idx="11"/>
          </p:nvPr>
        </p:nvSpPr>
        <p:spPr/>
        <p:txBody>
          <a:bodyPr/>
          <a:lstStyle>
            <a:lvl1pPr>
              <a:defRPr/>
            </a:lvl1pPr>
          </a:lstStyle>
          <a:p>
            <a:pPr>
              <a:defRPr/>
            </a:pPr>
            <a:endParaRPr lang="fr-BE"/>
          </a:p>
        </p:txBody>
      </p:sp>
      <p:sp>
        <p:nvSpPr>
          <p:cNvPr id="4" name="Espace réservé du numéro de diapositive 5"/>
          <p:cNvSpPr>
            <a:spLocks noGrp="1"/>
          </p:cNvSpPr>
          <p:nvPr>
            <p:ph type="sldNum" sz="quarter" idx="12"/>
          </p:nvPr>
        </p:nvSpPr>
        <p:spPr/>
        <p:txBody>
          <a:bodyPr/>
          <a:lstStyle>
            <a:lvl1pPr>
              <a:defRPr/>
            </a:lvl1pPr>
          </a:lstStyle>
          <a:p>
            <a:pPr>
              <a:defRPr/>
            </a:pPr>
            <a:fld id="{B88B0C00-9DBC-4F2C-BC02-16CBE81BCAF9}" type="slidenum">
              <a:rPr lang="fr-BE"/>
              <a:pPr>
                <a:defRPr/>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9BCE7BE3-E4E3-45CB-8DDF-910A1E41A4F8}" type="datetimeFigureOut">
              <a:rPr lang="fr-FR"/>
              <a:pPr>
                <a:defRPr/>
              </a:pPr>
              <a:t>14/01/2019</a:t>
            </a:fld>
            <a:endParaRPr lang="fr-BE"/>
          </a:p>
        </p:txBody>
      </p:sp>
      <p:sp>
        <p:nvSpPr>
          <p:cNvPr id="6" name="Espace réservé du pied de page 4"/>
          <p:cNvSpPr>
            <a:spLocks noGrp="1"/>
          </p:cNvSpPr>
          <p:nvPr>
            <p:ph type="ftr" sz="quarter" idx="11"/>
          </p:nvPr>
        </p:nvSpPr>
        <p:spPr/>
        <p:txBody>
          <a:bodyPr/>
          <a:lstStyle>
            <a:lvl1pPr>
              <a:defRPr/>
            </a:lvl1pPr>
          </a:lstStyle>
          <a:p>
            <a:pPr>
              <a:defRPr/>
            </a:pPr>
            <a:endParaRPr lang="fr-BE"/>
          </a:p>
        </p:txBody>
      </p:sp>
      <p:sp>
        <p:nvSpPr>
          <p:cNvPr id="7" name="Espace réservé du numéro de diapositive 5"/>
          <p:cNvSpPr>
            <a:spLocks noGrp="1"/>
          </p:cNvSpPr>
          <p:nvPr>
            <p:ph type="sldNum" sz="quarter" idx="12"/>
          </p:nvPr>
        </p:nvSpPr>
        <p:spPr/>
        <p:txBody>
          <a:bodyPr/>
          <a:lstStyle>
            <a:lvl1pPr>
              <a:defRPr/>
            </a:lvl1pPr>
          </a:lstStyle>
          <a:p>
            <a:pPr>
              <a:defRPr/>
            </a:pPr>
            <a:fld id="{CA7B4C54-4236-45C0-950E-6A8E2DC2BCCB}" type="slidenum">
              <a:rPr lang="fr-BE"/>
              <a:pPr>
                <a:defRPr/>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BE"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943EAC97-218D-4F6E-87E4-FB432DA1939B}" type="datetimeFigureOut">
              <a:rPr lang="fr-FR"/>
              <a:pPr>
                <a:defRPr/>
              </a:pPr>
              <a:t>14/01/2019</a:t>
            </a:fld>
            <a:endParaRPr lang="fr-BE"/>
          </a:p>
        </p:txBody>
      </p:sp>
      <p:sp>
        <p:nvSpPr>
          <p:cNvPr id="6" name="Espace réservé du pied de page 4"/>
          <p:cNvSpPr>
            <a:spLocks noGrp="1"/>
          </p:cNvSpPr>
          <p:nvPr>
            <p:ph type="ftr" sz="quarter" idx="11"/>
          </p:nvPr>
        </p:nvSpPr>
        <p:spPr/>
        <p:txBody>
          <a:bodyPr/>
          <a:lstStyle>
            <a:lvl1pPr>
              <a:defRPr/>
            </a:lvl1pPr>
          </a:lstStyle>
          <a:p>
            <a:pPr>
              <a:defRPr/>
            </a:pPr>
            <a:endParaRPr lang="fr-BE"/>
          </a:p>
        </p:txBody>
      </p:sp>
      <p:sp>
        <p:nvSpPr>
          <p:cNvPr id="7" name="Espace réservé du numéro de diapositive 5"/>
          <p:cNvSpPr>
            <a:spLocks noGrp="1"/>
          </p:cNvSpPr>
          <p:nvPr>
            <p:ph type="sldNum" sz="quarter" idx="12"/>
          </p:nvPr>
        </p:nvSpPr>
        <p:spPr/>
        <p:txBody>
          <a:bodyPr/>
          <a:lstStyle>
            <a:lvl1pPr>
              <a:defRPr/>
            </a:lvl1pPr>
          </a:lstStyle>
          <a:p>
            <a:pPr>
              <a:defRPr/>
            </a:pPr>
            <a:fld id="{A91935B2-6EFB-4E4A-85A5-0097D7C4DA33}" type="slidenum">
              <a:rPr lang="fr-BE"/>
              <a:pPr>
                <a:defRPr/>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338"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endParaRPr lang="fr-BE" smtClean="0"/>
          </a:p>
        </p:txBody>
      </p:sp>
      <p:sp>
        <p:nvSpPr>
          <p:cNvPr id="14339"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smtClean="0"/>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2146B4C8-15A6-4BCA-B194-8F5054F12A8B}" type="datetimeFigureOut">
              <a:rPr lang="fr-FR"/>
              <a:pPr>
                <a:defRPr/>
              </a:pPr>
              <a:t>14/01/2019</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CA193D24-104D-4DA9-A578-5B19C4928D42}" type="slidenum">
              <a:rPr lang="fr-BE"/>
              <a:pPr>
                <a:defRPr/>
              </a:pPr>
              <a:t>‹N°›</a:t>
            </a:fld>
            <a:endParaRPr lang="fr-BE"/>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jpe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9750" y="1341438"/>
            <a:ext cx="8424863" cy="2736850"/>
          </a:xfrm>
          <a:solidFill>
            <a:srgbClr val="92D050"/>
          </a:solidFill>
        </p:spPr>
        <p:txBody>
          <a:bodyPr>
            <a:normAutofit/>
          </a:bodyPr>
          <a:lstStyle/>
          <a:p>
            <a:pPr eaLnBrk="1" hangingPunct="1"/>
            <a:r>
              <a:rPr lang="fr-FR" sz="4000" smtClean="0"/>
              <a:t>Evaluer les interventions thérapeutiques non médicamenteuses : Principes généraux et application à l’autisme</a:t>
            </a:r>
          </a:p>
        </p:txBody>
      </p:sp>
      <p:sp>
        <p:nvSpPr>
          <p:cNvPr id="1029" name="Sous-titre 2"/>
          <p:cNvSpPr>
            <a:spLocks noGrp="1"/>
          </p:cNvSpPr>
          <p:nvPr>
            <p:ph type="subTitle" idx="1"/>
          </p:nvPr>
        </p:nvSpPr>
        <p:spPr>
          <a:xfrm>
            <a:off x="1371600" y="4124325"/>
            <a:ext cx="6400800" cy="1752600"/>
          </a:xfrm>
        </p:spPr>
        <p:txBody>
          <a:bodyPr/>
          <a:lstStyle/>
          <a:p>
            <a:pPr eaLnBrk="1" hangingPunct="1"/>
            <a:r>
              <a:rPr lang="fr-FR" smtClean="0">
                <a:solidFill>
                  <a:srgbClr val="898989"/>
                </a:solidFill>
              </a:rPr>
              <a:t>Pr Amaria BAGHDADLI</a:t>
            </a:r>
          </a:p>
          <a:p>
            <a:pPr eaLnBrk="1" hangingPunct="1"/>
            <a:r>
              <a:rPr lang="fr-FR" smtClean="0">
                <a:solidFill>
                  <a:srgbClr val="898989"/>
                </a:solidFill>
              </a:rPr>
              <a:t>Coordonnateur du CRA-LR</a:t>
            </a:r>
          </a:p>
        </p:txBody>
      </p:sp>
      <p:graphicFrame>
        <p:nvGraphicFramePr>
          <p:cNvPr id="1026" name="Object 4"/>
          <p:cNvGraphicFramePr>
            <a:graphicFrameLocks noChangeAspect="1"/>
          </p:cNvGraphicFramePr>
          <p:nvPr/>
        </p:nvGraphicFramePr>
        <p:xfrm>
          <a:off x="3024188" y="228600"/>
          <a:ext cx="1619250" cy="904875"/>
        </p:xfrm>
        <a:graphic>
          <a:graphicData uri="http://schemas.openxmlformats.org/presentationml/2006/ole">
            <mc:AlternateContent xmlns:mc="http://schemas.openxmlformats.org/markup-compatibility/2006">
              <mc:Choice xmlns:v="urn:schemas-microsoft-com:vml" Requires="v">
                <p:oleObj spid="_x0000_s1028" name="Image bitmap" r:id="rId3" imgW="1619476" imgH="905001" progId="PBrush">
                  <p:embed/>
                </p:oleObj>
              </mc:Choice>
              <mc:Fallback>
                <p:oleObj name="Image bitmap" r:id="rId3" imgW="1619476" imgH="905001" progId="PBrush">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24188" y="228600"/>
                        <a:ext cx="1619250" cy="904875"/>
                      </a:xfrm>
                      <a:prstGeom prst="rect">
                        <a:avLst/>
                      </a:prstGeom>
                      <a:noFill/>
                      <a:extLst>
                        <a:ext uri="{909E8E84-426E-40DD-AFC4-6F175D3DCCD1}">
                          <a14:hiddenFill xmlns:a14="http://schemas.microsoft.com/office/drawing/2010/main">
                            <a:solidFill>
                              <a:srgbClr val="00CC99"/>
                            </a:solidFill>
                          </a14:hiddenFill>
                        </a:ext>
                      </a:extLst>
                    </p:spPr>
                  </p:pic>
                </p:oleObj>
              </mc:Fallback>
            </mc:AlternateContent>
          </a:graphicData>
        </a:graphic>
      </p:graphicFrame>
      <p:pic>
        <p:nvPicPr>
          <p:cNvPr id="1030" name="Picture 5"/>
          <p:cNvPicPr>
            <a:picLocks noGrp="1" noChangeAspect="1" noChangeArrowheads="1"/>
          </p:cNvPicPr>
          <p:nvPr/>
        </p:nvPicPr>
        <p:blipFill>
          <a:blip r:embed="rId5" cstate="print"/>
          <a:srcRect/>
          <a:stretch>
            <a:fillRect/>
          </a:stretch>
        </p:blipFill>
        <p:spPr bwMode="auto">
          <a:xfrm>
            <a:off x="4687888" y="304800"/>
            <a:ext cx="1828800" cy="796925"/>
          </a:xfrm>
          <a:prstGeom prst="rect">
            <a:avLst/>
          </a:prstGeom>
          <a:noFill/>
          <a:ln w="9525">
            <a:noFill/>
            <a:miter lim="800000"/>
            <a:headEnd/>
            <a:tailEnd/>
          </a:ln>
        </p:spPr>
      </p:pic>
      <p:graphicFrame>
        <p:nvGraphicFramePr>
          <p:cNvPr id="1027" name="Object 5"/>
          <p:cNvGraphicFramePr>
            <a:graphicFrameLocks noChangeAspect="1"/>
          </p:cNvGraphicFramePr>
          <p:nvPr/>
        </p:nvGraphicFramePr>
        <p:xfrm>
          <a:off x="6627813" y="304800"/>
          <a:ext cx="1905000" cy="762000"/>
        </p:xfrm>
        <a:graphic>
          <a:graphicData uri="http://schemas.openxmlformats.org/presentationml/2006/ole">
            <mc:AlternateContent xmlns:mc="http://schemas.openxmlformats.org/markup-compatibility/2006">
              <mc:Choice xmlns:v="urn:schemas-microsoft-com:vml" Requires="v">
                <p:oleObj spid="_x0000_s1029" name="Photo Editor Photo" r:id="rId6" imgW="1714739" imgH="828791" progId="">
                  <p:embed/>
                </p:oleObj>
              </mc:Choice>
              <mc:Fallback>
                <p:oleObj name="Photo Editor Photo" r:id="rId6" imgW="1714739" imgH="828791" progId="">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627813" y="304800"/>
                        <a:ext cx="1905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re 1"/>
          <p:cNvSpPr>
            <a:spLocks noGrp="1"/>
          </p:cNvSpPr>
          <p:nvPr>
            <p:ph type="title"/>
          </p:nvPr>
        </p:nvSpPr>
        <p:spPr>
          <a:xfrm>
            <a:off x="179388" y="274638"/>
            <a:ext cx="8856662" cy="1143000"/>
          </a:xfrm>
          <a:solidFill>
            <a:srgbClr val="92D050"/>
          </a:solidFill>
        </p:spPr>
        <p:txBody>
          <a:bodyPr/>
          <a:lstStyle/>
          <a:p>
            <a:pPr eaLnBrk="1" hangingPunct="1"/>
            <a:r>
              <a:rPr lang="fr-FR" sz="4000" smtClean="0"/>
              <a:t>Multiplicité des interventions utilisées </a:t>
            </a:r>
            <a:r>
              <a:rPr lang="fr-FR" sz="3600" smtClean="0"/>
              <a:t/>
            </a:r>
            <a:br>
              <a:rPr lang="fr-FR" sz="3600" smtClean="0"/>
            </a:br>
            <a:r>
              <a:rPr lang="fr-FR" sz="2800" smtClean="0"/>
              <a:t>(enquête internet chez 479 parents; Goin et al.,2008)</a:t>
            </a:r>
            <a:endParaRPr lang="fr-FR" sz="3600" smtClean="0"/>
          </a:p>
        </p:txBody>
      </p:sp>
      <p:sp>
        <p:nvSpPr>
          <p:cNvPr id="23554" name="Espace réservé du contenu 2"/>
          <p:cNvSpPr>
            <a:spLocks noGrp="1"/>
          </p:cNvSpPr>
          <p:nvPr>
            <p:ph idx="1"/>
          </p:nvPr>
        </p:nvSpPr>
        <p:spPr>
          <a:xfrm>
            <a:off x="468313" y="1628775"/>
            <a:ext cx="8351837" cy="5040313"/>
          </a:xfrm>
        </p:spPr>
        <p:txBody>
          <a:bodyPr/>
          <a:lstStyle/>
          <a:p>
            <a:pPr eaLnBrk="1" hangingPunct="1"/>
            <a:r>
              <a:rPr lang="fr-FR" sz="3600" smtClean="0"/>
              <a:t>Age moyen 8 ans ; g/f 4:1</a:t>
            </a:r>
          </a:p>
          <a:p>
            <a:pPr lvl="1" eaLnBrk="1" hangingPunct="1"/>
            <a:r>
              <a:rPr lang="fr-FR" sz="3200" smtClean="0"/>
              <a:t>43% médicaments </a:t>
            </a:r>
          </a:p>
          <a:p>
            <a:pPr lvl="1" eaLnBrk="1" hangingPunct="1"/>
            <a:r>
              <a:rPr lang="fr-FR" sz="3200" smtClean="0"/>
              <a:t>32% régimes (&gt; sans gluten ou caséine) 12%≥ 2 restrictions</a:t>
            </a:r>
          </a:p>
          <a:p>
            <a:pPr lvl="1" eaLnBrk="1" hangingPunct="1"/>
            <a:r>
              <a:rPr lang="fr-FR" sz="3200" smtClean="0"/>
              <a:t>Nombreux autres traitements (ABA, AIT, Floor time, chélation, PECS, intégration sensorielle, habiletés sociales etc.)</a:t>
            </a:r>
          </a:p>
          <a:p>
            <a:pPr lvl="1" eaLnBrk="1" hangingPunct="1"/>
            <a:r>
              <a:rPr lang="fr-FR" sz="3200" smtClean="0"/>
              <a:t>En moyenne, 4-6 traitements différents par enfant et 6-7 autres essayés dans le passé </a:t>
            </a:r>
          </a:p>
          <a:p>
            <a:pPr eaLnBrk="1" hangingPunct="1"/>
            <a:endParaRPr lang="fr-FR"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p:cNvSpPr>
          <p:nvPr>
            <p:ph type="title"/>
          </p:nvPr>
        </p:nvSpPr>
        <p:spPr>
          <a:solidFill>
            <a:srgbClr val="92D050"/>
          </a:solidFill>
        </p:spPr>
        <p:txBody>
          <a:bodyPr rtlCol="0">
            <a:normAutofit fontScale="90000"/>
          </a:bodyPr>
          <a:lstStyle/>
          <a:p>
            <a:pPr eaLnBrk="1" fontAlgn="auto" hangingPunct="1">
              <a:spcAft>
                <a:spcPts val="0"/>
              </a:spcAft>
              <a:defRPr/>
            </a:pPr>
            <a:r>
              <a:rPr lang="fr-FR" dirty="0" smtClean="0"/>
              <a:t>Quels sont les objectifs habituels des interventions</a:t>
            </a:r>
          </a:p>
        </p:txBody>
      </p:sp>
      <p:sp>
        <p:nvSpPr>
          <p:cNvPr id="24578" name="Espace réservé du contenu 2"/>
          <p:cNvSpPr>
            <a:spLocks noGrp="1"/>
          </p:cNvSpPr>
          <p:nvPr>
            <p:ph idx="1"/>
          </p:nvPr>
        </p:nvSpPr>
        <p:spPr/>
        <p:txBody>
          <a:bodyPr/>
          <a:lstStyle/>
          <a:p>
            <a:pPr eaLnBrk="1" hangingPunct="1"/>
            <a:r>
              <a:rPr lang="fr-FR" smtClean="0"/>
              <a:t>Prévention, soins ou guérison</a:t>
            </a:r>
          </a:p>
          <a:p>
            <a:pPr eaLnBrk="1" hangingPunct="1"/>
            <a:r>
              <a:rPr lang="fr-FR" smtClean="0"/>
              <a:t>Amélioration du fonctionnement adaptatif et de l’autonomie en particulier</a:t>
            </a:r>
          </a:p>
          <a:p>
            <a:pPr eaLnBrk="1" hangingPunct="1"/>
            <a:r>
              <a:rPr lang="fr-FR" smtClean="0"/>
              <a:t>Réduction ou suppression des comportements problèmes</a:t>
            </a:r>
          </a:p>
          <a:p>
            <a:pPr eaLnBrk="1" hangingPunct="1"/>
            <a:r>
              <a:rPr lang="fr-FR" smtClean="0"/>
              <a:t>Traitement des comorbidités, psychiatriques par exemple (troubles anxieux …)</a:t>
            </a:r>
          </a:p>
          <a:p>
            <a:pPr eaLnBrk="1" hangingPunct="1"/>
            <a:endParaRPr lang="fr-FR"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re 1"/>
          <p:cNvSpPr>
            <a:spLocks noGrp="1"/>
          </p:cNvSpPr>
          <p:nvPr>
            <p:ph type="title"/>
          </p:nvPr>
        </p:nvSpPr>
        <p:spPr>
          <a:xfrm>
            <a:off x="395288" y="333375"/>
            <a:ext cx="8445500" cy="1143000"/>
          </a:xfrm>
          <a:solidFill>
            <a:srgbClr val="92D050"/>
          </a:solidFill>
        </p:spPr>
        <p:txBody>
          <a:bodyPr rtlCol="0">
            <a:normAutofit fontScale="90000"/>
          </a:bodyPr>
          <a:lstStyle/>
          <a:p>
            <a:pPr eaLnBrk="1" fontAlgn="auto" hangingPunct="1">
              <a:spcAft>
                <a:spcPts val="0"/>
              </a:spcAft>
              <a:defRPr/>
            </a:pPr>
            <a:r>
              <a:rPr lang="fr-FR" dirty="0" smtClean="0"/>
              <a:t>Quelles sont les cibles habituelles des interventions</a:t>
            </a:r>
          </a:p>
        </p:txBody>
      </p:sp>
      <p:sp>
        <p:nvSpPr>
          <p:cNvPr id="25602" name="Espace réservé du contenu 2"/>
          <p:cNvSpPr>
            <a:spLocks noGrp="1"/>
          </p:cNvSpPr>
          <p:nvPr>
            <p:ph idx="1"/>
          </p:nvPr>
        </p:nvSpPr>
        <p:spPr/>
        <p:txBody>
          <a:bodyPr/>
          <a:lstStyle/>
          <a:p>
            <a:pPr eaLnBrk="1" hangingPunct="1"/>
            <a:r>
              <a:rPr lang="fr-FR" smtClean="0"/>
              <a:t>Signes centraux de l’autisme</a:t>
            </a:r>
          </a:p>
          <a:p>
            <a:pPr eaLnBrk="1" hangingPunct="1"/>
            <a:r>
              <a:rPr lang="fr-FR" smtClean="0"/>
              <a:t>Fonctionnement cognitif et socio-adaptatif</a:t>
            </a:r>
          </a:p>
          <a:p>
            <a:pPr eaLnBrk="1" hangingPunct="1"/>
            <a:r>
              <a:rPr lang="fr-FR" smtClean="0"/>
              <a:t>Comportements aberrants</a:t>
            </a:r>
          </a:p>
          <a:p>
            <a:pPr eaLnBrk="1" hangingPunct="1"/>
            <a:r>
              <a:rPr lang="fr-FR" smtClean="0"/>
              <a:t>Co-morbidités </a:t>
            </a:r>
          </a:p>
          <a:p>
            <a:pPr eaLnBrk="1" hangingPunct="1"/>
            <a:r>
              <a:rPr lang="fr-FR" smtClean="0"/>
              <a:t>Environnement (Famille et entourage au sens large)</a:t>
            </a:r>
          </a:p>
          <a:p>
            <a:pPr eaLnBrk="1" hangingPunct="1"/>
            <a:endParaRPr lang="fr-FR"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re 1"/>
          <p:cNvSpPr>
            <a:spLocks noGrp="1"/>
          </p:cNvSpPr>
          <p:nvPr>
            <p:ph type="title"/>
          </p:nvPr>
        </p:nvSpPr>
        <p:spPr>
          <a:xfrm>
            <a:off x="395288" y="260350"/>
            <a:ext cx="8353425" cy="1143000"/>
          </a:xfrm>
          <a:solidFill>
            <a:srgbClr val="92D050"/>
          </a:solidFill>
        </p:spPr>
        <p:txBody>
          <a:bodyPr/>
          <a:lstStyle/>
          <a:p>
            <a:pPr eaLnBrk="1" hangingPunct="1"/>
            <a:r>
              <a:rPr lang="fr-FR" sz="4000" smtClean="0"/>
              <a:t>Pourquoi avons-nous encore besoin d’étudier l’efficacité des interventions</a:t>
            </a:r>
          </a:p>
        </p:txBody>
      </p:sp>
      <p:sp>
        <p:nvSpPr>
          <p:cNvPr id="26626" name="Espace réservé du contenu 2"/>
          <p:cNvSpPr>
            <a:spLocks noGrp="1"/>
          </p:cNvSpPr>
          <p:nvPr>
            <p:ph idx="1"/>
          </p:nvPr>
        </p:nvSpPr>
        <p:spPr>
          <a:xfrm>
            <a:off x="539750" y="1628775"/>
            <a:ext cx="8353425" cy="4968875"/>
          </a:xfrm>
        </p:spPr>
        <p:txBody>
          <a:bodyPr/>
          <a:lstStyle/>
          <a:p>
            <a:pPr eaLnBrk="1" hangingPunct="1"/>
            <a:r>
              <a:rPr lang="fr-FR" smtClean="0"/>
              <a:t>Augmentation de la prévalence de l’autisme </a:t>
            </a:r>
          </a:p>
          <a:p>
            <a:pPr eaLnBrk="1" hangingPunct="1"/>
            <a:r>
              <a:rPr lang="fr-FR" smtClean="0"/>
              <a:t>Augmentation du nombre de traitements sans preuve de leur intérêt</a:t>
            </a:r>
          </a:p>
          <a:p>
            <a:pPr eaLnBrk="1" hangingPunct="1"/>
            <a:r>
              <a:rPr lang="fr-FR" smtClean="0"/>
              <a:t>Questionnement voire errance des familles </a:t>
            </a:r>
          </a:p>
          <a:p>
            <a:pPr eaLnBrk="1" hangingPunct="1"/>
            <a:r>
              <a:rPr lang="fr-FR" smtClean="0"/>
              <a:t>Amélioration voire guérison de cas, attribuées aux traitements sans preuve d’efficacité</a:t>
            </a:r>
            <a:r>
              <a:rPr lang="fr-FR" b="1" smtClean="0"/>
              <a:t> </a:t>
            </a:r>
          </a:p>
          <a:p>
            <a:pPr eaLnBrk="1" hangingPunct="1"/>
            <a:r>
              <a:rPr lang="fr-FR" smtClean="0"/>
              <a:t>Effet des « publicités » sur internet </a:t>
            </a:r>
          </a:p>
          <a:p>
            <a:pPr eaLnBrk="1" hangingPunct="1"/>
            <a:r>
              <a:rPr lang="fr-FR" smtClean="0"/>
              <a:t>Coût économique élevé</a:t>
            </a:r>
          </a:p>
          <a:p>
            <a:pPr eaLnBrk="1" hangingPunct="1"/>
            <a:endParaRPr lang="fr-FR"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re 1"/>
          <p:cNvSpPr>
            <a:spLocks noGrp="1"/>
          </p:cNvSpPr>
          <p:nvPr>
            <p:ph type="title"/>
          </p:nvPr>
        </p:nvSpPr>
        <p:spPr>
          <a:xfrm>
            <a:off x="250825" y="115888"/>
            <a:ext cx="8713788" cy="1143000"/>
          </a:xfrm>
          <a:solidFill>
            <a:srgbClr val="92D050"/>
          </a:solidFill>
        </p:spPr>
        <p:txBody>
          <a:bodyPr/>
          <a:lstStyle/>
          <a:p>
            <a:pPr eaLnBrk="1" hangingPunct="1"/>
            <a:r>
              <a:rPr lang="fr-FR" sz="4000" smtClean="0"/>
              <a:t>Ce que nous ignorons des interventions dans l’autisme</a:t>
            </a:r>
          </a:p>
        </p:txBody>
      </p:sp>
      <p:sp>
        <p:nvSpPr>
          <p:cNvPr id="27650" name="Espace réservé du contenu 2"/>
          <p:cNvSpPr>
            <a:spLocks noGrp="1"/>
          </p:cNvSpPr>
          <p:nvPr>
            <p:ph idx="1"/>
          </p:nvPr>
        </p:nvSpPr>
        <p:spPr>
          <a:xfrm>
            <a:off x="250825" y="1208088"/>
            <a:ext cx="8642350" cy="5534025"/>
          </a:xfrm>
        </p:spPr>
        <p:txBody>
          <a:bodyPr/>
          <a:lstStyle/>
          <a:p>
            <a:pPr eaLnBrk="1" hangingPunct="1"/>
            <a:r>
              <a:rPr lang="fr-FR" sz="2800" b="1" dirty="0" smtClean="0"/>
              <a:t>Chez qui l’intervention est elle efficace ?</a:t>
            </a:r>
            <a:r>
              <a:rPr lang="fr-FR" sz="2800" dirty="0" smtClean="0"/>
              <a:t> typologie des enfants pour lesquels l’intervention est la + efficace (comparaison de groupes aux caractéristiques différentes recevant une même intervention)</a:t>
            </a:r>
          </a:p>
          <a:p>
            <a:pPr eaLnBrk="1" hangingPunct="1"/>
            <a:r>
              <a:rPr lang="fr-FR" sz="2800" b="1" dirty="0" smtClean="0"/>
              <a:t>Qu’est ce qui rend l’intervention efficace ? </a:t>
            </a:r>
            <a:r>
              <a:rPr lang="fr-FR" sz="2800" dirty="0" smtClean="0"/>
              <a:t>Ses composantes les + efficaces; les facteurs liés à son efficacité (QI, genre, sévérité autistique etc.)</a:t>
            </a:r>
          </a:p>
          <a:p>
            <a:pPr eaLnBrk="1" hangingPunct="1"/>
            <a:r>
              <a:rPr lang="fr-FR" sz="2800" b="1" dirty="0" smtClean="0"/>
              <a:t>L’intervention est elle efficace longtemps? </a:t>
            </a:r>
            <a:r>
              <a:rPr lang="fr-FR" sz="2800" dirty="0" smtClean="0"/>
              <a:t>Effets à long terme (cohortes et suivi à l’arrêt de l’intervention)</a:t>
            </a:r>
          </a:p>
          <a:p>
            <a:pPr eaLnBrk="1" hangingPunct="1"/>
            <a:r>
              <a:rPr lang="fr-FR" sz="2800" b="1" dirty="0" smtClean="0"/>
              <a:t>L’intervention est elle + efficace qu’une autre? </a:t>
            </a:r>
            <a:r>
              <a:rPr lang="fr-FR" sz="2800" dirty="0" smtClean="0"/>
              <a:t>RCT; études du rapport coût/efficacité pour une intervention donnée et comparaison des coûts des interventions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re 1"/>
          <p:cNvSpPr>
            <a:spLocks noGrp="1"/>
          </p:cNvSpPr>
          <p:nvPr>
            <p:ph type="title"/>
          </p:nvPr>
        </p:nvSpPr>
        <p:spPr>
          <a:xfrm>
            <a:off x="323850" y="44450"/>
            <a:ext cx="8640763" cy="1143000"/>
          </a:xfrm>
          <a:solidFill>
            <a:srgbClr val="92D050"/>
          </a:solidFill>
        </p:spPr>
        <p:txBody>
          <a:bodyPr/>
          <a:lstStyle/>
          <a:p>
            <a:pPr eaLnBrk="1" hangingPunct="1"/>
            <a:r>
              <a:rPr lang="fr-FR" sz="4000" smtClean="0"/>
              <a:t>A la recherche de preuves sur l’efficacité des interventions dans l’autisme</a:t>
            </a:r>
          </a:p>
        </p:txBody>
      </p:sp>
      <p:sp>
        <p:nvSpPr>
          <p:cNvPr id="28674" name="Espace réservé du contenu 2"/>
          <p:cNvSpPr>
            <a:spLocks noGrp="1"/>
          </p:cNvSpPr>
          <p:nvPr>
            <p:ph idx="1"/>
          </p:nvPr>
        </p:nvSpPr>
        <p:spPr>
          <a:xfrm>
            <a:off x="179388" y="1268413"/>
            <a:ext cx="8856662" cy="5184775"/>
          </a:xfrm>
        </p:spPr>
        <p:txBody>
          <a:bodyPr/>
          <a:lstStyle/>
          <a:p>
            <a:pPr eaLnBrk="1" hangingPunct="1"/>
            <a:r>
              <a:rPr lang="fr-FR" dirty="0" smtClean="0"/>
              <a:t>Idéalement, les études devraient analyser la robustesse mais aussi les limites de leurs résultats, les effets indésirables, le coût et l’impact à long terme de l’intervention </a:t>
            </a:r>
          </a:p>
          <a:p>
            <a:pPr eaLnBrk="1" hangingPunct="1"/>
            <a:r>
              <a:rPr lang="fr-FR" dirty="0" smtClean="0"/>
              <a:t>Idéalement ces résultats ne doivent pas relever de l’autopromotion, mais être expertisées et publiées dans des journaux scientifiques à comité de lecture </a:t>
            </a:r>
          </a:p>
          <a:p>
            <a:pPr eaLnBrk="1" hangingPunct="1"/>
            <a:r>
              <a:rPr lang="fr-FR" dirty="0" smtClean="0"/>
              <a:t>Idéalement, seules les interventions basées sur un fort niveau de preuve scientifique sont recommandées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re 1"/>
          <p:cNvSpPr>
            <a:spLocks noGrp="1"/>
          </p:cNvSpPr>
          <p:nvPr>
            <p:ph type="title"/>
          </p:nvPr>
        </p:nvSpPr>
        <p:spPr>
          <a:solidFill>
            <a:srgbClr val="92D050"/>
          </a:solidFill>
        </p:spPr>
        <p:txBody>
          <a:bodyPr/>
          <a:lstStyle/>
          <a:p>
            <a:pPr eaLnBrk="1" hangingPunct="1"/>
            <a:r>
              <a:rPr lang="fr-FR" sz="3600" smtClean="0"/>
              <a:t>Quelles sont les preuves d’efficacité des interventions</a:t>
            </a:r>
          </a:p>
        </p:txBody>
      </p:sp>
      <p:sp>
        <p:nvSpPr>
          <p:cNvPr id="19459" name="Espace réservé du contenu 3"/>
          <p:cNvSpPr>
            <a:spLocks noGrp="1"/>
          </p:cNvSpPr>
          <p:nvPr>
            <p:ph sz="half" idx="1"/>
          </p:nvPr>
        </p:nvSpPr>
        <p:spPr>
          <a:xfrm>
            <a:off x="323850" y="1484313"/>
            <a:ext cx="4171950" cy="5257800"/>
          </a:xfrm>
        </p:spPr>
        <p:txBody>
          <a:bodyPr rtlCol="0">
            <a:normAutofit fontScale="77500" lnSpcReduction="20000"/>
          </a:bodyPr>
          <a:lstStyle/>
          <a:p>
            <a:pPr eaLnBrk="1" fontAlgn="auto" hangingPunct="1">
              <a:spcAft>
                <a:spcPts val="0"/>
              </a:spcAft>
              <a:buFont typeface="Arial" pitchFamily="34" charset="0"/>
              <a:buChar char="•"/>
              <a:defRPr/>
            </a:pPr>
            <a:r>
              <a:rPr lang="fr-FR" b="1" dirty="0" smtClean="0"/>
              <a:t>Education structurée développementale ou comportementale </a:t>
            </a:r>
          </a:p>
          <a:p>
            <a:pPr eaLnBrk="1" fontAlgn="auto" hangingPunct="1">
              <a:spcAft>
                <a:spcPts val="0"/>
              </a:spcAft>
              <a:buFont typeface="Arial" pitchFamily="34" charset="0"/>
              <a:buChar char="•"/>
              <a:defRPr/>
            </a:pPr>
            <a:endParaRPr lang="fr-FR" b="1" dirty="0" smtClean="0"/>
          </a:p>
          <a:p>
            <a:pPr eaLnBrk="1" fontAlgn="auto" hangingPunct="1">
              <a:spcAft>
                <a:spcPts val="0"/>
              </a:spcAft>
              <a:buFont typeface="Arial" pitchFamily="34" charset="0"/>
              <a:buChar char="•"/>
              <a:defRPr/>
            </a:pPr>
            <a:endParaRPr lang="fr-FR" b="1" dirty="0" smtClean="0"/>
          </a:p>
          <a:p>
            <a:pPr eaLnBrk="1" fontAlgn="auto" hangingPunct="1">
              <a:spcAft>
                <a:spcPts val="0"/>
              </a:spcAft>
              <a:buFont typeface="Arial" pitchFamily="34" charset="0"/>
              <a:buChar char="•"/>
              <a:defRPr/>
            </a:pPr>
            <a:endParaRPr lang="fr-FR" b="1" dirty="0" smtClean="0"/>
          </a:p>
          <a:p>
            <a:pPr eaLnBrk="1" fontAlgn="auto" hangingPunct="1">
              <a:spcAft>
                <a:spcPts val="0"/>
              </a:spcAft>
              <a:buFont typeface="Arial" pitchFamily="34" charset="0"/>
              <a:buChar char="•"/>
              <a:defRPr/>
            </a:pPr>
            <a:endParaRPr lang="fr-FR" b="1" dirty="0" smtClean="0"/>
          </a:p>
          <a:p>
            <a:pPr eaLnBrk="1" fontAlgn="auto" hangingPunct="1">
              <a:spcAft>
                <a:spcPts val="0"/>
              </a:spcAft>
              <a:buFont typeface="Arial" pitchFamily="34" charset="0"/>
              <a:buChar char="•"/>
              <a:defRPr/>
            </a:pPr>
            <a:r>
              <a:rPr lang="fr-FR" b="1" dirty="0" smtClean="0"/>
              <a:t>Psychopharmacologie	</a:t>
            </a:r>
          </a:p>
          <a:p>
            <a:pPr eaLnBrk="1" fontAlgn="auto" hangingPunct="1">
              <a:spcAft>
                <a:spcPts val="0"/>
              </a:spcAft>
              <a:buFont typeface="Arial" pitchFamily="34" charset="0"/>
              <a:buChar char="•"/>
              <a:defRPr/>
            </a:pPr>
            <a:endParaRPr lang="fr-FR" b="1" dirty="0" smtClean="0"/>
          </a:p>
          <a:p>
            <a:pPr eaLnBrk="1" fontAlgn="auto" hangingPunct="1">
              <a:spcAft>
                <a:spcPts val="0"/>
              </a:spcAft>
              <a:buFont typeface="Arial" pitchFamily="34" charset="0"/>
              <a:buChar char="•"/>
              <a:defRPr/>
            </a:pPr>
            <a:endParaRPr lang="fr-FR" b="1" dirty="0" smtClean="0"/>
          </a:p>
          <a:p>
            <a:pPr eaLnBrk="1" fontAlgn="auto" hangingPunct="1">
              <a:spcAft>
                <a:spcPts val="0"/>
              </a:spcAft>
              <a:buFont typeface="Arial" pitchFamily="34" charset="0"/>
              <a:buChar char="•"/>
              <a:defRPr/>
            </a:pPr>
            <a:endParaRPr lang="fr-FR" b="1" dirty="0" smtClean="0"/>
          </a:p>
          <a:p>
            <a:pPr eaLnBrk="1" fontAlgn="auto" hangingPunct="1">
              <a:spcAft>
                <a:spcPts val="0"/>
              </a:spcAft>
              <a:buFont typeface="Arial" pitchFamily="34" charset="0"/>
              <a:buChar char="•"/>
              <a:defRPr/>
            </a:pPr>
            <a:endParaRPr lang="fr-FR" b="1" dirty="0" smtClean="0"/>
          </a:p>
          <a:p>
            <a:pPr eaLnBrk="1" fontAlgn="auto" hangingPunct="1">
              <a:spcAft>
                <a:spcPts val="0"/>
              </a:spcAft>
              <a:buFont typeface="Arial" pitchFamily="34" charset="0"/>
              <a:buChar char="•"/>
              <a:defRPr/>
            </a:pPr>
            <a:endParaRPr lang="fr-FR" b="1" dirty="0" smtClean="0"/>
          </a:p>
          <a:p>
            <a:pPr eaLnBrk="1" fontAlgn="auto" hangingPunct="1">
              <a:spcAft>
                <a:spcPts val="0"/>
              </a:spcAft>
              <a:buFont typeface="Arial" pitchFamily="34" charset="0"/>
              <a:buChar char="•"/>
              <a:defRPr/>
            </a:pPr>
            <a:r>
              <a:rPr lang="fr-FR" b="1" dirty="0" smtClean="0"/>
              <a:t>Psycho dynamique	</a:t>
            </a:r>
            <a:endParaRPr lang="fr-FR" sz="2400" b="1" dirty="0" smtClean="0"/>
          </a:p>
          <a:p>
            <a:pPr eaLnBrk="1" fontAlgn="auto" hangingPunct="1">
              <a:spcAft>
                <a:spcPts val="0"/>
              </a:spcAft>
              <a:buFont typeface="Arial" charset="0"/>
              <a:buNone/>
              <a:defRPr/>
            </a:pPr>
            <a:endParaRPr lang="fr-FR" sz="2400" b="1" dirty="0" smtClean="0"/>
          </a:p>
          <a:p>
            <a:pPr eaLnBrk="1" fontAlgn="auto" hangingPunct="1">
              <a:spcAft>
                <a:spcPts val="0"/>
              </a:spcAft>
              <a:buFontTx/>
              <a:buNone/>
              <a:defRPr/>
            </a:pPr>
            <a:r>
              <a:rPr lang="fr-FR" sz="2400" b="1" dirty="0" smtClean="0"/>
              <a:t>	</a:t>
            </a:r>
            <a:endParaRPr lang="fr-FR" sz="2200" b="1" dirty="0" smtClean="0"/>
          </a:p>
          <a:p>
            <a:pPr eaLnBrk="1" fontAlgn="auto" hangingPunct="1">
              <a:spcAft>
                <a:spcPts val="0"/>
              </a:spcAft>
              <a:buFont typeface="Arial" pitchFamily="34" charset="0"/>
              <a:buChar char="•"/>
              <a:defRPr/>
            </a:pPr>
            <a:endParaRPr lang="fr-FR" sz="1600" dirty="0" smtClean="0"/>
          </a:p>
        </p:txBody>
      </p:sp>
      <p:sp>
        <p:nvSpPr>
          <p:cNvPr id="29699" name="Espace réservé du contenu 4"/>
          <p:cNvSpPr>
            <a:spLocks noGrp="1"/>
          </p:cNvSpPr>
          <p:nvPr>
            <p:ph sz="half" idx="2"/>
          </p:nvPr>
        </p:nvSpPr>
        <p:spPr>
          <a:xfrm>
            <a:off x="3924300" y="1412875"/>
            <a:ext cx="5040313" cy="5183188"/>
          </a:xfrm>
        </p:spPr>
        <p:txBody>
          <a:bodyPr/>
          <a:lstStyle/>
          <a:p>
            <a:pPr eaLnBrk="1" hangingPunct="1"/>
            <a:r>
              <a:rPr lang="fr-FR" sz="2400" dirty="0" smtClean="0"/>
              <a:t>Bon niveau de preuve sur l’utilité de la plupart de ces interventions pour contribuer aux gains adaptatifs - études les + nombreuses mais problèmes méthodologiques</a:t>
            </a:r>
          </a:p>
          <a:p>
            <a:pPr eaLnBrk="1" hangingPunct="1"/>
            <a:endParaRPr lang="fr-FR" sz="2400" dirty="0" smtClean="0"/>
          </a:p>
          <a:p>
            <a:pPr eaLnBrk="1" hangingPunct="1"/>
            <a:r>
              <a:rPr lang="fr-FR" sz="2400" dirty="0" smtClean="0"/>
              <a:t>Preuve d’efficacité limitée sur la diminution des signes négatives –pas de médicaments de l’autisme –Effets indésirables problématiques</a:t>
            </a:r>
          </a:p>
          <a:p>
            <a:pPr eaLnBrk="1" hangingPunct="1"/>
            <a:endParaRPr lang="fr-FR" sz="2400" dirty="0" smtClean="0"/>
          </a:p>
          <a:p>
            <a:pPr eaLnBrk="1" hangingPunct="1"/>
            <a:r>
              <a:rPr lang="fr-FR" sz="2400" dirty="0" smtClean="0"/>
              <a:t>Pas de preuve 	</a:t>
            </a:r>
          </a:p>
          <a:p>
            <a:pPr eaLnBrk="1" hangingPunct="1">
              <a:buFont typeface="Arial" charset="0"/>
              <a:buNone/>
            </a:pPr>
            <a:r>
              <a:rPr lang="fr-FR" sz="2400" dirty="0" smtClean="0"/>
              <a:t>	</a:t>
            </a:r>
          </a:p>
          <a:p>
            <a:pPr eaLnBrk="1" hangingPunct="1">
              <a:buFontTx/>
              <a:buNone/>
            </a:pPr>
            <a:r>
              <a:rPr lang="fr-FR" sz="2400" dirty="0" smtClean="0"/>
              <a:t>	</a:t>
            </a:r>
            <a:endParaRPr lang="fr-FR" sz="2000" dirty="0" smtClean="0"/>
          </a:p>
          <a:p>
            <a:pPr eaLnBrk="1" hangingPunct="1"/>
            <a:endParaRPr lang="fr-FR" sz="18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re 1"/>
          <p:cNvSpPr>
            <a:spLocks noGrp="1"/>
          </p:cNvSpPr>
          <p:nvPr>
            <p:ph type="title"/>
          </p:nvPr>
        </p:nvSpPr>
        <p:spPr>
          <a:solidFill>
            <a:srgbClr val="92D050"/>
          </a:solidFill>
        </p:spPr>
        <p:txBody>
          <a:bodyPr/>
          <a:lstStyle/>
          <a:p>
            <a:pPr eaLnBrk="1" hangingPunct="1"/>
            <a:r>
              <a:rPr lang="fr-FR" sz="3600" smtClean="0"/>
              <a:t>Niveau de preuves des interventions dans l’autisme</a:t>
            </a:r>
          </a:p>
        </p:txBody>
      </p:sp>
      <p:sp>
        <p:nvSpPr>
          <p:cNvPr id="30722" name="Espace réservé du contenu 2"/>
          <p:cNvSpPr>
            <a:spLocks noGrp="1"/>
          </p:cNvSpPr>
          <p:nvPr>
            <p:ph idx="1"/>
          </p:nvPr>
        </p:nvSpPr>
        <p:spPr/>
        <p:txBody>
          <a:bodyPr/>
          <a:lstStyle/>
          <a:p>
            <a:pPr eaLnBrk="1" hangingPunct="1"/>
            <a:r>
              <a:rPr lang="fr-FR" b="1" smtClean="0"/>
              <a:t>Utilisation large mais peu d’évaluation scientifique et/ou preuve d’efficacité limitée</a:t>
            </a:r>
          </a:p>
          <a:p>
            <a:pPr lvl="1" eaLnBrk="1" hangingPunct="1"/>
            <a:r>
              <a:rPr lang="fr-FR" smtClean="0"/>
              <a:t>TEACCH</a:t>
            </a:r>
          </a:p>
          <a:p>
            <a:pPr lvl="1" eaLnBrk="1" hangingPunct="1"/>
            <a:r>
              <a:rPr lang="fr-FR" smtClean="0"/>
              <a:t>Scénarii sociaux </a:t>
            </a:r>
          </a:p>
          <a:p>
            <a:pPr lvl="1" eaLnBrk="1" hangingPunct="1"/>
            <a:r>
              <a:rPr lang="fr-FR" smtClean="0"/>
              <a:t>Régimes alimentaires</a:t>
            </a:r>
          </a:p>
          <a:p>
            <a:pPr lvl="1" eaLnBrk="1" hangingPunct="1"/>
            <a:r>
              <a:rPr lang="fr-FR" smtClean="0"/>
              <a:t>Groupes d’habiletés sociales</a:t>
            </a:r>
          </a:p>
          <a:p>
            <a:pPr lvl="1" eaLnBrk="1" hangingPunct="1"/>
            <a:r>
              <a:rPr lang="fr-FR" smtClean="0"/>
              <a:t>TCC</a:t>
            </a:r>
          </a:p>
          <a:p>
            <a:pPr eaLnBrk="1" hangingPunct="1"/>
            <a:endParaRPr lang="fr-FR"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re 1"/>
          <p:cNvSpPr>
            <a:spLocks noGrp="1"/>
          </p:cNvSpPr>
          <p:nvPr>
            <p:ph type="title"/>
          </p:nvPr>
        </p:nvSpPr>
        <p:spPr>
          <a:solidFill>
            <a:srgbClr val="92D050"/>
          </a:solidFill>
        </p:spPr>
        <p:txBody>
          <a:bodyPr/>
          <a:lstStyle/>
          <a:p>
            <a:pPr eaLnBrk="1" hangingPunct="1"/>
            <a:r>
              <a:rPr lang="fr-FR" sz="3600" smtClean="0"/>
              <a:t>Niveau de preuves des interventions dans l’autisme</a:t>
            </a:r>
          </a:p>
        </p:txBody>
      </p:sp>
      <p:sp>
        <p:nvSpPr>
          <p:cNvPr id="31746" name="Espace réservé du contenu 2"/>
          <p:cNvSpPr>
            <a:spLocks noGrp="1"/>
          </p:cNvSpPr>
          <p:nvPr>
            <p:ph idx="1"/>
          </p:nvPr>
        </p:nvSpPr>
        <p:spPr/>
        <p:txBody>
          <a:bodyPr/>
          <a:lstStyle/>
          <a:p>
            <a:pPr eaLnBrk="1" hangingPunct="1"/>
            <a:r>
              <a:rPr lang="fr-FR" b="1" smtClean="0"/>
              <a:t>Nombreuses études scientifiques et preuves d’efficacité sur les capacités adaptatives pour les interventions suivantes</a:t>
            </a:r>
          </a:p>
          <a:p>
            <a:pPr lvl="1" eaLnBrk="1" hangingPunct="1"/>
            <a:r>
              <a:rPr lang="fr-FR" smtClean="0"/>
              <a:t>Interventions comportementale type (ABA)</a:t>
            </a:r>
          </a:p>
          <a:p>
            <a:pPr lvl="1" eaLnBrk="1" hangingPunct="1"/>
            <a:r>
              <a:rPr lang="fr-FR" smtClean="0"/>
              <a:t>Approches éducatives structurée </a:t>
            </a:r>
          </a:p>
          <a:p>
            <a:pPr lvl="1" eaLnBrk="1" hangingPunct="1"/>
            <a:r>
              <a:rPr lang="fr-FR" smtClean="0"/>
              <a:t>EBI Intensive pour les jeunes enfants (EIBI)</a:t>
            </a:r>
          </a:p>
          <a:p>
            <a:pPr eaLnBrk="1" hangingPunct="1"/>
            <a:endParaRPr lang="fr-FR"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re 1"/>
          <p:cNvSpPr>
            <a:spLocks noGrp="1"/>
          </p:cNvSpPr>
          <p:nvPr>
            <p:ph type="title"/>
          </p:nvPr>
        </p:nvSpPr>
        <p:spPr>
          <a:solidFill>
            <a:srgbClr val="92D050"/>
          </a:solidFill>
        </p:spPr>
        <p:txBody>
          <a:bodyPr/>
          <a:lstStyle/>
          <a:p>
            <a:pPr eaLnBrk="1" hangingPunct="1"/>
            <a:r>
              <a:rPr lang="fr-FR" sz="3600" smtClean="0"/>
              <a:t>Interventions comportementales les + largement évaluées </a:t>
            </a:r>
          </a:p>
        </p:txBody>
      </p:sp>
      <p:sp>
        <p:nvSpPr>
          <p:cNvPr id="32770" name="Espace réservé du contenu 2"/>
          <p:cNvSpPr>
            <a:spLocks noGrp="1"/>
          </p:cNvSpPr>
          <p:nvPr>
            <p:ph idx="1"/>
          </p:nvPr>
        </p:nvSpPr>
        <p:spPr>
          <a:xfrm>
            <a:off x="457200" y="1600200"/>
            <a:ext cx="8435975" cy="4852988"/>
          </a:xfrm>
        </p:spPr>
        <p:txBody>
          <a:bodyPr/>
          <a:lstStyle/>
          <a:p>
            <a:pPr eaLnBrk="1" hangingPunct="1"/>
            <a:r>
              <a:rPr lang="fr-FR" b="1" smtClean="0"/>
              <a:t>Efficacité d’EIBI et ABA (Lovaas) très étudiée, et preuves d’efficacité importantes</a:t>
            </a:r>
          </a:p>
          <a:p>
            <a:pPr lvl="1" eaLnBrk="1" hangingPunct="1"/>
            <a:r>
              <a:rPr lang="fr-FR" smtClean="0"/>
              <a:t>Augmentation du QI</a:t>
            </a:r>
          </a:p>
          <a:p>
            <a:pPr lvl="1" eaLnBrk="1" hangingPunct="1"/>
            <a:r>
              <a:rPr lang="fr-FR" smtClean="0"/>
              <a:t>Certains aspects du fonctionnement adaptatif ou encore les co-morbidités sont améliorés mais pas d’impact significatif sur les signes centraux de l’autisme</a:t>
            </a:r>
          </a:p>
          <a:p>
            <a:pPr eaLnBrk="1" hangingPunct="1">
              <a:buFont typeface="Arial" charset="0"/>
              <a:buNone/>
            </a:pPr>
            <a:r>
              <a:rPr lang="fr-FR" sz="4000" b="1" smtClean="0"/>
              <a:t>Mais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re 1"/>
          <p:cNvSpPr>
            <a:spLocks noGrp="1"/>
          </p:cNvSpPr>
          <p:nvPr>
            <p:ph type="title"/>
          </p:nvPr>
        </p:nvSpPr>
        <p:spPr>
          <a:xfrm>
            <a:off x="457200" y="274638"/>
            <a:ext cx="8229600" cy="922337"/>
          </a:xfrm>
          <a:solidFill>
            <a:srgbClr val="92D050"/>
          </a:solidFill>
        </p:spPr>
        <p:txBody>
          <a:bodyPr/>
          <a:lstStyle/>
          <a:p>
            <a:pPr eaLnBrk="1" hangingPunct="1"/>
            <a:r>
              <a:rPr lang="fr-FR" sz="4000" smtClean="0"/>
              <a:t>Prescrire en pratique</a:t>
            </a:r>
          </a:p>
        </p:txBody>
      </p:sp>
      <p:sp>
        <p:nvSpPr>
          <p:cNvPr id="15362" name="Espace réservé du texte 3"/>
          <p:cNvSpPr>
            <a:spLocks noGrp="1"/>
          </p:cNvSpPr>
          <p:nvPr>
            <p:ph type="body" idx="1"/>
          </p:nvPr>
        </p:nvSpPr>
        <p:spPr>
          <a:xfrm>
            <a:off x="457200" y="1276350"/>
            <a:ext cx="4040188" cy="639763"/>
          </a:xfrm>
        </p:spPr>
        <p:txBody>
          <a:bodyPr/>
          <a:lstStyle/>
          <a:p>
            <a:pPr algn="ctr" eaLnBrk="1" hangingPunct="1"/>
            <a:r>
              <a:rPr lang="fr-FR" sz="3200" smtClean="0"/>
              <a:t>Un médicament</a:t>
            </a:r>
          </a:p>
        </p:txBody>
      </p:sp>
      <p:sp>
        <p:nvSpPr>
          <p:cNvPr id="15363" name="Espace réservé du contenu 2"/>
          <p:cNvSpPr>
            <a:spLocks noGrp="1"/>
          </p:cNvSpPr>
          <p:nvPr>
            <p:ph sz="half" idx="2"/>
          </p:nvPr>
        </p:nvSpPr>
        <p:spPr>
          <a:xfrm>
            <a:off x="323850" y="2174875"/>
            <a:ext cx="4173538" cy="4422775"/>
          </a:xfrm>
        </p:spPr>
        <p:txBody>
          <a:bodyPr/>
          <a:lstStyle/>
          <a:p>
            <a:pPr eaLnBrk="1" hangingPunct="1"/>
            <a:r>
              <a:rPr lang="fr-FR" sz="2800" smtClean="0"/>
              <a:t>Catégorie (théorie / méthode / technique) ?</a:t>
            </a:r>
          </a:p>
          <a:p>
            <a:pPr eaLnBrk="1" hangingPunct="1"/>
            <a:r>
              <a:rPr lang="fr-FR" sz="2800" smtClean="0"/>
              <a:t>Indications thérapeutiques ?</a:t>
            </a:r>
          </a:p>
          <a:p>
            <a:pPr eaLnBrk="1" hangingPunct="1"/>
            <a:r>
              <a:rPr lang="fr-FR" sz="2800" smtClean="0"/>
              <a:t>Contre-indications ?</a:t>
            </a:r>
          </a:p>
          <a:p>
            <a:pPr eaLnBrk="1" hangingPunct="1"/>
            <a:r>
              <a:rPr lang="fr-FR" sz="2800" smtClean="0"/>
              <a:t>Précautions ?</a:t>
            </a:r>
          </a:p>
          <a:p>
            <a:pPr eaLnBrk="1" hangingPunct="1"/>
            <a:r>
              <a:rPr lang="fr-FR" sz="2800" smtClean="0"/>
              <a:t>Effets indésirables ?</a:t>
            </a:r>
          </a:p>
          <a:p>
            <a:pPr eaLnBrk="1" hangingPunct="1"/>
            <a:r>
              <a:rPr lang="fr-FR" sz="2800" smtClean="0"/>
              <a:t>Posologie (mode, dose, durée, fréquence) ?</a:t>
            </a:r>
          </a:p>
        </p:txBody>
      </p:sp>
      <p:sp>
        <p:nvSpPr>
          <p:cNvPr id="15364" name="Espace réservé du texte 4"/>
          <p:cNvSpPr>
            <a:spLocks noGrp="1"/>
          </p:cNvSpPr>
          <p:nvPr>
            <p:ph type="body" sz="quarter" idx="3"/>
          </p:nvPr>
        </p:nvSpPr>
        <p:spPr>
          <a:xfrm>
            <a:off x="4356100" y="1412875"/>
            <a:ext cx="4679950" cy="762000"/>
          </a:xfrm>
        </p:spPr>
        <p:txBody>
          <a:bodyPr/>
          <a:lstStyle/>
          <a:p>
            <a:pPr algn="ctr" eaLnBrk="1" hangingPunct="1"/>
            <a:r>
              <a:rPr lang="fr-FR" sz="2800" smtClean="0"/>
              <a:t>Une intervention non médicamenteuse</a:t>
            </a:r>
          </a:p>
        </p:txBody>
      </p:sp>
      <p:sp>
        <p:nvSpPr>
          <p:cNvPr id="15365" name="Espace réservé du contenu 5"/>
          <p:cNvSpPr>
            <a:spLocks noGrp="1"/>
          </p:cNvSpPr>
          <p:nvPr>
            <p:ph sz="quarter" idx="4"/>
          </p:nvPr>
        </p:nvSpPr>
        <p:spPr>
          <a:xfrm>
            <a:off x="4645025" y="2174875"/>
            <a:ext cx="4248150" cy="4349750"/>
          </a:xfrm>
        </p:spPr>
        <p:txBody>
          <a:bodyPr/>
          <a:lstStyle/>
          <a:p>
            <a:pPr eaLnBrk="1" hangingPunct="1"/>
            <a:r>
              <a:rPr lang="fr-FR" sz="2800" smtClean="0"/>
              <a:t>Catégorie (théorie / méthode / technique) ?</a:t>
            </a:r>
          </a:p>
          <a:p>
            <a:pPr eaLnBrk="1" hangingPunct="1"/>
            <a:r>
              <a:rPr lang="fr-FR" sz="2800" smtClean="0"/>
              <a:t>Indications thérapeutiques ?</a:t>
            </a:r>
          </a:p>
          <a:p>
            <a:pPr eaLnBrk="1" hangingPunct="1"/>
            <a:r>
              <a:rPr lang="fr-FR" sz="2800" smtClean="0"/>
              <a:t>Contre-indications ?</a:t>
            </a:r>
          </a:p>
          <a:p>
            <a:pPr eaLnBrk="1" hangingPunct="1"/>
            <a:r>
              <a:rPr lang="fr-FR" sz="2800" smtClean="0"/>
              <a:t>Précautions ?</a:t>
            </a:r>
          </a:p>
          <a:p>
            <a:pPr eaLnBrk="1" hangingPunct="1"/>
            <a:r>
              <a:rPr lang="fr-FR" sz="2800" smtClean="0"/>
              <a:t>Effets indésirables ?</a:t>
            </a:r>
          </a:p>
          <a:p>
            <a:pPr eaLnBrk="1" hangingPunct="1"/>
            <a:r>
              <a:rPr lang="fr-FR" sz="2800" smtClean="0"/>
              <a:t>Posologie (mode, dose, durée, fréquence) ?</a:t>
            </a:r>
          </a:p>
          <a:p>
            <a:pPr eaLnBrk="1" hangingPunct="1"/>
            <a:endParaRPr lang="fr-FR"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5888"/>
            <a:ext cx="8507413" cy="6408737"/>
          </a:xfrm>
          <a:ln>
            <a:solidFill>
              <a:schemeClr val="accent1"/>
            </a:solidFill>
          </a:ln>
        </p:spPr>
        <p:txBody>
          <a:bodyPr rtlCol="0">
            <a:normAutofit lnSpcReduction="10000"/>
          </a:bodyPr>
          <a:lstStyle/>
          <a:p>
            <a:pPr eaLnBrk="1" hangingPunct="1">
              <a:defRPr/>
            </a:pPr>
            <a:r>
              <a:rPr lang="fr-FR" dirty="0" smtClean="0"/>
              <a:t>…..</a:t>
            </a:r>
            <a:r>
              <a:rPr lang="fr-FR" sz="3600" b="1" dirty="0" smtClean="0">
                <a:solidFill>
                  <a:srgbClr val="0070C0"/>
                </a:solidFill>
              </a:rPr>
              <a:t>Fortes variations interindividuelles</a:t>
            </a:r>
          </a:p>
          <a:p>
            <a:pPr lvl="1" eaLnBrk="1" hangingPunct="1">
              <a:defRPr/>
            </a:pPr>
            <a:r>
              <a:rPr lang="fr-FR" sz="3200" dirty="0" smtClean="0"/>
              <a:t>Certains sujets ne progressent pas voire régressent. </a:t>
            </a:r>
          </a:p>
          <a:p>
            <a:pPr lvl="1" eaLnBrk="1" hangingPunct="1">
              <a:defRPr/>
            </a:pPr>
            <a:r>
              <a:rPr lang="fr-FR" sz="3200" dirty="0" smtClean="0"/>
              <a:t>QI&gt;70 = Mieux !</a:t>
            </a:r>
          </a:p>
          <a:p>
            <a:pPr eaLnBrk="1" hangingPunct="1">
              <a:defRPr/>
            </a:pPr>
            <a:r>
              <a:rPr lang="fr-FR" sz="3600" dirty="0" smtClean="0"/>
              <a:t>…..</a:t>
            </a:r>
            <a:r>
              <a:rPr lang="fr-FR" sz="3600" b="1" dirty="0" smtClean="0">
                <a:solidFill>
                  <a:srgbClr val="0070C0"/>
                </a:solidFill>
              </a:rPr>
              <a:t>Limites méthodologiques significatives</a:t>
            </a:r>
          </a:p>
          <a:p>
            <a:pPr lvl="1" eaLnBrk="1" fontAlgn="auto" hangingPunct="1">
              <a:spcAft>
                <a:spcPts val="0"/>
              </a:spcAft>
              <a:defRPr/>
            </a:pPr>
            <a:r>
              <a:rPr lang="fr-FR" dirty="0" smtClean="0"/>
              <a:t>Peu d’études correctement contrôlées (et très peu d’études contrôlées randomisées)</a:t>
            </a:r>
          </a:p>
          <a:p>
            <a:pPr lvl="1" eaLnBrk="1" fontAlgn="auto" hangingPunct="1">
              <a:spcAft>
                <a:spcPts val="0"/>
              </a:spcAft>
              <a:defRPr/>
            </a:pPr>
            <a:r>
              <a:rPr lang="fr-FR" dirty="0" smtClean="0"/>
              <a:t>Majorité des études menées chez l’enfant (très peu d’étude chez les adultes notamment les plus âgés), et à court terme (pas d’études de maintien).</a:t>
            </a:r>
          </a:p>
          <a:p>
            <a:pPr lvl="1" eaLnBrk="1" fontAlgn="auto" hangingPunct="1">
              <a:spcAft>
                <a:spcPts val="0"/>
              </a:spcAft>
              <a:defRPr/>
            </a:pPr>
            <a:r>
              <a:rPr lang="fr-FR" dirty="0" smtClean="0"/>
              <a:t>Interventions insuffisamment décrite malgré l’utilisation d’un même terme générique (ABA)</a:t>
            </a:r>
          </a:p>
          <a:p>
            <a:pPr eaLnBrk="1" fontAlgn="auto" hangingPunct="1">
              <a:spcAft>
                <a:spcPts val="0"/>
              </a:spcAft>
              <a:defRPr/>
            </a:pPr>
            <a:r>
              <a:rPr lang="fr-FR" sz="3600" b="1" dirty="0" smtClean="0">
                <a:solidFill>
                  <a:srgbClr val="0070C0"/>
                </a:solidFill>
              </a:rPr>
              <a:t>DONC…</a:t>
            </a:r>
          </a:p>
          <a:p>
            <a:pPr eaLnBrk="1" hangingPunct="1">
              <a:defRPr/>
            </a:pPr>
            <a:endParaRPr lang="fr-FR" sz="3600" dirty="0" smtClean="0"/>
          </a:p>
          <a:p>
            <a:pPr eaLnBrk="1" hangingPunct="1">
              <a:defRPr/>
            </a:pPr>
            <a:endParaRPr lang="fr-FR" sz="2800" dirty="0" smtClean="0"/>
          </a:p>
          <a:p>
            <a:pPr eaLnBrk="1" fontAlgn="auto" hangingPunct="1">
              <a:spcAft>
                <a:spcPts val="0"/>
              </a:spcAft>
              <a:buFont typeface="Arial" pitchFamily="34" charset="0"/>
              <a:buChar char="•"/>
              <a:defRPr/>
            </a:pPr>
            <a:endParaRPr lang="fr-FR" sz="2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re 1"/>
          <p:cNvSpPr>
            <a:spLocks noGrp="1"/>
          </p:cNvSpPr>
          <p:nvPr>
            <p:ph type="title"/>
          </p:nvPr>
        </p:nvSpPr>
        <p:spPr/>
        <p:txBody>
          <a:bodyPr/>
          <a:lstStyle/>
          <a:p>
            <a:pPr eaLnBrk="1" hangingPunct="1"/>
            <a:endParaRPr lang="fr-FR" smtClean="0"/>
          </a:p>
        </p:txBody>
      </p:sp>
      <p:sp>
        <p:nvSpPr>
          <p:cNvPr id="34818" name="Espace réservé du contenu 2"/>
          <p:cNvSpPr>
            <a:spLocks noGrp="1"/>
          </p:cNvSpPr>
          <p:nvPr>
            <p:ph idx="1"/>
          </p:nvPr>
        </p:nvSpPr>
        <p:spPr>
          <a:xfrm>
            <a:off x="457200" y="1600200"/>
            <a:ext cx="8435975" cy="4525963"/>
          </a:xfrm>
        </p:spPr>
        <p:txBody>
          <a:bodyPr/>
          <a:lstStyle/>
          <a:p>
            <a:pPr eaLnBrk="1" hangingPunct="1"/>
            <a:r>
              <a:rPr lang="fr-FR" smtClean="0"/>
              <a:t>….. Programme EIBI ne devrait pas être présenté comme pouvant normaliser le fonctionnement des personnes avec autisme</a:t>
            </a:r>
          </a:p>
          <a:p>
            <a:pPr eaLnBrk="1" hangingPunct="1"/>
            <a:r>
              <a:rPr lang="fr-FR" smtClean="0"/>
              <a:t>….. beaucoup d’approches utilisant ABA (Teacch, ESBM, TCC, PECS…), nécessité de décrire précisément ce type d’intervention pour mieux en identifier les « composantes » actives </a:t>
            </a:r>
          </a:p>
          <a:p>
            <a:pPr eaLnBrk="1" hangingPunct="1"/>
            <a:endParaRPr lang="fr-FR"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1" name="Picture 2"/>
          <p:cNvPicPr>
            <a:picLocks noChangeAspect="1" noChangeArrowheads="1"/>
          </p:cNvPicPr>
          <p:nvPr/>
        </p:nvPicPr>
        <p:blipFill>
          <a:blip r:embed="rId2" cstate="print"/>
          <a:srcRect/>
          <a:stretch>
            <a:fillRect/>
          </a:stretch>
        </p:blipFill>
        <p:spPr bwMode="auto">
          <a:xfrm>
            <a:off x="1835150" y="549275"/>
            <a:ext cx="5257800" cy="5776913"/>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re 1"/>
          <p:cNvSpPr>
            <a:spLocks noGrp="1"/>
          </p:cNvSpPr>
          <p:nvPr>
            <p:ph type="title"/>
          </p:nvPr>
        </p:nvSpPr>
        <p:spPr>
          <a:xfrm>
            <a:off x="457200" y="333375"/>
            <a:ext cx="8229600" cy="993775"/>
          </a:xfrm>
          <a:solidFill>
            <a:srgbClr val="99CC00"/>
          </a:solidFill>
        </p:spPr>
        <p:txBody>
          <a:bodyPr/>
          <a:lstStyle/>
          <a:p>
            <a:pPr eaLnBrk="1" hangingPunct="1"/>
            <a:r>
              <a:rPr lang="fr-FR" smtClean="0"/>
              <a:t>Méthode d’études quantitatives</a:t>
            </a:r>
          </a:p>
        </p:txBody>
      </p:sp>
      <p:sp>
        <p:nvSpPr>
          <p:cNvPr id="36866" name="Espace réservé du contenu 3"/>
          <p:cNvSpPr>
            <a:spLocks noGrp="1"/>
          </p:cNvSpPr>
          <p:nvPr>
            <p:ph idx="1"/>
          </p:nvPr>
        </p:nvSpPr>
        <p:spPr>
          <a:xfrm>
            <a:off x="684213" y="1782763"/>
            <a:ext cx="7775575" cy="4525962"/>
          </a:xfrm>
        </p:spPr>
        <p:txBody>
          <a:bodyPr/>
          <a:lstStyle/>
          <a:p>
            <a:pPr eaLnBrk="1" hangingPunct="1"/>
            <a:r>
              <a:rPr lang="fr-FR" b="1" smtClean="0">
                <a:solidFill>
                  <a:schemeClr val="hlink"/>
                </a:solidFill>
              </a:rPr>
              <a:t>Les études avant/après</a:t>
            </a:r>
            <a:r>
              <a:rPr lang="fr-FR" smtClean="0"/>
              <a:t>, (trop fréquentes) ne devraient pas être utilisées pour évaluer l’impact d’une intervention, car elles ne permettent pas d’affirmer que les modifications observées sont liées à l'intervention.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89" name="Picture 2"/>
          <p:cNvPicPr>
            <a:picLocks noChangeAspect="1" noChangeArrowheads="1"/>
          </p:cNvPicPr>
          <p:nvPr/>
        </p:nvPicPr>
        <p:blipFill>
          <a:blip r:embed="rId2" cstate="print"/>
          <a:srcRect/>
          <a:stretch>
            <a:fillRect/>
          </a:stretch>
        </p:blipFill>
        <p:spPr bwMode="auto">
          <a:xfrm>
            <a:off x="0" y="295275"/>
            <a:ext cx="9144000" cy="6267450"/>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3" name="Picture 3"/>
          <p:cNvPicPr>
            <a:picLocks noChangeAspect="1" noChangeArrowheads="1"/>
          </p:cNvPicPr>
          <p:nvPr/>
        </p:nvPicPr>
        <p:blipFill>
          <a:blip r:embed="rId2" cstate="print"/>
          <a:srcRect/>
          <a:stretch>
            <a:fillRect/>
          </a:stretch>
        </p:blipFill>
        <p:spPr bwMode="auto">
          <a:xfrm>
            <a:off x="366713" y="128588"/>
            <a:ext cx="8410575" cy="6600825"/>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p:cNvSpPr>
          <p:nvPr>
            <p:ph type="title"/>
          </p:nvPr>
        </p:nvSpPr>
        <p:spPr/>
        <p:txBody>
          <a:bodyPr/>
          <a:lstStyle/>
          <a:p>
            <a:endParaRPr lang="fr-FR" smtClean="0"/>
          </a:p>
        </p:txBody>
      </p:sp>
      <p:sp>
        <p:nvSpPr>
          <p:cNvPr id="39938" name="Rectangle 3"/>
          <p:cNvSpPr>
            <a:spLocks noGrp="1"/>
          </p:cNvSpPr>
          <p:nvPr>
            <p:ph type="body" idx="1"/>
          </p:nvPr>
        </p:nvSpPr>
        <p:spPr>
          <a:xfrm>
            <a:off x="457200" y="1412875"/>
            <a:ext cx="8229600" cy="4967288"/>
          </a:xfrm>
        </p:spPr>
        <p:txBody>
          <a:bodyPr/>
          <a:lstStyle/>
          <a:p>
            <a:pPr eaLnBrk="1" hangingPunct="1">
              <a:lnSpc>
                <a:spcPct val="80000"/>
              </a:lnSpc>
            </a:pPr>
            <a:r>
              <a:rPr lang="fr-FR" sz="2800" b="1" dirty="0" smtClean="0">
                <a:solidFill>
                  <a:schemeClr val="hlink"/>
                </a:solidFill>
              </a:rPr>
              <a:t>L’essai contrôlé randomisé</a:t>
            </a:r>
            <a:r>
              <a:rPr lang="fr-FR" sz="2800" dirty="0" smtClean="0"/>
              <a:t> est le schéma expérimental de référence pour évaluer l’efficacité d’une intervention sur la santé, même si des schémas quasi expérimentaux (étude avant/après avec groupe-contrôle) peuvent être envisagés en cas de limites éthiques ou organisationnelles..</a:t>
            </a:r>
          </a:p>
          <a:p>
            <a:pPr>
              <a:lnSpc>
                <a:spcPct val="80000"/>
              </a:lnSpc>
            </a:pPr>
            <a:r>
              <a:rPr lang="fr-FR" sz="2800" dirty="0" smtClean="0"/>
              <a:t>Cependant des inconvénients : </a:t>
            </a:r>
          </a:p>
          <a:p>
            <a:pPr lvl="1">
              <a:lnSpc>
                <a:spcPct val="80000"/>
              </a:lnSpc>
            </a:pPr>
            <a:r>
              <a:rPr lang="fr-FR" sz="2400" dirty="0" smtClean="0"/>
              <a:t>Il exige une population homogène, ce qui conduit à éliminer certains patients ayant des </a:t>
            </a:r>
            <a:r>
              <a:rPr lang="fr-FR" sz="2400" dirty="0" err="1" smtClean="0"/>
              <a:t>comorbidités</a:t>
            </a:r>
            <a:r>
              <a:rPr lang="fr-FR" sz="2400" dirty="0" smtClean="0"/>
              <a:t> ou des facteurs de risques particuliers. </a:t>
            </a:r>
          </a:p>
          <a:p>
            <a:pPr lvl="1">
              <a:lnSpc>
                <a:spcPct val="80000"/>
              </a:lnSpc>
            </a:pPr>
            <a:r>
              <a:rPr lang="fr-FR" sz="2400" dirty="0" smtClean="0"/>
              <a:t>Il est très coûteux et très long, et pose parfois des problèmes d'éthique, notamment à cause de la randomisation.</a:t>
            </a:r>
          </a:p>
          <a:p>
            <a:pPr eaLnBrk="1" hangingPunct="1">
              <a:lnSpc>
                <a:spcPct val="80000"/>
              </a:lnSpc>
            </a:pPr>
            <a:endParaRPr lang="fr-FR" sz="2800" dirty="0" smtClean="0"/>
          </a:p>
          <a:p>
            <a:pPr>
              <a:lnSpc>
                <a:spcPct val="80000"/>
              </a:lnSpc>
            </a:pPr>
            <a:endParaRPr lang="fr-FR" sz="2800"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re 1"/>
          <p:cNvSpPr>
            <a:spLocks noGrp="1"/>
          </p:cNvSpPr>
          <p:nvPr>
            <p:ph type="title"/>
          </p:nvPr>
        </p:nvSpPr>
        <p:spPr>
          <a:solidFill>
            <a:srgbClr val="92D050"/>
          </a:solidFill>
        </p:spPr>
        <p:txBody>
          <a:bodyPr/>
          <a:lstStyle/>
          <a:p>
            <a:pPr eaLnBrk="1" hangingPunct="1"/>
            <a:r>
              <a:rPr lang="fr-FR" sz="4000" smtClean="0"/>
              <a:t>Avant la réalisation d’une étude d’intervention</a:t>
            </a:r>
          </a:p>
        </p:txBody>
      </p:sp>
      <p:sp>
        <p:nvSpPr>
          <p:cNvPr id="40962" name="Espace réservé du contenu 2"/>
          <p:cNvSpPr>
            <a:spLocks noGrp="1"/>
          </p:cNvSpPr>
          <p:nvPr>
            <p:ph idx="1"/>
          </p:nvPr>
        </p:nvSpPr>
        <p:spPr/>
        <p:txBody>
          <a:bodyPr/>
          <a:lstStyle/>
          <a:p>
            <a:pPr eaLnBrk="1" hangingPunct="1"/>
            <a:r>
              <a:rPr lang="fr-FR" sz="2800" smtClean="0"/>
              <a:t>S’assurer de l’intérêt et de l'implication des parties prenantes et identifier toutes les structures et ressources locales ou nationales en amont</a:t>
            </a:r>
          </a:p>
          <a:p>
            <a:pPr eaLnBrk="1" hangingPunct="1"/>
            <a:r>
              <a:rPr lang="fr-FR" sz="2800" smtClean="0"/>
              <a:t>Réfléchir aux questions éthiques, les exigences relatives au consentement éclairé et à la confidentialité variant selon le type d’étude, le type d’intervention et le type de données recueillies.</a:t>
            </a:r>
          </a:p>
          <a:p>
            <a:pPr eaLnBrk="1" hangingPunct="1"/>
            <a:r>
              <a:rPr lang="fr-FR" sz="2800" smtClean="0"/>
              <a:t>Préparer les étapes de son projet (Méthode PICOT </a:t>
            </a:r>
            <a:r>
              <a:rPr lang="fr-FR" sz="2800" i="1" smtClean="0"/>
              <a:t>Population – Intervention – Comparison – Outcomes – Time)</a:t>
            </a:r>
            <a:endParaRPr lang="fr-FR" sz="280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5"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Espace réservé du contenu 2"/>
          <p:cNvSpPr>
            <a:spLocks noGrp="1"/>
          </p:cNvSpPr>
          <p:nvPr>
            <p:ph idx="1"/>
          </p:nvPr>
        </p:nvSpPr>
        <p:spPr>
          <a:xfrm>
            <a:off x="250825" y="476250"/>
            <a:ext cx="8713788" cy="6265863"/>
          </a:xfrm>
        </p:spPr>
        <p:txBody>
          <a:bodyPr/>
          <a:lstStyle/>
          <a:p>
            <a:pPr eaLnBrk="1" hangingPunct="1"/>
            <a:r>
              <a:rPr lang="fr-FR" b="1" smtClean="0">
                <a:solidFill>
                  <a:srgbClr val="0070C0"/>
                </a:solidFill>
              </a:rPr>
              <a:t>Bonnes pratiques de l’étude des interventions</a:t>
            </a:r>
          </a:p>
          <a:p>
            <a:pPr lvl="1" eaLnBrk="1" hangingPunct="1"/>
            <a:r>
              <a:rPr lang="fr-FR" smtClean="0"/>
              <a:t>Bien décrire la population bénéficiant de l’intervention</a:t>
            </a:r>
          </a:p>
          <a:p>
            <a:pPr lvl="1" eaLnBrk="1" hangingPunct="1"/>
            <a:r>
              <a:rPr lang="fr-FR" smtClean="0"/>
              <a:t>Standardiser l'intervention effectuée, afin que d'autres puissent reproduire ultérieurement cette intervention si elle s'avère efficace</a:t>
            </a:r>
          </a:p>
          <a:p>
            <a:pPr lvl="1" eaLnBrk="1" hangingPunct="1"/>
            <a:r>
              <a:rPr lang="fr-FR" smtClean="0"/>
              <a:t>Définir les critères de jugement pour mesurer l'impact, positif ou négatif, de l’intervention</a:t>
            </a:r>
          </a:p>
          <a:p>
            <a:pPr lvl="1" eaLnBrk="1" hangingPunct="1"/>
            <a:r>
              <a:rPr lang="fr-FR" smtClean="0"/>
              <a:t>Définir des critères de jugement (qui, idéalement sont recueillis à l'insu de l'intervention réalisée, afin d'éviter un biais de performance)</a:t>
            </a:r>
          </a:p>
          <a:p>
            <a:pPr lvl="1" eaLnBrk="1" hangingPunct="1"/>
            <a:r>
              <a:rPr lang="fr-FR" smtClean="0"/>
              <a:t>Randomiser les participants dans les groupes traités/non traités, voire mieux traités avec A/B</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re 1"/>
          <p:cNvSpPr>
            <a:spLocks noGrp="1"/>
          </p:cNvSpPr>
          <p:nvPr>
            <p:ph type="title"/>
          </p:nvPr>
        </p:nvSpPr>
        <p:spPr>
          <a:xfrm>
            <a:off x="250825" y="274638"/>
            <a:ext cx="8435975" cy="1143000"/>
          </a:xfrm>
          <a:solidFill>
            <a:srgbClr val="92D050"/>
          </a:solidFill>
        </p:spPr>
        <p:txBody>
          <a:bodyPr/>
          <a:lstStyle/>
          <a:p>
            <a:pPr eaLnBrk="1" hangingPunct="1"/>
            <a:r>
              <a:rPr lang="fr-FR" sz="4000" smtClean="0"/>
              <a:t>Prescrire en se fondant sur des preuves</a:t>
            </a:r>
          </a:p>
        </p:txBody>
      </p:sp>
      <p:sp>
        <p:nvSpPr>
          <p:cNvPr id="3" name="Espace réservé du contenu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fr-FR" dirty="0" smtClean="0"/>
              <a:t>Idéalement les pratiques sont basées sur des « preuves » d’efficacité, issues de méta-analyses, d’études contrôlées randomisées ou quasi randomisées, et d’études prospectives observationnelles/cohortes. </a:t>
            </a:r>
          </a:p>
          <a:p>
            <a:pPr eaLnBrk="1" fontAlgn="auto" hangingPunct="1">
              <a:spcAft>
                <a:spcPts val="0"/>
              </a:spcAft>
              <a:buFont typeface="Arial" pitchFamily="34" charset="0"/>
              <a:buChar char="•"/>
              <a:defRPr/>
            </a:pPr>
            <a:r>
              <a:rPr lang="fr-FR" dirty="0" smtClean="0"/>
              <a:t>Idéalement aussi, les pratiques nécessitent de connaitre les évolutions « naturelles » du problème de santé à traiter ainsi que ses facteurs de risques et de protection</a:t>
            </a:r>
          </a:p>
          <a:p>
            <a:pPr eaLnBrk="1" fontAlgn="auto" hangingPunct="1">
              <a:spcAft>
                <a:spcPts val="0"/>
              </a:spcAft>
              <a:buFont typeface="Arial" pitchFamily="34" charset="0"/>
              <a:buChar char="•"/>
              <a:defRPr/>
            </a:pPr>
            <a:endParaRPr lang="fr-FR"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Espace réservé du contenu 2"/>
          <p:cNvSpPr>
            <a:spLocks noGrp="1"/>
          </p:cNvSpPr>
          <p:nvPr>
            <p:ph idx="1"/>
          </p:nvPr>
        </p:nvSpPr>
        <p:spPr>
          <a:xfrm>
            <a:off x="323850" y="476250"/>
            <a:ext cx="8640763" cy="5545138"/>
          </a:xfrm>
        </p:spPr>
        <p:txBody>
          <a:bodyPr/>
          <a:lstStyle/>
          <a:p>
            <a:pPr eaLnBrk="1" hangingPunct="1"/>
            <a:r>
              <a:rPr lang="fr-FR" b="1" smtClean="0">
                <a:solidFill>
                  <a:srgbClr val="0070C0"/>
                </a:solidFill>
              </a:rPr>
              <a:t>Bonnes pratiques de l’étude des interventions</a:t>
            </a:r>
          </a:p>
          <a:p>
            <a:pPr lvl="1" eaLnBrk="1" hangingPunct="1"/>
            <a:r>
              <a:rPr lang="fr-FR" smtClean="0"/>
              <a:t>Evaluer l’impact du traitement en aveugle ou de façon indépendante (prévoir un évaluateur non impliqué dans la réalisation des interventions)</a:t>
            </a:r>
          </a:p>
          <a:p>
            <a:pPr lvl="1" eaLnBrk="1" hangingPunct="1"/>
            <a:r>
              <a:rPr lang="fr-FR" smtClean="0"/>
              <a:t>Utiliser des outils d’évaluation validés</a:t>
            </a:r>
          </a:p>
          <a:p>
            <a:pPr lvl="1" eaLnBrk="1" hangingPunct="1"/>
            <a:r>
              <a:rPr lang="fr-FR" smtClean="0"/>
              <a:t>Analyser stat. les effets du traitement A/B ou A/rien</a:t>
            </a:r>
          </a:p>
          <a:p>
            <a:pPr lvl="1" eaLnBrk="1" hangingPunct="1"/>
            <a:r>
              <a:rPr lang="fr-FR" smtClean="0"/>
              <a:t>Prendre en compte dans l’analyse des résultats, les caractéristiques individuelles (QI, âge, genre, comorbidités, SES…)</a:t>
            </a:r>
          </a:p>
          <a:p>
            <a:pPr lvl="1" eaLnBrk="1" hangingPunct="1">
              <a:buFont typeface="Arial" charset="0"/>
              <a:buNone/>
            </a:pPr>
            <a:endParaRPr lang="fr-FR" sz="2400" smtClean="0"/>
          </a:p>
          <a:p>
            <a:pPr eaLnBrk="1" hangingPunct="1"/>
            <a:endParaRPr lang="fr-FR" sz="240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re 1"/>
          <p:cNvSpPr>
            <a:spLocks noGrp="1"/>
          </p:cNvSpPr>
          <p:nvPr>
            <p:ph type="title"/>
          </p:nvPr>
        </p:nvSpPr>
        <p:spPr>
          <a:solidFill>
            <a:srgbClr val="92D050"/>
          </a:solidFill>
        </p:spPr>
        <p:txBody>
          <a:bodyPr/>
          <a:lstStyle/>
          <a:p>
            <a:pPr eaLnBrk="1" hangingPunct="1"/>
            <a:r>
              <a:rPr lang="fr-FR" sz="4000" smtClean="0"/>
              <a:t>Durant</a:t>
            </a:r>
            <a:r>
              <a:rPr lang="fr-FR" smtClean="0"/>
              <a:t> la réalisation de l’étude</a:t>
            </a:r>
          </a:p>
        </p:txBody>
      </p:sp>
      <p:sp>
        <p:nvSpPr>
          <p:cNvPr id="45058" name="Espace réservé du contenu 2"/>
          <p:cNvSpPr>
            <a:spLocks noGrp="1"/>
          </p:cNvSpPr>
          <p:nvPr>
            <p:ph idx="1"/>
          </p:nvPr>
        </p:nvSpPr>
        <p:spPr>
          <a:xfrm>
            <a:off x="457200" y="1600200"/>
            <a:ext cx="8229600" cy="5141913"/>
          </a:xfrm>
        </p:spPr>
        <p:txBody>
          <a:bodyPr/>
          <a:lstStyle/>
          <a:p>
            <a:pPr eaLnBrk="1" hangingPunct="1"/>
            <a:r>
              <a:rPr lang="fr-FR" sz="2800" smtClean="0"/>
              <a:t>Maintenir l’intérêt des participants après le recrutement (collecte des données possible si le personnel reste impliqué et si les sujets maintiennent leur participation) ce qui exige de budgétiser des ressources humaines et financières</a:t>
            </a:r>
          </a:p>
          <a:p>
            <a:pPr eaLnBrk="1" hangingPunct="1"/>
            <a:r>
              <a:rPr lang="fr-FR" sz="2800" smtClean="0"/>
              <a:t>Evaluer, enregistrer et notifier des informations concernant tous les événements indésirables, liés ou non au traitement</a:t>
            </a:r>
          </a:p>
          <a:p>
            <a:pPr eaLnBrk="1" hangingPunct="1"/>
            <a:r>
              <a:rPr lang="fr-FR" sz="2800" smtClean="0"/>
              <a:t>Assurer une collecte, une gestion et une saisie efficientes des données au moyen d’un système informatisé permettant d’en contrôler la qualité</a:t>
            </a:r>
          </a:p>
          <a:p>
            <a:pPr eaLnBrk="1" hangingPunct="1"/>
            <a:endParaRPr lang="fr-FR" sz="240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re 1"/>
          <p:cNvSpPr>
            <a:spLocks noGrp="1"/>
          </p:cNvSpPr>
          <p:nvPr>
            <p:ph type="title"/>
          </p:nvPr>
        </p:nvSpPr>
        <p:spPr>
          <a:solidFill>
            <a:srgbClr val="92D050"/>
          </a:solidFill>
        </p:spPr>
        <p:txBody>
          <a:bodyPr/>
          <a:lstStyle/>
          <a:p>
            <a:pPr eaLnBrk="1" hangingPunct="1"/>
            <a:r>
              <a:rPr lang="fr-FR" sz="4000" smtClean="0"/>
              <a:t>Après la réalisation de l’étude</a:t>
            </a:r>
          </a:p>
        </p:txBody>
      </p:sp>
      <p:sp>
        <p:nvSpPr>
          <p:cNvPr id="46082" name="Espace réservé du contenu 2"/>
          <p:cNvSpPr>
            <a:spLocks noGrp="1"/>
          </p:cNvSpPr>
          <p:nvPr>
            <p:ph idx="1"/>
          </p:nvPr>
        </p:nvSpPr>
        <p:spPr/>
        <p:txBody>
          <a:bodyPr/>
          <a:lstStyle/>
          <a:p>
            <a:pPr eaLnBrk="1" hangingPunct="1"/>
            <a:r>
              <a:rPr lang="fr-FR" sz="2800" smtClean="0"/>
              <a:t>Rédiger et soumettre un rapport final et un bilan financier</a:t>
            </a:r>
          </a:p>
          <a:p>
            <a:pPr eaLnBrk="1" hangingPunct="1"/>
            <a:r>
              <a:rPr lang="fr-FR" sz="2800" smtClean="0"/>
              <a:t>Exposer clairement et documenter la politique de publication à la fois pour les rapports intermédiaires et les articles scientifiques finaux (mise en place d’un comité de rédaction ou scientifique)</a:t>
            </a:r>
          </a:p>
          <a:p>
            <a:pPr eaLnBrk="1" hangingPunct="1"/>
            <a:r>
              <a:rPr lang="fr-FR" sz="2800" smtClean="0"/>
              <a:t>Améliorer la pratique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Titre 1"/>
          <p:cNvSpPr>
            <a:spLocks noGrp="1"/>
          </p:cNvSpPr>
          <p:nvPr>
            <p:ph type="title"/>
          </p:nvPr>
        </p:nvSpPr>
        <p:spPr>
          <a:solidFill>
            <a:srgbClr val="92D050"/>
          </a:solidFill>
        </p:spPr>
        <p:txBody>
          <a:bodyPr/>
          <a:lstStyle/>
          <a:p>
            <a:pPr eaLnBrk="1" hangingPunct="1"/>
            <a:r>
              <a:rPr lang="fr-FR" smtClean="0"/>
              <a:t>Conclusion</a:t>
            </a:r>
          </a:p>
        </p:txBody>
      </p:sp>
      <p:sp>
        <p:nvSpPr>
          <p:cNvPr id="48131" name="Espace réservé du contenu 2"/>
          <p:cNvSpPr>
            <a:spLocks noGrp="1"/>
          </p:cNvSpPr>
          <p:nvPr>
            <p:ph idx="1"/>
          </p:nvPr>
        </p:nvSpPr>
        <p:spPr/>
        <p:txBody>
          <a:bodyPr/>
          <a:lstStyle/>
          <a:p>
            <a:pPr eaLnBrk="1" hangingPunct="1"/>
            <a:r>
              <a:rPr lang="fr-FR" sz="2400" dirty="0" smtClean="0"/>
              <a:t>Évaluer correctement les interventions est essentiel, afin de savoir quelles interventions sont susceptibles d’être efficaces dans notre système de santé. </a:t>
            </a:r>
          </a:p>
          <a:p>
            <a:pPr eaLnBrk="1" hangingPunct="1"/>
            <a:r>
              <a:rPr lang="fr-FR" sz="2400" dirty="0" smtClean="0"/>
              <a:t>Cette évaluation est fondée principalement sur des méthodes quantitatives, mais les méthodes qualitatives sont en plein développement pour faciliter le choix d'une stratégie d'intervention adaptée ou pour analyser les raisons de l'échec d'une intervention.</a:t>
            </a:r>
          </a:p>
          <a:p>
            <a:pPr eaLnBrk="1" hangingPunct="1"/>
            <a:r>
              <a:rPr lang="fr-FR" sz="2400" dirty="0" smtClean="0"/>
              <a:t>L’évaluation des effets de sa pratique devrait être un processus continu pour tous </a:t>
            </a:r>
            <a:r>
              <a:rPr lang="fr-FR" sz="2400" smtClean="0"/>
              <a:t>les professionnels  </a:t>
            </a:r>
            <a:endParaRPr lang="fr-FR" sz="24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re 1"/>
          <p:cNvSpPr>
            <a:spLocks noGrp="1"/>
          </p:cNvSpPr>
          <p:nvPr>
            <p:ph type="title"/>
          </p:nvPr>
        </p:nvSpPr>
        <p:spPr>
          <a:solidFill>
            <a:srgbClr val="92D050"/>
          </a:solidFill>
        </p:spPr>
        <p:txBody>
          <a:bodyPr/>
          <a:lstStyle/>
          <a:p>
            <a:pPr eaLnBrk="1" hangingPunct="1"/>
            <a:r>
              <a:rPr lang="fr-FR" sz="4000" smtClean="0"/>
              <a:t>Prescrire, c’est s’appuyer sur des preuves, mais …</a:t>
            </a:r>
          </a:p>
        </p:txBody>
      </p:sp>
      <p:sp>
        <p:nvSpPr>
          <p:cNvPr id="3" name="Espace réservé du contenu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fr-FR" dirty="0" smtClean="0"/>
              <a:t>Utilisation rigoureuse, explicite et judicieuse de la </a:t>
            </a:r>
            <a:r>
              <a:rPr lang="fr-FR" b="1" dirty="0" smtClean="0"/>
              <a:t>meilleure preuve actuelle </a:t>
            </a:r>
            <a:r>
              <a:rPr lang="fr-FR" dirty="0" smtClean="0"/>
              <a:t>dans la prise de décision pour le </a:t>
            </a:r>
            <a:r>
              <a:rPr lang="fr-FR" b="1" dirty="0" smtClean="0"/>
              <a:t>traitement individuel </a:t>
            </a:r>
            <a:r>
              <a:rPr lang="fr-FR" dirty="0" smtClean="0"/>
              <a:t>des patients </a:t>
            </a:r>
            <a:r>
              <a:rPr lang="en-US" i="1" dirty="0" smtClean="0"/>
              <a:t>(</a:t>
            </a:r>
            <a:r>
              <a:rPr lang="en-US" i="1" dirty="0" err="1" smtClean="0"/>
              <a:t>Sackett</a:t>
            </a:r>
            <a:r>
              <a:rPr lang="en-US" i="1" dirty="0" smtClean="0"/>
              <a:t> et al., 1996)</a:t>
            </a:r>
          </a:p>
          <a:p>
            <a:pPr eaLnBrk="1" fontAlgn="auto" hangingPunct="1">
              <a:spcAft>
                <a:spcPts val="0"/>
              </a:spcAft>
              <a:buFont typeface="Arial" pitchFamily="34" charset="0"/>
              <a:buChar char="•"/>
              <a:defRPr/>
            </a:pPr>
            <a:r>
              <a:rPr lang="fr-FR" dirty="0" smtClean="0"/>
              <a:t>Sans l’expertise clinique, la pratique pourrait tomber sous la tyrannie de la preuve, </a:t>
            </a:r>
            <a:r>
              <a:rPr lang="fr-FR" b="1" dirty="0" smtClean="0"/>
              <a:t>puisque même les + excellentes preuves externes peuvent être inapplicables ou inappropriées à un patient</a:t>
            </a:r>
            <a:r>
              <a:rPr lang="fr-FR" dirty="0" smtClean="0"/>
              <a:t> </a:t>
            </a:r>
            <a:r>
              <a:rPr lang="fr-FR" i="1" dirty="0" smtClean="0"/>
              <a:t>(</a:t>
            </a:r>
            <a:r>
              <a:rPr lang="fr-FR" i="1" dirty="0" err="1" smtClean="0"/>
              <a:t>Sackett</a:t>
            </a:r>
            <a:r>
              <a:rPr lang="fr-FR" i="1" dirty="0" smtClean="0"/>
              <a:t>, 1997, SP)</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re 1"/>
          <p:cNvSpPr>
            <a:spLocks noGrp="1"/>
          </p:cNvSpPr>
          <p:nvPr>
            <p:ph type="title"/>
          </p:nvPr>
        </p:nvSpPr>
        <p:spPr>
          <a:solidFill>
            <a:srgbClr val="92D050"/>
          </a:solidFill>
        </p:spPr>
        <p:txBody>
          <a:bodyPr/>
          <a:lstStyle/>
          <a:p>
            <a:pPr eaLnBrk="1" hangingPunct="1"/>
            <a:r>
              <a:rPr lang="fr-FR" sz="3600" smtClean="0"/>
              <a:t>Problématique générale de l’évaluation des interventions</a:t>
            </a:r>
          </a:p>
        </p:txBody>
      </p:sp>
      <p:sp>
        <p:nvSpPr>
          <p:cNvPr id="18434" name="Espace réservé du contenu 2"/>
          <p:cNvSpPr>
            <a:spLocks noGrp="1"/>
          </p:cNvSpPr>
          <p:nvPr>
            <p:ph idx="1"/>
          </p:nvPr>
        </p:nvSpPr>
        <p:spPr/>
        <p:txBody>
          <a:bodyPr/>
          <a:lstStyle/>
          <a:p>
            <a:pPr eaLnBrk="1" hangingPunct="1"/>
            <a:r>
              <a:rPr lang="fr-FR" smtClean="0"/>
              <a:t>Mesure de l’efficacité des interventions, nécessaire voire essentielle pour le patient </a:t>
            </a:r>
            <a:r>
              <a:rPr lang="fr-FR" u="sng" smtClean="0"/>
              <a:t>et </a:t>
            </a:r>
            <a:r>
              <a:rPr lang="fr-FR" smtClean="0"/>
              <a:t>le thérapeute </a:t>
            </a:r>
            <a:r>
              <a:rPr lang="fr-FR" u="sng" smtClean="0"/>
              <a:t>mais aussi  </a:t>
            </a:r>
            <a:r>
              <a:rPr lang="fr-FR" smtClean="0"/>
              <a:t>le financeur</a:t>
            </a:r>
          </a:p>
          <a:p>
            <a:pPr eaLnBrk="1" hangingPunct="1"/>
            <a:r>
              <a:rPr lang="fr-FR" smtClean="0"/>
              <a:t>Mais soulève beaucoup de questions : mesurer quoi, quand et comment et comment tenir compte de la complexité de la situation thérapeutique et de ce que recouvre la notion d’intervention non médicamenteuse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re 1"/>
          <p:cNvSpPr>
            <a:spLocks noGrp="1"/>
          </p:cNvSpPr>
          <p:nvPr>
            <p:ph type="title"/>
          </p:nvPr>
        </p:nvSpPr>
        <p:spPr>
          <a:solidFill>
            <a:srgbClr val="92D050"/>
          </a:solidFill>
        </p:spPr>
        <p:txBody>
          <a:bodyPr/>
          <a:lstStyle/>
          <a:p>
            <a:pPr eaLnBrk="1" hangingPunct="1"/>
            <a:r>
              <a:rPr lang="fr-FR" sz="4000" smtClean="0"/>
              <a:t>Que savons nous de l’autisme ?</a:t>
            </a:r>
          </a:p>
        </p:txBody>
      </p:sp>
      <p:sp>
        <p:nvSpPr>
          <p:cNvPr id="19458" name="Espace réservé du contenu 2"/>
          <p:cNvSpPr>
            <a:spLocks noGrp="1"/>
          </p:cNvSpPr>
          <p:nvPr>
            <p:ph idx="1"/>
          </p:nvPr>
        </p:nvSpPr>
        <p:spPr>
          <a:xfrm>
            <a:off x="827088" y="1557338"/>
            <a:ext cx="7777162" cy="4967287"/>
          </a:xfrm>
        </p:spPr>
        <p:txBody>
          <a:bodyPr/>
          <a:lstStyle/>
          <a:p>
            <a:pPr eaLnBrk="1" hangingPunct="1"/>
            <a:r>
              <a:rPr lang="fr-FR" smtClean="0"/>
              <a:t>Début précoce dans l’enfance (&lt; 3 ans)</a:t>
            </a:r>
          </a:p>
          <a:p>
            <a:pPr eaLnBrk="1" hangingPunct="1"/>
            <a:r>
              <a:rPr lang="fr-FR" smtClean="0"/>
              <a:t>Spectre clinique (extrême diversité)</a:t>
            </a:r>
          </a:p>
          <a:p>
            <a:pPr eaLnBrk="1" hangingPunct="1"/>
            <a:r>
              <a:rPr lang="fr-FR" smtClean="0"/>
              <a:t>Evolutions variées (Autisme</a:t>
            </a:r>
            <a:r>
              <a:rPr lang="fr-FR" u="sng" smtClean="0"/>
              <a:t>s</a:t>
            </a:r>
            <a:r>
              <a:rPr lang="fr-FR" smtClean="0"/>
              <a:t>)</a:t>
            </a:r>
          </a:p>
          <a:p>
            <a:pPr eaLnBrk="1" hangingPunct="1"/>
            <a:r>
              <a:rPr lang="fr-FR" smtClean="0"/>
              <a:t>Facteurs liés à l’évolution, multiples et interactifs</a:t>
            </a:r>
          </a:p>
          <a:p>
            <a:pPr eaLnBrk="1" hangingPunct="1">
              <a:buFont typeface="Arial" charset="0"/>
              <a:buNone/>
            </a:pPr>
            <a:endParaRPr lang="fr-FR" sz="2800" smtClean="0"/>
          </a:p>
          <a:p>
            <a:pPr algn="ctr" eaLnBrk="1" hangingPunct="1">
              <a:buFont typeface="Arial" charset="0"/>
              <a:buNone/>
            </a:pPr>
            <a:r>
              <a:rPr lang="fr-FR" smtClean="0"/>
              <a:t>Populations hétérogènes </a:t>
            </a:r>
          </a:p>
          <a:p>
            <a:pPr algn="ctr" eaLnBrk="1" hangingPunct="1">
              <a:buFont typeface="Arial" charset="0"/>
              <a:buNone/>
            </a:pPr>
            <a:r>
              <a:rPr lang="fr-FR" smtClean="0"/>
              <a:t>(recherche problématique)</a:t>
            </a:r>
          </a:p>
        </p:txBody>
      </p:sp>
      <p:sp>
        <p:nvSpPr>
          <p:cNvPr id="4" name="Flèche vers le bas 3"/>
          <p:cNvSpPr/>
          <p:nvPr/>
        </p:nvSpPr>
        <p:spPr>
          <a:xfrm>
            <a:off x="4140200" y="4003675"/>
            <a:ext cx="431800" cy="8651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re 3"/>
          <p:cNvSpPr>
            <a:spLocks noGrp="1"/>
          </p:cNvSpPr>
          <p:nvPr>
            <p:ph type="title"/>
          </p:nvPr>
        </p:nvSpPr>
        <p:spPr>
          <a:solidFill>
            <a:srgbClr val="92D050"/>
          </a:solidFill>
        </p:spPr>
        <p:txBody>
          <a:bodyPr/>
          <a:lstStyle/>
          <a:p>
            <a:pPr eaLnBrk="1" hangingPunct="1"/>
            <a:r>
              <a:rPr lang="fr-FR" sz="4000" smtClean="0"/>
              <a:t>Que savons nous de l’autisme</a:t>
            </a:r>
          </a:p>
        </p:txBody>
      </p:sp>
      <p:sp>
        <p:nvSpPr>
          <p:cNvPr id="20482" name="Espace réservé du texte 4"/>
          <p:cNvSpPr>
            <a:spLocks noGrp="1"/>
          </p:cNvSpPr>
          <p:nvPr>
            <p:ph type="body" idx="1"/>
          </p:nvPr>
        </p:nvSpPr>
        <p:spPr>
          <a:xfrm>
            <a:off x="457200" y="1196975"/>
            <a:ext cx="4040188" cy="639763"/>
          </a:xfrm>
        </p:spPr>
        <p:txBody>
          <a:bodyPr/>
          <a:lstStyle/>
          <a:p>
            <a:pPr eaLnBrk="1" hangingPunct="1"/>
            <a:r>
              <a:rPr lang="fr-FR" smtClean="0"/>
              <a:t>Diagnostic</a:t>
            </a:r>
          </a:p>
        </p:txBody>
      </p:sp>
      <p:sp>
        <p:nvSpPr>
          <p:cNvPr id="20483" name="Espace réservé du contenu 5"/>
          <p:cNvSpPr>
            <a:spLocks noGrp="1"/>
          </p:cNvSpPr>
          <p:nvPr>
            <p:ph sz="half" idx="2"/>
          </p:nvPr>
        </p:nvSpPr>
        <p:spPr>
          <a:xfrm>
            <a:off x="457200" y="1844675"/>
            <a:ext cx="4040188" cy="3951288"/>
          </a:xfrm>
        </p:spPr>
        <p:txBody>
          <a:bodyPr/>
          <a:lstStyle/>
          <a:p>
            <a:pPr eaLnBrk="1" hangingPunct="1"/>
            <a:r>
              <a:rPr lang="fr-FR" sz="2800" smtClean="0"/>
              <a:t>+ fiable (outils standardisés et validés) </a:t>
            </a:r>
          </a:p>
          <a:p>
            <a:pPr eaLnBrk="1" hangingPunct="1"/>
            <a:r>
              <a:rPr lang="fr-FR" sz="2800" smtClean="0"/>
              <a:t>Multidisciplinaire</a:t>
            </a:r>
          </a:p>
          <a:p>
            <a:pPr eaLnBrk="1" hangingPunct="1"/>
            <a:r>
              <a:rPr lang="fr-FR" sz="2800" smtClean="0"/>
              <a:t>Possible dès 24 mois,</a:t>
            </a:r>
          </a:p>
          <a:p>
            <a:pPr eaLnBrk="1" hangingPunct="1"/>
            <a:r>
              <a:rPr lang="fr-FR" sz="2800" smtClean="0"/>
              <a:t>Clinique (des recommandations de bonnes pratiques depuis 2005)</a:t>
            </a:r>
          </a:p>
        </p:txBody>
      </p:sp>
      <p:sp>
        <p:nvSpPr>
          <p:cNvPr id="20484" name="Espace réservé du texte 6"/>
          <p:cNvSpPr>
            <a:spLocks noGrp="1"/>
          </p:cNvSpPr>
          <p:nvPr>
            <p:ph type="body" sz="quarter" idx="3"/>
          </p:nvPr>
        </p:nvSpPr>
        <p:spPr>
          <a:xfrm>
            <a:off x="4645025" y="1196975"/>
            <a:ext cx="4041775" cy="639763"/>
          </a:xfrm>
        </p:spPr>
        <p:txBody>
          <a:bodyPr/>
          <a:lstStyle/>
          <a:p>
            <a:pPr eaLnBrk="1" hangingPunct="1"/>
            <a:r>
              <a:rPr lang="fr-FR" smtClean="0"/>
              <a:t>Traitement</a:t>
            </a:r>
          </a:p>
        </p:txBody>
      </p:sp>
      <p:sp>
        <p:nvSpPr>
          <p:cNvPr id="8" name="Espace réservé du contenu 7"/>
          <p:cNvSpPr>
            <a:spLocks noGrp="1"/>
          </p:cNvSpPr>
          <p:nvPr>
            <p:ph sz="quarter" idx="4"/>
          </p:nvPr>
        </p:nvSpPr>
        <p:spPr>
          <a:xfrm>
            <a:off x="4645025" y="1844675"/>
            <a:ext cx="4041775" cy="4752975"/>
          </a:xfrm>
        </p:spPr>
        <p:txBody>
          <a:bodyPr rtlCol="0">
            <a:normAutofit fontScale="92500" lnSpcReduction="10000"/>
          </a:bodyPr>
          <a:lstStyle/>
          <a:p>
            <a:pPr eaLnBrk="1" fontAlgn="auto" hangingPunct="1">
              <a:spcAft>
                <a:spcPts val="0"/>
              </a:spcAft>
              <a:buFont typeface="Arial" pitchFamily="34" charset="0"/>
              <a:buChar char="•"/>
              <a:defRPr/>
            </a:pPr>
            <a:r>
              <a:rPr lang="fr-FR" sz="2600" dirty="0" smtClean="0"/>
              <a:t>Pas de traitement biologique, les interventions sont « psychosociales »</a:t>
            </a:r>
          </a:p>
          <a:p>
            <a:pPr eaLnBrk="1" fontAlgn="auto" hangingPunct="1">
              <a:spcAft>
                <a:spcPts val="0"/>
              </a:spcAft>
              <a:buFont typeface="Arial" pitchFamily="34" charset="0"/>
              <a:buChar char="•"/>
              <a:defRPr/>
            </a:pPr>
            <a:r>
              <a:rPr lang="fr-FR" sz="2600" dirty="0" smtClean="0"/>
              <a:t>Traitement précoce essentiel pour améliorer la qualité de vie, &amp; le fonctionnement adaptatif et cognitif mais signes centraux d’autisme très « résistants » </a:t>
            </a:r>
          </a:p>
          <a:p>
            <a:pPr eaLnBrk="1" fontAlgn="auto" hangingPunct="1">
              <a:spcAft>
                <a:spcPts val="0"/>
              </a:spcAft>
              <a:buFont typeface="Arial" pitchFamily="34" charset="0"/>
              <a:buChar char="•"/>
              <a:defRPr/>
            </a:pPr>
            <a:r>
              <a:rPr lang="fr-FR" sz="2600" dirty="0" smtClean="0"/>
              <a:t>Différences interindividuelles dans la réponse aux traitements</a:t>
            </a:r>
          </a:p>
          <a:p>
            <a:pPr eaLnBrk="1" fontAlgn="auto" hangingPunct="1">
              <a:spcAft>
                <a:spcPts val="0"/>
              </a:spcAft>
              <a:buFont typeface="Arial" pitchFamily="34" charset="0"/>
              <a:buChar char="•"/>
              <a:defRPr/>
            </a:pP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re 1"/>
          <p:cNvSpPr>
            <a:spLocks noGrp="1"/>
          </p:cNvSpPr>
          <p:nvPr>
            <p:ph type="title"/>
          </p:nvPr>
        </p:nvSpPr>
        <p:spPr>
          <a:xfrm>
            <a:off x="250825" y="188913"/>
            <a:ext cx="8642350" cy="1223962"/>
          </a:xfrm>
          <a:solidFill>
            <a:srgbClr val="92D050"/>
          </a:solidFill>
        </p:spPr>
        <p:txBody>
          <a:bodyPr rtlCol="0">
            <a:normAutofit fontScale="90000"/>
          </a:bodyPr>
          <a:lstStyle/>
          <a:p>
            <a:pPr eaLnBrk="1" fontAlgn="auto" hangingPunct="1">
              <a:spcAft>
                <a:spcPts val="0"/>
              </a:spcAft>
              <a:defRPr/>
            </a:pPr>
            <a:r>
              <a:rPr lang="fr-FR" sz="4000" dirty="0" smtClean="0"/>
              <a:t>Traitements et autisme 78,300,000 résultats (0.08 seconds) dans Google</a:t>
            </a:r>
          </a:p>
        </p:txBody>
      </p:sp>
      <p:sp>
        <p:nvSpPr>
          <p:cNvPr id="21506" name="Espace réservé du contenu 2"/>
          <p:cNvSpPr>
            <a:spLocks noGrp="1"/>
          </p:cNvSpPr>
          <p:nvPr>
            <p:ph sz="quarter" idx="2"/>
          </p:nvPr>
        </p:nvSpPr>
        <p:spPr>
          <a:xfrm>
            <a:off x="539750" y="1125538"/>
            <a:ext cx="4040188" cy="5329237"/>
          </a:xfrm>
        </p:spPr>
        <p:txBody>
          <a:bodyPr/>
          <a:lstStyle/>
          <a:p>
            <a:pPr eaLnBrk="1" hangingPunct="1">
              <a:buFont typeface="Wingdings 2" pitchFamily="18" charset="2"/>
              <a:buNone/>
            </a:pPr>
            <a:endParaRPr lang="fr-FR" smtClean="0"/>
          </a:p>
          <a:p>
            <a:pPr eaLnBrk="1" hangingPunct="1"/>
            <a:r>
              <a:rPr lang="fr-FR" smtClean="0"/>
              <a:t>Auditory Integration </a:t>
            </a:r>
          </a:p>
          <a:p>
            <a:pPr eaLnBrk="1" hangingPunct="1"/>
            <a:r>
              <a:rPr lang="fr-FR" smtClean="0"/>
              <a:t>Intégration  sensorielle </a:t>
            </a:r>
          </a:p>
          <a:p>
            <a:pPr eaLnBrk="1" hangingPunct="1"/>
            <a:r>
              <a:rPr lang="fr-FR" smtClean="0"/>
              <a:t>ABA </a:t>
            </a:r>
          </a:p>
          <a:p>
            <a:pPr eaLnBrk="1" hangingPunct="1"/>
            <a:r>
              <a:rPr lang="fr-FR" smtClean="0"/>
              <a:t>Discrete Trial Training </a:t>
            </a:r>
          </a:p>
          <a:p>
            <a:pPr eaLnBrk="1" hangingPunct="1"/>
            <a:r>
              <a:rPr lang="fr-FR" smtClean="0"/>
              <a:t>Lovaas/UCLA Intervention </a:t>
            </a:r>
          </a:p>
          <a:p>
            <a:pPr eaLnBrk="1" hangingPunct="1"/>
            <a:r>
              <a:rPr lang="fr-FR" smtClean="0"/>
              <a:t>Early Start Denver Model </a:t>
            </a:r>
          </a:p>
          <a:p>
            <a:pPr eaLnBrk="1" hangingPunct="1"/>
            <a:r>
              <a:rPr lang="fr-FR" smtClean="0"/>
              <a:t>Delphino-thérapie  </a:t>
            </a:r>
          </a:p>
          <a:p>
            <a:pPr eaLnBrk="1" hangingPunct="1"/>
            <a:r>
              <a:rPr lang="fr-FR" smtClean="0"/>
              <a:t>Communication Facilitée</a:t>
            </a:r>
          </a:p>
          <a:p>
            <a:pPr eaLnBrk="1" hangingPunct="1"/>
            <a:r>
              <a:rPr lang="fr-FR" smtClean="0"/>
              <a:t>Augmentative Communication </a:t>
            </a:r>
          </a:p>
          <a:p>
            <a:pPr eaLnBrk="1" hangingPunct="1"/>
            <a:r>
              <a:rPr lang="fr-FR" smtClean="0"/>
              <a:t>Caisson Hyperbare</a:t>
            </a:r>
          </a:p>
        </p:txBody>
      </p:sp>
      <p:sp>
        <p:nvSpPr>
          <p:cNvPr id="21507" name="Espace réservé du contenu 5"/>
          <p:cNvSpPr>
            <a:spLocks noGrp="1"/>
          </p:cNvSpPr>
          <p:nvPr>
            <p:ph sz="quarter" idx="4"/>
          </p:nvPr>
        </p:nvSpPr>
        <p:spPr>
          <a:xfrm>
            <a:off x="4645025" y="1484313"/>
            <a:ext cx="4041775" cy="3844925"/>
          </a:xfrm>
        </p:spPr>
        <p:txBody>
          <a:bodyPr/>
          <a:lstStyle/>
          <a:p>
            <a:pPr eaLnBrk="1" hangingPunct="1"/>
            <a:r>
              <a:rPr lang="fr-FR" smtClean="0"/>
              <a:t>Floortime </a:t>
            </a:r>
          </a:p>
          <a:p>
            <a:pPr eaLnBrk="1" hangingPunct="1"/>
            <a:r>
              <a:rPr lang="fr-FR" smtClean="0"/>
              <a:t>Musicothérapie </a:t>
            </a:r>
          </a:p>
          <a:p>
            <a:pPr eaLnBrk="1" hangingPunct="1"/>
            <a:r>
              <a:rPr lang="fr-FR" smtClean="0"/>
              <a:t>Entrainement des habiletés sociales</a:t>
            </a:r>
          </a:p>
          <a:p>
            <a:pPr eaLnBrk="1" hangingPunct="1"/>
            <a:r>
              <a:rPr lang="fr-FR" smtClean="0"/>
              <a:t>Incidental Teaching </a:t>
            </a:r>
          </a:p>
          <a:p>
            <a:pPr eaLnBrk="1" hangingPunct="1"/>
            <a:r>
              <a:rPr lang="fr-FR" smtClean="0"/>
              <a:t>TEACCH </a:t>
            </a:r>
          </a:p>
          <a:p>
            <a:pPr eaLnBrk="1" hangingPunct="1"/>
            <a:r>
              <a:rPr lang="fr-FR" smtClean="0"/>
              <a:t>PECS </a:t>
            </a:r>
          </a:p>
          <a:p>
            <a:pPr eaLnBrk="1" hangingPunct="1"/>
            <a:r>
              <a:rPr lang="fr-FR" smtClean="0"/>
              <a:t>Son-Rise </a:t>
            </a:r>
          </a:p>
          <a:p>
            <a:pPr eaLnBrk="1" hangingPunct="1"/>
            <a:r>
              <a:rPr lang="fr-FR" smtClean="0"/>
              <a:t>RDI </a:t>
            </a:r>
          </a:p>
          <a:p>
            <a:pPr eaLnBrk="1" hangingPunct="1"/>
            <a:r>
              <a:rPr lang="fr-FR" smtClean="0"/>
              <a:t>Chélation </a:t>
            </a:r>
          </a:p>
          <a:p>
            <a:pPr eaLnBrk="1" hangingPunct="1"/>
            <a:r>
              <a:rPr lang="fr-FR" smtClean="0"/>
              <a:t>régimes , Vitamines </a:t>
            </a:r>
          </a:p>
          <a:p>
            <a:pPr eaLnBrk="1" hangingPunct="1"/>
            <a:r>
              <a:rPr lang="fr-FR" smtClean="0"/>
              <a:t>Médicaments</a:t>
            </a:r>
          </a:p>
          <a:p>
            <a:pPr eaLnBrk="1" hangingPunct="1"/>
            <a:endParaRPr lang="fr-FR"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re 1"/>
          <p:cNvSpPr>
            <a:spLocks noGrp="1"/>
          </p:cNvSpPr>
          <p:nvPr>
            <p:ph type="title"/>
          </p:nvPr>
        </p:nvSpPr>
        <p:spPr>
          <a:solidFill>
            <a:srgbClr val="92D050"/>
          </a:solidFill>
        </p:spPr>
        <p:txBody>
          <a:bodyPr/>
          <a:lstStyle/>
          <a:p>
            <a:pPr eaLnBrk="1" hangingPunct="1"/>
            <a:r>
              <a:rPr lang="fr-FR" sz="4000" smtClean="0"/>
              <a:t>Que sait on des interventions dans l’autisme</a:t>
            </a:r>
          </a:p>
        </p:txBody>
      </p:sp>
      <p:sp>
        <p:nvSpPr>
          <p:cNvPr id="22530" name="Espace réservé du contenu 2"/>
          <p:cNvSpPr>
            <a:spLocks noGrp="1"/>
          </p:cNvSpPr>
          <p:nvPr>
            <p:ph idx="1"/>
          </p:nvPr>
        </p:nvSpPr>
        <p:spPr>
          <a:xfrm>
            <a:off x="457200" y="1600200"/>
            <a:ext cx="8229600" cy="4852988"/>
          </a:xfrm>
        </p:spPr>
        <p:txBody>
          <a:bodyPr/>
          <a:lstStyle/>
          <a:p>
            <a:pPr eaLnBrk="1" hangingPunct="1">
              <a:lnSpc>
                <a:spcPct val="80000"/>
              </a:lnSpc>
            </a:pPr>
            <a:r>
              <a:rPr lang="fr-FR" smtClean="0"/>
              <a:t>Certaines sont farfelues, pseudo-scientifiques voire dangereuses, d’autres sérieuses…et beaucoup sont coûteuses… </a:t>
            </a:r>
          </a:p>
          <a:p>
            <a:pPr eaLnBrk="1" hangingPunct="1">
              <a:lnSpc>
                <a:spcPct val="80000"/>
              </a:lnSpc>
            </a:pPr>
            <a:r>
              <a:rPr lang="fr-FR" smtClean="0"/>
              <a:t>Nombreuses affirmations, sur internet ou dans les médias, de « miracles thérapeutiques » à propos desquels il ne faut pas sous-estimer les biais commerciaux ou idéologiques…</a:t>
            </a:r>
          </a:p>
          <a:p>
            <a:pPr eaLnBrk="1" hangingPunct="1">
              <a:lnSpc>
                <a:spcPct val="80000"/>
              </a:lnSpc>
            </a:pPr>
            <a:r>
              <a:rPr lang="fr-FR" smtClean="0"/>
              <a:t>MAIS… globalement le niveau de preuve d’efficacité de la majorité des interventions est faible ou absent (très petits échantillons, rares RCT’s ..)</a:t>
            </a:r>
          </a:p>
        </p:txBody>
      </p:sp>
    </p:spTree>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2844</TotalTime>
  <Words>1601</Words>
  <Application>Microsoft Office PowerPoint</Application>
  <PresentationFormat>Affichage à l'écran (4:3)</PresentationFormat>
  <Paragraphs>188</Paragraphs>
  <Slides>33</Slides>
  <Notes>0</Notes>
  <HiddenSlides>0</HiddenSlides>
  <MMClips>0</MMClips>
  <ScaleCrop>false</ScaleCrop>
  <HeadingPairs>
    <vt:vector size="8" baseType="variant">
      <vt:variant>
        <vt:lpstr>Polices utilisées</vt:lpstr>
      </vt:variant>
      <vt:variant>
        <vt:i4>3</vt:i4>
      </vt:variant>
      <vt:variant>
        <vt:lpstr>Thème</vt:lpstr>
      </vt:variant>
      <vt:variant>
        <vt:i4>1</vt:i4>
      </vt:variant>
      <vt:variant>
        <vt:lpstr>Serveurs OLE incorporés</vt:lpstr>
      </vt:variant>
      <vt:variant>
        <vt:i4>2</vt:i4>
      </vt:variant>
      <vt:variant>
        <vt:lpstr>Titres des diapositives</vt:lpstr>
      </vt:variant>
      <vt:variant>
        <vt:i4>33</vt:i4>
      </vt:variant>
    </vt:vector>
  </HeadingPairs>
  <TitlesOfParts>
    <vt:vector size="39" baseType="lpstr">
      <vt:lpstr>Arial</vt:lpstr>
      <vt:lpstr>Calibri</vt:lpstr>
      <vt:lpstr>Wingdings 2</vt:lpstr>
      <vt:lpstr>Thème Office</vt:lpstr>
      <vt:lpstr>Image bitmap</vt:lpstr>
      <vt:lpstr>Photo Editor Photo</vt:lpstr>
      <vt:lpstr>Evaluer les interventions thérapeutiques non médicamenteuses : Principes généraux et application à l’autisme</vt:lpstr>
      <vt:lpstr>Prescrire en pratique</vt:lpstr>
      <vt:lpstr>Prescrire en se fondant sur des preuves</vt:lpstr>
      <vt:lpstr>Prescrire, c’est s’appuyer sur des preuves, mais …</vt:lpstr>
      <vt:lpstr>Problématique générale de l’évaluation des interventions</vt:lpstr>
      <vt:lpstr>Que savons nous de l’autisme ?</vt:lpstr>
      <vt:lpstr>Que savons nous de l’autisme</vt:lpstr>
      <vt:lpstr>Traitements et autisme 78,300,000 résultats (0.08 seconds) dans Google</vt:lpstr>
      <vt:lpstr>Que sait on des interventions dans l’autisme</vt:lpstr>
      <vt:lpstr>Multiplicité des interventions utilisées  (enquête internet chez 479 parents; Goin et al.,2008)</vt:lpstr>
      <vt:lpstr>Quels sont les objectifs habituels des interventions</vt:lpstr>
      <vt:lpstr>Quelles sont les cibles habituelles des interventions</vt:lpstr>
      <vt:lpstr>Pourquoi avons-nous encore besoin d’étudier l’efficacité des interventions</vt:lpstr>
      <vt:lpstr>Ce que nous ignorons des interventions dans l’autisme</vt:lpstr>
      <vt:lpstr>A la recherche de preuves sur l’efficacité des interventions dans l’autisme</vt:lpstr>
      <vt:lpstr>Quelles sont les preuves d’efficacité des interventions</vt:lpstr>
      <vt:lpstr>Niveau de preuves des interventions dans l’autisme</vt:lpstr>
      <vt:lpstr>Niveau de preuves des interventions dans l’autisme</vt:lpstr>
      <vt:lpstr>Interventions comportementales les + largement évaluées </vt:lpstr>
      <vt:lpstr>Présentation PowerPoint</vt:lpstr>
      <vt:lpstr>Présentation PowerPoint</vt:lpstr>
      <vt:lpstr>Présentation PowerPoint</vt:lpstr>
      <vt:lpstr>Méthode d’études quantitatives</vt:lpstr>
      <vt:lpstr>Présentation PowerPoint</vt:lpstr>
      <vt:lpstr>Présentation PowerPoint</vt:lpstr>
      <vt:lpstr>Présentation PowerPoint</vt:lpstr>
      <vt:lpstr>Avant la réalisation d’une étude d’intervention</vt:lpstr>
      <vt:lpstr>Présentation PowerPoint</vt:lpstr>
      <vt:lpstr>Présentation PowerPoint</vt:lpstr>
      <vt:lpstr>Présentation PowerPoint</vt:lpstr>
      <vt:lpstr>Durant la réalisation de l’étude</vt:lpstr>
      <vt:lpstr>Après la réalisation de l’étude</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Mia</dc:creator>
  <cp:lastModifiedBy>Mathilde Leyle</cp:lastModifiedBy>
  <cp:revision>87</cp:revision>
  <dcterms:created xsi:type="dcterms:W3CDTF">2014-03-16T21:52:58Z</dcterms:created>
  <dcterms:modified xsi:type="dcterms:W3CDTF">2019-01-14T15:43:58Z</dcterms:modified>
</cp:coreProperties>
</file>