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5"/>
  </p:handoutMasterIdLst>
  <p:sldIdLst>
    <p:sldId id="256" r:id="rId2"/>
    <p:sldId id="277" r:id="rId3"/>
    <p:sldId id="261" r:id="rId4"/>
    <p:sldId id="273" r:id="rId5"/>
    <p:sldId id="260" r:id="rId6"/>
    <p:sldId id="258" r:id="rId7"/>
    <p:sldId id="269" r:id="rId8"/>
    <p:sldId id="272" r:id="rId9"/>
    <p:sldId id="274" r:id="rId10"/>
    <p:sldId id="275" r:id="rId11"/>
    <p:sldId id="262" r:id="rId12"/>
    <p:sldId id="263" r:id="rId13"/>
    <p:sldId id="267" r:id="rId14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82ED0-6D76-4995-A5F1-46EA54371E99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52E44-60FA-4CB0-A6F8-617A7513EA4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7611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7F4CB08-3F74-40C8-A8DA-AEFA8A91B698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E992A72-60B0-49C1-9CA3-B6905A277A5F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CB08-3F74-40C8-A8DA-AEFA8A91B698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2A72-60B0-49C1-9CA3-B6905A277A5F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CB08-3F74-40C8-A8DA-AEFA8A91B698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2A72-60B0-49C1-9CA3-B6905A277A5F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CB08-3F74-40C8-A8DA-AEFA8A91B698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2A72-60B0-49C1-9CA3-B6905A277A5F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CB08-3F74-40C8-A8DA-AEFA8A91B698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2A72-60B0-49C1-9CA3-B6905A277A5F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CB08-3F74-40C8-A8DA-AEFA8A91B698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2A72-60B0-49C1-9CA3-B6905A277A5F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CB08-3F74-40C8-A8DA-AEFA8A91B698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2A72-60B0-49C1-9CA3-B6905A277A5F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CB08-3F74-40C8-A8DA-AEFA8A91B698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2A72-60B0-49C1-9CA3-B6905A277A5F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CB08-3F74-40C8-A8DA-AEFA8A91B698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2A72-60B0-49C1-9CA3-B6905A277A5F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CB08-3F74-40C8-A8DA-AEFA8A91B698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2A72-60B0-49C1-9CA3-B6905A277A5F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CB08-3F74-40C8-A8DA-AEFA8A91B698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92A72-60B0-49C1-9CA3-B6905A277A5F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7F4CB08-3F74-40C8-A8DA-AEFA8A91B698}" type="datetimeFigureOut">
              <a:rPr lang="fr-FR" smtClean="0"/>
              <a:t>14/01/2019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E992A72-60B0-49C1-9CA3-B6905A277A5F}" type="slidenum">
              <a:rPr lang="fr-FR" smtClean="0"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Autisme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Scelles Régine </a:t>
            </a:r>
          </a:p>
          <a:p>
            <a:r>
              <a:rPr lang="fr-FR" dirty="0" smtClean="0"/>
              <a:t>Laboratoire Psy-NCA </a:t>
            </a:r>
          </a:p>
          <a:p>
            <a:r>
              <a:rPr lang="fr-FR" dirty="0" smtClean="0"/>
              <a:t>EA 4700</a:t>
            </a:r>
          </a:p>
          <a:p>
            <a:r>
              <a:rPr lang="fr-FR" dirty="0" smtClean="0"/>
              <a:t>Université de Rouen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8523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393224"/>
          </a:xfrm>
        </p:spPr>
        <p:txBody>
          <a:bodyPr>
            <a:normAutofit fontScale="90000"/>
          </a:bodyPr>
          <a:lstStyle/>
          <a:p>
            <a:r>
              <a:rPr lang="fr-FR" sz="3100" dirty="0" smtClean="0"/>
              <a:t>Relations aux pairs : électifs ; amicaux ; amoureux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492" y="2852936"/>
            <a:ext cx="6777317" cy="3096344"/>
          </a:xfrm>
        </p:spPr>
        <p:txBody>
          <a:bodyPr>
            <a:normAutofit/>
          </a:bodyPr>
          <a:lstStyle/>
          <a:p>
            <a:r>
              <a:rPr lang="fr-FR" dirty="0"/>
              <a:t>R</a:t>
            </a:r>
            <a:r>
              <a:rPr lang="fr-FR" dirty="0" smtClean="0"/>
              <a:t>elations aux pairs atteints d’autisme </a:t>
            </a:r>
          </a:p>
          <a:p>
            <a:endParaRPr lang="fr-FR" dirty="0" smtClean="0"/>
          </a:p>
          <a:p>
            <a:pPr marL="342900" lvl="1"/>
            <a:r>
              <a:rPr lang="fr-FR" sz="2400" dirty="0" smtClean="0"/>
              <a:t>Relations </a:t>
            </a:r>
            <a:r>
              <a:rPr lang="fr-FR" sz="2400" dirty="0"/>
              <a:t>aux pairs non </a:t>
            </a:r>
            <a:r>
              <a:rPr lang="fr-FR" sz="2400" dirty="0" smtClean="0"/>
              <a:t>autistes </a:t>
            </a:r>
            <a:r>
              <a:rPr lang="fr-FR" sz="2400" dirty="0"/>
              <a:t>(inclusion à l’école, dans les loisirs) </a:t>
            </a:r>
          </a:p>
        </p:txBody>
      </p:sp>
    </p:spTree>
    <p:extLst>
      <p:ext uri="{BB962C8B-B14F-4D97-AF65-F5344CB8AC3E}">
        <p14:creationId xmlns:p14="http://schemas.microsoft.com/office/powerpoint/2010/main" val="156154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1728192"/>
          </a:xfrm>
        </p:spPr>
        <p:txBody>
          <a:bodyPr>
            <a:normAutofit fontScale="90000"/>
          </a:bodyPr>
          <a:lstStyle/>
          <a:p>
            <a:r>
              <a:rPr lang="fr-FR" sz="2700" dirty="0" smtClean="0"/>
              <a:t>Écouter l’enfant, l’adolescent, l’adulte : créer des conditions pour qu’il puisse dire quelque chose de sa </a:t>
            </a:r>
            <a:r>
              <a:rPr lang="fr-FR" sz="2700" dirty="0"/>
              <a:t>subjectivité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Travail méthodologique pas seulement pour évaluer les compétences, les déficiences, mais pour comprendre le fonctionnement subjectivé, les désirs, les attentes</a:t>
            </a:r>
          </a:p>
          <a:p>
            <a:pPr lvl="1"/>
            <a:r>
              <a:rPr lang="fr-FR" dirty="0" smtClean="0"/>
              <a:t>Entretiens </a:t>
            </a:r>
          </a:p>
          <a:p>
            <a:pPr lvl="1"/>
            <a:r>
              <a:rPr lang="fr-FR" dirty="0" smtClean="0"/>
              <a:t>Récit de vie (témoignage) </a:t>
            </a:r>
          </a:p>
          <a:p>
            <a:pPr lvl="1"/>
            <a:r>
              <a:rPr lang="fr-FR" dirty="0" smtClean="0"/>
              <a:t>Observations </a:t>
            </a:r>
          </a:p>
          <a:p>
            <a:pPr lvl="1"/>
            <a:r>
              <a:rPr lang="fr-FR" dirty="0" smtClean="0"/>
              <a:t>Travail dans le cadre de thérapie (étude de cas) </a:t>
            </a:r>
          </a:p>
        </p:txBody>
      </p:sp>
    </p:spTree>
    <p:extLst>
      <p:ext uri="{BB962C8B-B14F-4D97-AF65-F5344CB8AC3E}">
        <p14:creationId xmlns:p14="http://schemas.microsoft.com/office/powerpoint/2010/main" val="2986289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Etude de cas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«</a:t>
            </a:r>
            <a:r>
              <a:rPr lang="fr-FR" dirty="0"/>
              <a:t> </a:t>
            </a:r>
            <a:r>
              <a:rPr lang="fr-FR" dirty="0" smtClean="0"/>
              <a:t>une </a:t>
            </a:r>
            <a:r>
              <a:rPr lang="fr-FR" dirty="0"/>
              <a:t>pratique d'intégration de chaque expertise clinique aux meilleures données cliniques externes issues de recherches systématiques </a:t>
            </a:r>
            <a:r>
              <a:rPr lang="fr-FR" dirty="0" smtClean="0"/>
              <a:t>» </a:t>
            </a:r>
            <a:r>
              <a:rPr lang="fr-FR" dirty="0"/>
              <a:t>Sackett DL &amp; al., </a:t>
            </a:r>
            <a:r>
              <a:rPr lang="fr-FR" dirty="0" smtClean="0"/>
              <a:t>1996</a:t>
            </a:r>
          </a:p>
          <a:p>
            <a:endParaRPr lang="fr-FR" dirty="0"/>
          </a:p>
          <a:p>
            <a:r>
              <a:rPr lang="fr-FR" dirty="0" smtClean="0"/>
              <a:t>Combinaison  de recherches mises à l’épreuve et analysées via les caractéristiques individuelles de chaque patient. </a:t>
            </a:r>
          </a:p>
          <a:p>
            <a:r>
              <a:rPr lang="fr-FR" dirty="0" smtClean="0"/>
              <a:t>Etude de cas ouvrant des pistes pour les recherches systématisées ou fondamentales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7100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Mise en réseau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Coopération entre des praticiens </a:t>
            </a:r>
          </a:p>
          <a:p>
            <a:pPr marL="68580" indent="0">
              <a:buNone/>
            </a:pPr>
            <a:endParaRPr lang="fr-FR" dirty="0" smtClean="0"/>
          </a:p>
          <a:p>
            <a:r>
              <a:rPr lang="fr-FR" dirty="0" smtClean="0"/>
              <a:t>Participation de praticiens à des recherches </a:t>
            </a:r>
          </a:p>
          <a:p>
            <a:pPr marL="68580" indent="0">
              <a:buNone/>
            </a:pPr>
            <a:endParaRPr lang="fr-FR" dirty="0" smtClean="0"/>
          </a:p>
          <a:p>
            <a:r>
              <a:rPr lang="fr-FR" dirty="0" smtClean="0"/>
              <a:t>Chercheurs qui ont une pratique clinique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7534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Un sujet atteint d’autisme cela n’existe pas tout seul 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Prendre en compte les liens </a:t>
            </a:r>
          </a:p>
          <a:p>
            <a:pPr marL="68580" indent="0">
              <a:buNone/>
            </a:pPr>
            <a:endParaRPr lang="fr-FR" dirty="0" smtClean="0"/>
          </a:p>
          <a:p>
            <a:r>
              <a:rPr lang="fr-FR" dirty="0" smtClean="0"/>
              <a:t>Prendre en compte les représentations sociétales, familiales </a:t>
            </a:r>
          </a:p>
          <a:p>
            <a:endParaRPr lang="fr-FR" dirty="0"/>
          </a:p>
          <a:p>
            <a:r>
              <a:rPr lang="fr-FR" dirty="0" smtClean="0"/>
              <a:t>Prendre en compte l’évolution du sujet et de son écosystème tout au long du cycle de la vie 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0017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Représentations de l’autisme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«Déviances » à « normaliser » </a:t>
            </a:r>
          </a:p>
          <a:p>
            <a:r>
              <a:rPr lang="fr-FR" dirty="0" smtClean="0"/>
              <a:t>«  Pathologie » à « soigner » </a:t>
            </a:r>
          </a:p>
          <a:p>
            <a:r>
              <a:rPr lang="fr-FR" dirty="0" smtClean="0"/>
              <a:t>Problème « cognitive, éducatif…  » relevant de l’éducation au sens large </a:t>
            </a:r>
          </a:p>
          <a:p>
            <a:r>
              <a:rPr lang="fr-FR" dirty="0" smtClean="0"/>
              <a:t>Une manière d’être </a:t>
            </a:r>
          </a:p>
          <a:p>
            <a:pPr lvl="1"/>
            <a:r>
              <a:rPr lang="fr-FR" dirty="0" smtClean="0"/>
              <a:t>au monde, </a:t>
            </a:r>
          </a:p>
          <a:p>
            <a:pPr lvl="1"/>
            <a:r>
              <a:rPr lang="fr-FR" dirty="0" smtClean="0"/>
              <a:t>d’être dans le monde, </a:t>
            </a:r>
          </a:p>
          <a:p>
            <a:pPr lvl="1"/>
            <a:r>
              <a:rPr lang="fr-FR" dirty="0" smtClean="0"/>
              <a:t>d’être pour le monde</a:t>
            </a:r>
          </a:p>
        </p:txBody>
      </p:sp>
    </p:spTree>
    <p:extLst>
      <p:ext uri="{BB962C8B-B14F-4D97-AF65-F5344CB8AC3E}">
        <p14:creationId xmlns:p14="http://schemas.microsoft.com/office/powerpoint/2010/main" val="83515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2800" dirty="0" smtClean="0"/>
              <a:t>Recherche « fondamentale »/recherche « appliquée » ; applications des recherches  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Mise en tension des questions des chercheurs  ; des praticiens ;  </a:t>
            </a:r>
            <a:r>
              <a:rPr lang="fr-FR" dirty="0"/>
              <a:t>des </a:t>
            </a:r>
            <a:r>
              <a:rPr lang="fr-FR" dirty="0" smtClean="0"/>
              <a:t>patients ; de leur famille </a:t>
            </a:r>
          </a:p>
          <a:p>
            <a:pPr marL="68580" indent="0">
              <a:buNone/>
            </a:pPr>
            <a:endParaRPr lang="fr-FR" dirty="0" smtClean="0"/>
          </a:p>
          <a:p>
            <a:r>
              <a:rPr lang="fr-FR" dirty="0"/>
              <a:t>P</a:t>
            </a:r>
            <a:r>
              <a:rPr lang="fr-FR" dirty="0" smtClean="0"/>
              <a:t>rendre en compte les spécificités des questions aux différentes étapes du cycle de la vie des patients et de leur groupe d’appartenance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7679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1512168"/>
          </a:xfrm>
        </p:spPr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fr-FR" sz="270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fr-FR" sz="270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fr-FR" sz="27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fr-FR" sz="27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fr-FR" sz="270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fr-FR" sz="270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fr-FR" sz="2700" b="1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Complexité </a:t>
            </a:r>
            <a:r>
              <a:rPr lang="fr-FR" sz="27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du sujet </a:t>
            </a:r>
            <a:r>
              <a:rPr lang="fr-FR" sz="2700" b="1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fr-FR" sz="2700" b="1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fr-FR" sz="2700" b="1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Ontologique </a:t>
            </a:r>
            <a:r>
              <a:rPr lang="fr-FR" sz="27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dépendance </a:t>
            </a:r>
            <a:r>
              <a:rPr lang="fr-FR" sz="2700" b="1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à l’autre </a:t>
            </a:r>
            <a:r>
              <a:rPr lang="fr-FR" sz="250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fr-FR" sz="250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fr-FR" sz="2800" dirty="0"/>
              <a:t/>
            </a:r>
            <a:br>
              <a:rPr lang="fr-FR" sz="2800" dirty="0"/>
            </a:br>
            <a:endParaRPr lang="fr-FR" sz="2500" kern="12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Complexité des dimensions individuelles </a:t>
            </a:r>
            <a:endParaRPr lang="fr-FR" dirty="0"/>
          </a:p>
          <a:p>
            <a:pPr lvl="1"/>
            <a:r>
              <a:rPr lang="fr-FR" dirty="0" smtClean="0"/>
              <a:t>Intrapsychiques </a:t>
            </a:r>
          </a:p>
          <a:p>
            <a:pPr lvl="1"/>
            <a:r>
              <a:rPr lang="fr-FR" dirty="0" smtClean="0"/>
              <a:t>Intersubjectives </a:t>
            </a:r>
          </a:p>
          <a:p>
            <a:pPr lvl="1"/>
            <a:endParaRPr lang="fr-FR" dirty="0" smtClean="0"/>
          </a:p>
          <a:p>
            <a:pPr marL="342900" lvl="1"/>
            <a:r>
              <a:rPr lang="fr-FR" sz="2400" dirty="0"/>
              <a:t>Complexité et diversité des liens </a:t>
            </a:r>
            <a:endParaRPr lang="fr-FR" sz="2400" dirty="0" smtClean="0"/>
          </a:p>
          <a:p>
            <a:pPr marL="617220" lvl="2"/>
            <a:r>
              <a:rPr lang="fr-FR" dirty="0" smtClean="0"/>
              <a:t>Electivité </a:t>
            </a:r>
          </a:p>
          <a:p>
            <a:pPr marL="617220" lvl="2"/>
            <a:r>
              <a:rPr lang="fr-FR" dirty="0" smtClean="0"/>
              <a:t>Évolutivité </a:t>
            </a:r>
            <a:endParaRPr lang="fr-FR" dirty="0"/>
          </a:p>
          <a:p>
            <a:pPr marL="365760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910965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Cycle de vie </a:t>
            </a:r>
            <a:br>
              <a:rPr lang="fr-FR" dirty="0" smtClean="0"/>
            </a:br>
            <a:r>
              <a:rPr lang="fr-FR" dirty="0" err="1" smtClean="0"/>
              <a:t>Recheches</a:t>
            </a:r>
            <a:r>
              <a:rPr lang="fr-FR" dirty="0" smtClean="0"/>
              <a:t> longitudinales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Ce qui est fait aujourd’hui a quel effet à </a:t>
            </a:r>
          </a:p>
          <a:p>
            <a:pPr lvl="1"/>
            <a:r>
              <a:rPr lang="fr-FR" dirty="0" smtClean="0"/>
              <a:t>Court</a:t>
            </a:r>
          </a:p>
          <a:p>
            <a:pPr lvl="1"/>
            <a:r>
              <a:rPr lang="fr-FR" dirty="0" smtClean="0"/>
              <a:t>Moyen </a:t>
            </a:r>
          </a:p>
          <a:p>
            <a:pPr lvl="1"/>
            <a:r>
              <a:rPr lang="fr-FR" dirty="0" smtClean="0"/>
              <a:t>Long terme </a:t>
            </a:r>
          </a:p>
          <a:p>
            <a:pPr lvl="1"/>
            <a:endParaRPr lang="fr-FR" dirty="0"/>
          </a:p>
          <a:p>
            <a:pPr marL="342900" lvl="1"/>
            <a:r>
              <a:rPr lang="fr-FR" sz="2400" dirty="0"/>
              <a:t>Les besoins </a:t>
            </a:r>
            <a:r>
              <a:rPr lang="fr-FR" sz="2400" dirty="0" smtClean="0"/>
              <a:t>et les attentes évoluent</a:t>
            </a:r>
          </a:p>
          <a:p>
            <a:pPr marL="617220" lvl="2"/>
            <a:r>
              <a:rPr lang="fr-FR" dirty="0" smtClean="0"/>
              <a:t>Informations, aides, participations à la conception et à l’évaluation des aides </a:t>
            </a:r>
          </a:p>
          <a:p>
            <a:pPr marL="827532" lvl="3"/>
            <a:r>
              <a:rPr lang="fr-FR" dirty="0" smtClean="0"/>
              <a:t>Proches professionnels et non professionnels </a:t>
            </a:r>
          </a:p>
          <a:p>
            <a:pPr marL="827532" lvl="3"/>
            <a:r>
              <a:rPr lang="fr-FR" dirty="0" smtClean="0"/>
              <a:t>Sujets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517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Pratique clinique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Constats 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Explicitation des processus à l’œuvre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1070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Pratique de recherche : place du sujet autiste et de ses proches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 smtClean="0"/>
              <a:t>Implication des sujets autistes et de leurs proches à tous les stades </a:t>
            </a:r>
          </a:p>
          <a:p>
            <a:pPr lvl="2"/>
            <a:r>
              <a:rPr lang="fr-FR" dirty="0" smtClean="0"/>
              <a:t>Formulation de la problématique </a:t>
            </a:r>
          </a:p>
          <a:p>
            <a:pPr lvl="2"/>
            <a:r>
              <a:rPr lang="fr-FR" dirty="0" smtClean="0"/>
              <a:t>Évaluation du dispositif de recherche (en particulier dans ses dimensions éthiques mais pas seulement) </a:t>
            </a:r>
          </a:p>
          <a:p>
            <a:pPr lvl="2"/>
            <a:r>
              <a:rPr lang="fr-FR" dirty="0" smtClean="0"/>
              <a:t>Evaluation des résultats </a:t>
            </a:r>
          </a:p>
          <a:p>
            <a:pPr lvl="2"/>
            <a:r>
              <a:rPr lang="fr-FR" dirty="0" smtClean="0"/>
              <a:t>Diffusion des résultats </a:t>
            </a:r>
          </a:p>
          <a:p>
            <a:pPr lvl="2"/>
            <a:r>
              <a:rPr lang="fr-FR" dirty="0" smtClean="0"/>
              <a:t>Applications des résultats </a:t>
            </a:r>
          </a:p>
          <a:p>
            <a:pPr marL="685800" lvl="2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5118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0" y="404664"/>
            <a:ext cx="7024744" cy="1224136"/>
          </a:xfrm>
        </p:spPr>
        <p:txBody>
          <a:bodyPr/>
          <a:lstStyle/>
          <a:p>
            <a:r>
              <a:rPr lang="fr-FR" dirty="0" smtClean="0"/>
              <a:t>Proches familiaux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32048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Se décentrer de la dyade mère/enfant pour ouvrir sur </a:t>
            </a:r>
          </a:p>
          <a:p>
            <a:pPr lvl="1"/>
            <a:r>
              <a:rPr lang="fr-FR" dirty="0" smtClean="0"/>
              <a:t>Les frères et sœurs </a:t>
            </a:r>
          </a:p>
          <a:p>
            <a:pPr lvl="1"/>
            <a:r>
              <a:rPr lang="fr-FR" dirty="0" smtClean="0"/>
              <a:t>La famille élargie </a:t>
            </a:r>
          </a:p>
          <a:p>
            <a:pPr lvl="1"/>
            <a:r>
              <a:rPr lang="fr-FR" dirty="0" smtClean="0"/>
              <a:t>Le père  </a:t>
            </a:r>
            <a:endParaRPr lang="fr-FR" dirty="0"/>
          </a:p>
          <a:p>
            <a:pPr marL="342900" lvl="1"/>
            <a:r>
              <a:rPr lang="fr-FR" sz="2400" dirty="0"/>
              <a:t>Mieux prendre en compte les dynamiques et les évolutions des </a:t>
            </a:r>
            <a:r>
              <a:rPr lang="fr-FR" sz="2400" dirty="0" smtClean="0"/>
              <a:t>groupes</a:t>
            </a:r>
          </a:p>
          <a:p>
            <a:pPr marL="617220" lvl="2"/>
            <a:r>
              <a:rPr lang="fr-FR" dirty="0" smtClean="0"/>
              <a:t>Famille  </a:t>
            </a:r>
          </a:p>
          <a:p>
            <a:pPr marL="617220" lvl="2"/>
            <a:r>
              <a:rPr lang="fr-FR" dirty="0" smtClean="0"/>
              <a:t>Couple </a:t>
            </a:r>
          </a:p>
          <a:p>
            <a:pPr marL="617220" lvl="2"/>
            <a:r>
              <a:rPr lang="fr-FR" dirty="0" smtClean="0"/>
              <a:t>Fratrie </a:t>
            </a:r>
          </a:p>
          <a:p>
            <a:pPr marL="617220" lvl="2"/>
            <a:r>
              <a:rPr lang="fr-FR" dirty="0" smtClean="0"/>
              <a:t>Grand parent </a:t>
            </a:r>
          </a:p>
          <a:p>
            <a:pPr marL="617220" lvl="2"/>
            <a:r>
              <a:rPr lang="fr-FR" dirty="0" smtClean="0"/>
              <a:t>Famille élargie </a:t>
            </a:r>
            <a:endParaRPr lang="fr-FR" dirty="0"/>
          </a:p>
          <a:p>
            <a:pPr marL="36576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39691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185</TotalTime>
  <Words>363</Words>
  <Application>Microsoft Office PowerPoint</Application>
  <PresentationFormat>Affichage à l'écran (4:3)</PresentationFormat>
  <Paragraphs>85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Calibri</vt:lpstr>
      <vt:lpstr>Century Gothic</vt:lpstr>
      <vt:lpstr>Wingdings 2</vt:lpstr>
      <vt:lpstr>Austin</vt:lpstr>
      <vt:lpstr>Autisme </vt:lpstr>
      <vt:lpstr>Un sujet atteint d’autisme cela n’existe pas tout seul …</vt:lpstr>
      <vt:lpstr>Représentations de l’autisme </vt:lpstr>
      <vt:lpstr>Recherche « fondamentale »/recherche « appliquée » ; applications des recherches  </vt:lpstr>
      <vt:lpstr>   Complexité du sujet   Ontologique dépendance à l’autre   </vt:lpstr>
      <vt:lpstr>Cycle de vie  Recheches longitudinales  </vt:lpstr>
      <vt:lpstr>Pratique clinique </vt:lpstr>
      <vt:lpstr>Pratique de recherche : place du sujet autiste et de ses proches </vt:lpstr>
      <vt:lpstr>Proches familiaux </vt:lpstr>
      <vt:lpstr>Relations aux pairs : électifs ; amicaux ; amoureux </vt:lpstr>
      <vt:lpstr>Écouter l’enfant, l’adolescent, l’adulte : créer des conditions pour qu’il puisse dire quelque chose de sa subjectivité  </vt:lpstr>
      <vt:lpstr>Etude de cas </vt:lpstr>
      <vt:lpstr>Mise en réseau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Autisme</dc:title>
  <dc:creator>RS</dc:creator>
  <cp:lastModifiedBy>Mathilde Leyle</cp:lastModifiedBy>
  <cp:revision>20</cp:revision>
  <cp:lastPrinted>2014-04-16T09:22:11Z</cp:lastPrinted>
  <dcterms:created xsi:type="dcterms:W3CDTF">2014-03-02T15:47:41Z</dcterms:created>
  <dcterms:modified xsi:type="dcterms:W3CDTF">2019-01-14T15:44:11Z</dcterms:modified>
</cp:coreProperties>
</file>