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9"/>
  </p:notesMasterIdLst>
  <p:sldIdLst>
    <p:sldId id="261" r:id="rId5"/>
    <p:sldId id="273" r:id="rId6"/>
    <p:sldId id="331" r:id="rId7"/>
    <p:sldId id="295" r:id="rId8"/>
    <p:sldId id="305" r:id="rId9"/>
    <p:sldId id="310" r:id="rId10"/>
    <p:sldId id="311" r:id="rId11"/>
    <p:sldId id="312" r:id="rId12"/>
    <p:sldId id="314" r:id="rId13"/>
    <p:sldId id="316" r:id="rId14"/>
    <p:sldId id="317" r:id="rId15"/>
    <p:sldId id="320" r:id="rId16"/>
    <p:sldId id="322" r:id="rId17"/>
    <p:sldId id="333" r:id="rId18"/>
  </p:sldIdLst>
  <p:sldSz cx="9144000" cy="6858000" type="screen4x3"/>
  <p:notesSz cx="6797675" cy="98742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B6FF"/>
    <a:srgbClr val="0099FF"/>
    <a:srgbClr val="3399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93" autoAdjust="0"/>
    <p:restoredTop sz="94636" autoAdjust="0"/>
  </p:normalViewPr>
  <p:slideViewPr>
    <p:cSldViewPr>
      <p:cViewPr>
        <p:scale>
          <a:sx n="109" d="100"/>
          <a:sy n="109" d="100"/>
        </p:scale>
        <p:origin x="-1650" y="-72"/>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709FAEFB-7648-4D79-AB46-EE8630FE37BC}" type="datetimeFigureOut">
              <a:rPr lang="fr-FR" smtClean="0"/>
              <a:pPr/>
              <a:t>14/12/2016</a:t>
            </a:fld>
            <a:endParaRPr lang="fr-FR"/>
          </a:p>
        </p:txBody>
      </p:sp>
      <p:sp>
        <p:nvSpPr>
          <p:cNvPr id="4" name="Espace réservé de l'image des diapositives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6A8BD95A-13ED-41E3-A12C-5D05D1FB7896}" type="slidenum">
              <a:rPr lang="fr-FR" smtClean="0"/>
              <a:pPr/>
              <a:t>‹N°›</a:t>
            </a:fld>
            <a:endParaRPr lang="fr-FR"/>
          </a:p>
        </p:txBody>
      </p:sp>
    </p:spTree>
    <p:extLst>
      <p:ext uri="{BB962C8B-B14F-4D97-AF65-F5344CB8AC3E}">
        <p14:creationId xmlns:p14="http://schemas.microsoft.com/office/powerpoint/2010/main" val="1594211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E12EA2-BA30-4084-B4AD-39052C9A6FD3}" type="datetimeFigureOut">
              <a:rPr lang="fr-FR" smtClean="0"/>
              <a:pPr/>
              <a:t>14/12/2016</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6CA1AA48-8617-44C5-8D84-1CC27E0E923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A1AA48-8617-44C5-8D84-1CC27E0E923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A1AA48-8617-44C5-8D84-1CC27E0E923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A1AA48-8617-44C5-8D84-1CC27E0E9239}" type="slidenum">
              <a:rPr lang="fr-FR" smtClean="0"/>
              <a:pPr/>
              <a:t>‹N°›</a:t>
            </a:fld>
            <a:endParaRPr lang="fr-FR"/>
          </a:p>
        </p:txBody>
      </p:sp>
      <p:sp>
        <p:nvSpPr>
          <p:cNvPr id="7" name="Titre 6"/>
          <p:cNvSpPr>
            <a:spLocks noGrp="1"/>
          </p:cNvSpPr>
          <p:nvPr>
            <p:ph type="title"/>
          </p:nvPr>
        </p:nvSpPr>
        <p:spPr/>
        <p:txBody>
          <a:bodyPr rtlCol="0"/>
          <a:lstStyle/>
          <a:p>
            <a:r>
              <a:rPr kumimoji="0" lang="fr-FR"/>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A1AA48-8617-44C5-8D84-1CC27E0E9239}"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A1AA48-8617-44C5-8D84-1CC27E0E9239}" type="slidenum">
              <a:rPr lang="fr-FR" smtClean="0"/>
              <a:pPr/>
              <a:t>‹N°›</a:t>
            </a:fld>
            <a:endParaRPr lang="fr-FR"/>
          </a:p>
        </p:txBody>
      </p:sp>
      <p:sp>
        <p:nvSpPr>
          <p:cNvPr id="8" name="Titre 7"/>
          <p:cNvSpPr>
            <a:spLocks noGrp="1"/>
          </p:cNvSpPr>
          <p:nvPr>
            <p:ph type="title"/>
          </p:nvPr>
        </p:nvSpPr>
        <p:spPr/>
        <p:txBody>
          <a:bodyPr rtlCol="0"/>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CA1AA48-8617-44C5-8D84-1CC27E0E923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CA1AA48-8617-44C5-8D84-1CC27E0E9239}" type="slidenum">
              <a:rPr lang="fr-FR" smtClean="0"/>
              <a:pPr/>
              <a:t>‹N°›</a:t>
            </a:fld>
            <a:endParaRPr lang="fr-FR"/>
          </a:p>
        </p:txBody>
      </p:sp>
      <p:sp>
        <p:nvSpPr>
          <p:cNvPr id="6" name="Titre 5"/>
          <p:cNvSpPr>
            <a:spLocks noGrp="1"/>
          </p:cNvSpPr>
          <p:nvPr>
            <p:ph type="title"/>
          </p:nvPr>
        </p:nvSpPr>
        <p:spPr/>
        <p:txBody>
          <a:bodyPr rtlCol="0"/>
          <a:lstStyle/>
          <a:p>
            <a:r>
              <a:rPr kumimoji="0" lang="fr-FR"/>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E12EA2-BA30-4084-B4AD-39052C9A6FD3}" type="datetimeFigureOut">
              <a:rPr lang="fr-FR" smtClean="0"/>
              <a:pPr/>
              <a:t>14/12/2016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CA1AA48-8617-44C5-8D84-1CC27E0E923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AAE12EA2-BA30-4084-B4AD-39052C9A6FD3}" type="datetimeFigureOut">
              <a:rPr lang="fr-FR" smtClean="0"/>
              <a:pPr/>
              <a:t>14/12/2016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A1AA48-8617-44C5-8D84-1CC27E0E923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E12EA2-BA30-4084-B4AD-39052C9A6FD3}" type="datetimeFigureOut">
              <a:rPr lang="fr-FR" smtClean="0"/>
              <a:pPr/>
              <a:t>14/12/2016</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6CA1AA48-8617-44C5-8D84-1CC27E0E9239}"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E12EA2-BA30-4084-B4AD-39052C9A6FD3}" type="datetimeFigureOut">
              <a:rPr lang="fr-FR" smtClean="0"/>
              <a:pPr/>
              <a:t>14/12/2016</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dirty="0"/>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CA1AA48-8617-44C5-8D84-1CC27E0E9239}" type="slidenum">
              <a:rPr lang="fr-FR" smtClean="0"/>
              <a:pPr/>
              <a:t>‹N°›</a:t>
            </a:fld>
            <a:endParaRPr lang="fr-FR"/>
          </a:p>
        </p:txBody>
      </p:sp>
      <p:pic>
        <p:nvPicPr>
          <p:cNvPr id="11" name="Picture 6"/>
          <p:cNvPicPr>
            <a:picLocks noChangeAspect="1" noChangeArrowheads="1"/>
          </p:cNvPicPr>
          <p:nvPr userDrawn="1"/>
        </p:nvPicPr>
        <p:blipFill>
          <a:blip r:embed="rId14" cstate="print"/>
          <a:srcRect/>
          <a:stretch>
            <a:fillRect/>
          </a:stretch>
        </p:blipFill>
        <p:spPr bwMode="auto">
          <a:xfrm>
            <a:off x="5561781" y="116632"/>
            <a:ext cx="3114675" cy="5760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ctrTitle"/>
          </p:nvPr>
        </p:nvSpPr>
        <p:spPr>
          <a:ln>
            <a:noFill/>
          </a:ln>
        </p:spPr>
        <p:txBody>
          <a:bodyPr>
            <a:noAutofit/>
          </a:bodyPr>
          <a:lstStyle/>
          <a:p>
            <a:r>
              <a:rPr lang="fr-FR" sz="4000" dirty="0"/>
              <a:t>Mission « Une réponse accompagnée pour tous »</a:t>
            </a:r>
            <a:br>
              <a:rPr lang="fr-FR" sz="4000" dirty="0"/>
            </a:br>
            <a:r>
              <a:rPr lang="fr-FR" sz="4000" dirty="0"/>
              <a:t/>
            </a:r>
            <a:br>
              <a:rPr lang="fr-FR" sz="4000" dirty="0"/>
            </a:br>
            <a:endParaRPr lang="fr-FR" sz="4000" dirty="0">
              <a:solidFill>
                <a:srgbClr val="4BB6FF"/>
              </a:solidFill>
            </a:endParaRPr>
          </a:p>
        </p:txBody>
      </p:sp>
      <p:sp>
        <p:nvSpPr>
          <p:cNvPr id="2052" name="Text Box 5"/>
          <p:cNvSpPr txBox="1">
            <a:spLocks noChangeArrowheads="1"/>
          </p:cNvSpPr>
          <p:nvPr/>
        </p:nvSpPr>
        <p:spPr bwMode="auto">
          <a:xfrm>
            <a:off x="684213" y="908050"/>
            <a:ext cx="7775575" cy="366713"/>
          </a:xfrm>
          <a:prstGeom prst="rect">
            <a:avLst/>
          </a:prstGeom>
          <a:noFill/>
          <a:ln w="9525">
            <a:noFill/>
            <a:miter lim="800000"/>
            <a:headEnd/>
            <a:tailEnd/>
          </a:ln>
        </p:spPr>
        <p:txBody>
          <a:bodyPr>
            <a:spAutoFit/>
          </a:bodyPr>
          <a:lstStyle/>
          <a:p>
            <a:pPr>
              <a:spcBef>
                <a:spcPct val="50000"/>
              </a:spcBef>
            </a:pPr>
            <a:endParaRPr lang="fr-FR">
              <a:solidFill>
                <a:schemeClr val="tx1"/>
              </a:solidFill>
            </a:endParaRPr>
          </a:p>
        </p:txBody>
      </p:sp>
      <p:sp>
        <p:nvSpPr>
          <p:cNvPr id="2055" name="Text Box 8"/>
          <p:cNvSpPr txBox="1">
            <a:spLocks noChangeArrowheads="1"/>
          </p:cNvSpPr>
          <p:nvPr/>
        </p:nvSpPr>
        <p:spPr bwMode="auto">
          <a:xfrm>
            <a:off x="611188" y="1989138"/>
            <a:ext cx="7993062" cy="366712"/>
          </a:xfrm>
          <a:prstGeom prst="rect">
            <a:avLst/>
          </a:prstGeom>
          <a:noFill/>
          <a:ln w="9525">
            <a:noFill/>
            <a:miter lim="800000"/>
            <a:headEnd/>
            <a:tailEnd/>
          </a:ln>
        </p:spPr>
        <p:txBody>
          <a:bodyPr>
            <a:spAutoFit/>
          </a:bodyPr>
          <a:lstStyle/>
          <a:p>
            <a:pPr>
              <a:spcBef>
                <a:spcPct val="50000"/>
              </a:spcBef>
            </a:pPr>
            <a:endParaRPr lang="fr-FR">
              <a:solidFill>
                <a:schemeClr val="tx1"/>
              </a:solidFill>
            </a:endParaRPr>
          </a:p>
        </p:txBody>
      </p:sp>
      <p:sp>
        <p:nvSpPr>
          <p:cNvPr id="2" name="ZoneTexte 1"/>
          <p:cNvSpPr txBox="1"/>
          <p:nvPr/>
        </p:nvSpPr>
        <p:spPr>
          <a:xfrm>
            <a:off x="5940152" y="3870920"/>
            <a:ext cx="2664098" cy="769441"/>
          </a:xfrm>
          <a:prstGeom prst="rect">
            <a:avLst/>
          </a:prstGeom>
          <a:noFill/>
        </p:spPr>
        <p:txBody>
          <a:bodyPr wrap="square" rtlCol="0">
            <a:spAutoFit/>
          </a:bodyPr>
          <a:lstStyle/>
          <a:p>
            <a:r>
              <a:rPr lang="fr-FR" sz="1600" b="1" dirty="0">
                <a:solidFill>
                  <a:schemeClr val="tx2"/>
                </a:solidFill>
                <a:latin typeface="+mj-lt"/>
              </a:rPr>
              <a:t>Marie-Sophie DESAULLE</a:t>
            </a:r>
          </a:p>
          <a:p>
            <a:endParaRPr lang="fr-FR" sz="1400" dirty="0">
              <a:solidFill>
                <a:schemeClr val="tx2"/>
              </a:solidFill>
              <a:latin typeface="+mj-lt"/>
            </a:endParaRPr>
          </a:p>
          <a:p>
            <a:r>
              <a:rPr lang="fr-FR" sz="1400" dirty="0">
                <a:solidFill>
                  <a:schemeClr val="tx2"/>
                </a:solidFill>
                <a:latin typeface="+mj-lt"/>
              </a:rPr>
              <a:t>8 Novembre 2016</a:t>
            </a: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88640"/>
            <a:ext cx="1212974" cy="127385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44824"/>
            <a:ext cx="8229600" cy="4162467"/>
          </a:xfrm>
        </p:spPr>
        <p:txBody>
          <a:bodyPr>
            <a:normAutofit/>
          </a:bodyPr>
          <a:lstStyle/>
          <a:p>
            <a:pPr>
              <a:buNone/>
            </a:pPr>
            <a:endParaRPr lang="fr-FR" sz="1900" dirty="0">
              <a:solidFill>
                <a:schemeClr val="tx2"/>
              </a:solidFill>
              <a:latin typeface="Arial" pitchFamily="34" charset="0"/>
              <a:cs typeface="Arial" pitchFamily="34" charset="0"/>
            </a:endParaRPr>
          </a:p>
          <a:p>
            <a:pPr algn="just">
              <a:buFont typeface="Wingdings" pitchFamily="2" charset="2"/>
              <a:buChar char="Ø"/>
            </a:pPr>
            <a:r>
              <a:rPr lang="fr-FR" sz="1800" dirty="0">
                <a:solidFill>
                  <a:schemeClr val="tx2"/>
                </a:solidFill>
              </a:rPr>
              <a:t>Un axe piloté par le SGCIH: rôle leader de l’ARS et du CD</a:t>
            </a:r>
            <a:endParaRPr lang="fr-FR" sz="1800" b="1" dirty="0">
              <a:solidFill>
                <a:schemeClr val="tx2"/>
              </a:solidFill>
            </a:endParaRPr>
          </a:p>
          <a:p>
            <a:pPr>
              <a:buFont typeface="Wingdings" pitchFamily="2" charset="2"/>
              <a:buChar char="Ø"/>
            </a:pPr>
            <a:r>
              <a:rPr lang="fr-FR" sz="2000" b="1" dirty="0">
                <a:solidFill>
                  <a:schemeClr val="tx2"/>
                </a:solidFill>
              </a:rPr>
              <a:t>Chantier 1 : renforcer la présence des associations représentant les personnes dans les lieux d’élaboration des décisions</a:t>
            </a:r>
          </a:p>
          <a:p>
            <a:pPr lvl="1" algn="just">
              <a:buFont typeface="Wingdings" pitchFamily="2" charset="2"/>
              <a:buChar char="Ø"/>
            </a:pPr>
            <a:r>
              <a:rPr lang="fr-FR" sz="1800" b="1" dirty="0">
                <a:solidFill>
                  <a:schemeClr val="tx2"/>
                </a:solidFill>
              </a:rPr>
              <a:t>Actions :</a:t>
            </a:r>
          </a:p>
          <a:p>
            <a:pPr lvl="2" algn="just">
              <a:buFont typeface="Wingdings" pitchFamily="2" charset="2"/>
              <a:buChar char="Ø"/>
            </a:pPr>
            <a:r>
              <a:rPr lang="fr-FR" sz="1600" dirty="0">
                <a:solidFill>
                  <a:schemeClr val="tx2"/>
                </a:solidFill>
              </a:rPr>
              <a:t>Prévoir le rôle des CDCA dans le déploiement du projet une réponse accompagnée pour tous</a:t>
            </a:r>
          </a:p>
          <a:p>
            <a:pPr lvl="2" algn="just">
              <a:buFont typeface="Wingdings" pitchFamily="2" charset="2"/>
              <a:buChar char="Ø"/>
            </a:pPr>
            <a:r>
              <a:rPr lang="fr-FR" sz="1600" dirty="0">
                <a:solidFill>
                  <a:schemeClr val="tx2"/>
                </a:solidFill>
              </a:rPr>
              <a:t>Renforcer le rôle des </a:t>
            </a:r>
            <a:r>
              <a:rPr lang="fr-FR" sz="1600" dirty="0" err="1">
                <a:solidFill>
                  <a:schemeClr val="tx2"/>
                </a:solidFill>
              </a:rPr>
              <a:t>comex</a:t>
            </a:r>
            <a:r>
              <a:rPr lang="fr-FR" sz="1600" dirty="0">
                <a:solidFill>
                  <a:schemeClr val="tx2"/>
                </a:solidFill>
              </a:rPr>
              <a:t> MDPH</a:t>
            </a:r>
          </a:p>
          <a:p>
            <a:pPr lvl="2" algn="just">
              <a:buFont typeface="Wingdings" pitchFamily="2" charset="2"/>
              <a:buChar char="Ø"/>
            </a:pPr>
            <a:r>
              <a:rPr lang="fr-FR" sz="1600" dirty="0">
                <a:solidFill>
                  <a:schemeClr val="tx2"/>
                </a:solidFill>
              </a:rPr>
              <a:t>Prévoir la participation des usagers aux conseils territoriaux</a:t>
            </a:r>
          </a:p>
          <a:p>
            <a:pPr algn="just">
              <a:buNone/>
            </a:pPr>
            <a:endParaRPr lang="fr-FR" dirty="0"/>
          </a:p>
        </p:txBody>
      </p:sp>
      <p:sp>
        <p:nvSpPr>
          <p:cNvPr id="2" name="Titre 1"/>
          <p:cNvSpPr>
            <a:spLocks noGrp="1"/>
          </p:cNvSpPr>
          <p:nvPr>
            <p:ph type="title"/>
          </p:nvPr>
        </p:nvSpPr>
        <p:spPr>
          <a:xfrm>
            <a:off x="1475656" y="764704"/>
            <a:ext cx="7488832" cy="1008112"/>
          </a:xfrm>
        </p:spPr>
        <p:txBody>
          <a:bodyPr>
            <a:noAutofit/>
          </a:bodyPr>
          <a:lstStyle/>
          <a:p>
            <a:r>
              <a:rPr lang="fr-FR" sz="2800" dirty="0"/>
              <a:t>Axe 3 Création d’une dynamique d’accompagnement et de soutien par les pairs</a:t>
            </a:r>
          </a:p>
        </p:txBody>
      </p:sp>
      <p:pic>
        <p:nvPicPr>
          <p:cNvPr id="4" name="Picture 3"/>
          <p:cNvPicPr>
            <a:picLocks noChangeAspect="1" noChangeArrowheads="1"/>
          </p:cNvPicPr>
          <p:nvPr/>
        </p:nvPicPr>
        <p:blipFill>
          <a:blip r:embed="rId2" cstate="print"/>
          <a:srcRect/>
          <a:stretch>
            <a:fillRect/>
          </a:stretch>
        </p:blipFill>
        <p:spPr bwMode="auto">
          <a:xfrm>
            <a:off x="539552" y="764704"/>
            <a:ext cx="1007296" cy="796306"/>
          </a:xfrm>
          <a:prstGeom prst="rect">
            <a:avLst/>
          </a:prstGeom>
          <a:noFill/>
          <a:ln w="9525">
            <a:noFill/>
            <a:miter lim="800000"/>
            <a:headEnd/>
            <a:tailEnd/>
          </a:ln>
        </p:spPr>
      </p:pic>
    </p:spTree>
    <p:extLst>
      <p:ext uri="{BB962C8B-B14F-4D97-AF65-F5344CB8AC3E}">
        <p14:creationId xmlns:p14="http://schemas.microsoft.com/office/powerpoint/2010/main" val="416645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44824"/>
            <a:ext cx="8229600" cy="4608512"/>
          </a:xfrm>
        </p:spPr>
        <p:txBody>
          <a:bodyPr>
            <a:normAutofit fontScale="32500" lnSpcReduction="20000"/>
          </a:bodyPr>
          <a:lstStyle/>
          <a:p>
            <a:pPr>
              <a:buNone/>
            </a:pPr>
            <a:endParaRPr lang="fr-FR" sz="1900" dirty="0">
              <a:solidFill>
                <a:schemeClr val="tx1">
                  <a:lumMod val="75000"/>
                  <a:lumOff val="25000"/>
                </a:schemeClr>
              </a:solidFill>
              <a:latin typeface="Arial" pitchFamily="34" charset="0"/>
              <a:cs typeface="Arial" pitchFamily="34" charset="0"/>
            </a:endParaRPr>
          </a:p>
          <a:p>
            <a:pPr algn="just">
              <a:buFont typeface="Wingdings" pitchFamily="2" charset="2"/>
              <a:buChar char="Ø"/>
            </a:pPr>
            <a:r>
              <a:rPr lang="fr-FR" sz="6200" b="1" dirty="0">
                <a:solidFill>
                  <a:schemeClr val="tx2"/>
                </a:solidFill>
              </a:rPr>
              <a:t>Chantier 2 : Développer l’expertise d’usage</a:t>
            </a:r>
          </a:p>
          <a:p>
            <a:pPr marL="109728" indent="0" algn="just">
              <a:buNone/>
            </a:pPr>
            <a:endParaRPr lang="fr-FR" sz="7400" b="1" dirty="0">
              <a:solidFill>
                <a:schemeClr val="tx2"/>
              </a:solidFill>
            </a:endParaRPr>
          </a:p>
          <a:p>
            <a:pPr lvl="1" algn="just">
              <a:buFont typeface="Wingdings" pitchFamily="2" charset="2"/>
              <a:buChar char="Ø"/>
            </a:pPr>
            <a:r>
              <a:rPr lang="fr-FR" sz="6200" dirty="0">
                <a:solidFill>
                  <a:schemeClr val="tx2"/>
                </a:solidFill>
              </a:rPr>
              <a:t> définir les conditions pour développer l’intervention de personnes en situation de handicap dans les formations concernées par le handicap</a:t>
            </a:r>
          </a:p>
          <a:p>
            <a:pPr lvl="1" algn="just">
              <a:buFont typeface="Wingdings" pitchFamily="2" charset="2"/>
              <a:buChar char="Ø"/>
            </a:pPr>
            <a:endParaRPr lang="fr-FR" sz="6200" dirty="0">
              <a:solidFill>
                <a:schemeClr val="tx2"/>
              </a:solidFill>
            </a:endParaRPr>
          </a:p>
          <a:p>
            <a:pPr algn="just">
              <a:lnSpc>
                <a:spcPct val="90000"/>
              </a:lnSpc>
              <a:buFont typeface="Wingdings" pitchFamily="2" charset="2"/>
              <a:buChar char="Ø"/>
            </a:pPr>
            <a:r>
              <a:rPr lang="fr-FR" sz="6000" b="1" dirty="0">
                <a:solidFill>
                  <a:schemeClr val="tx2"/>
                </a:solidFill>
              </a:rPr>
              <a:t>Chantier 3 : Faciliter l’accompagnement par les pairs dans les établissements</a:t>
            </a:r>
          </a:p>
          <a:p>
            <a:pPr algn="just">
              <a:lnSpc>
                <a:spcPct val="90000"/>
              </a:lnSpc>
              <a:buFont typeface="Wingdings" pitchFamily="2" charset="2"/>
              <a:buChar char="Ø"/>
            </a:pPr>
            <a:endParaRPr lang="fr-FR" sz="6000" dirty="0">
              <a:solidFill>
                <a:schemeClr val="tx2"/>
              </a:solidFill>
            </a:endParaRPr>
          </a:p>
          <a:p>
            <a:pPr lvl="2" algn="just">
              <a:lnSpc>
                <a:spcPct val="90000"/>
              </a:lnSpc>
              <a:buFont typeface="Wingdings" pitchFamily="2" charset="2"/>
              <a:buChar char="Ø"/>
            </a:pPr>
            <a:r>
              <a:rPr lang="fr-FR" sz="6000" dirty="0">
                <a:solidFill>
                  <a:schemeClr val="tx2"/>
                </a:solidFill>
              </a:rPr>
              <a:t>Sur la base des recherches en cours, établir une charte d’accompagnement par les pairs et définir le référentiel de formation</a:t>
            </a:r>
          </a:p>
          <a:p>
            <a:pPr lvl="2" algn="just">
              <a:lnSpc>
                <a:spcPct val="90000"/>
              </a:lnSpc>
              <a:buFont typeface="Wingdings" pitchFamily="2" charset="2"/>
              <a:buChar char="Ø"/>
            </a:pPr>
            <a:r>
              <a:rPr lang="fr-FR" sz="6000" dirty="0">
                <a:solidFill>
                  <a:schemeClr val="tx2"/>
                </a:solidFill>
              </a:rPr>
              <a:t>Proposer l’offre de services aux ESMS</a:t>
            </a:r>
          </a:p>
          <a:p>
            <a:pPr lvl="2" algn="just">
              <a:lnSpc>
                <a:spcPct val="90000"/>
              </a:lnSpc>
              <a:buFont typeface="Wingdings" pitchFamily="2" charset="2"/>
              <a:buChar char="Ø"/>
            </a:pPr>
            <a:r>
              <a:rPr lang="fr-FR" sz="6000" dirty="0">
                <a:solidFill>
                  <a:schemeClr val="tx2"/>
                </a:solidFill>
              </a:rPr>
              <a:t>Organiser la supervision</a:t>
            </a:r>
          </a:p>
          <a:p>
            <a:pPr lvl="2" algn="just">
              <a:lnSpc>
                <a:spcPct val="90000"/>
              </a:lnSpc>
              <a:buFont typeface="Wingdings" pitchFamily="2" charset="2"/>
              <a:buChar char="Ø"/>
            </a:pPr>
            <a:r>
              <a:rPr lang="fr-FR" sz="6000" dirty="0">
                <a:solidFill>
                  <a:schemeClr val="tx2"/>
                </a:solidFill>
              </a:rPr>
              <a:t>Lever les éventuelles limites administratives à la rémunération des personnes</a:t>
            </a:r>
          </a:p>
          <a:p>
            <a:pPr lvl="1" algn="just">
              <a:buNone/>
            </a:pPr>
            <a:endParaRPr lang="fr-FR" sz="6000" dirty="0">
              <a:solidFill>
                <a:schemeClr val="tx2"/>
              </a:solidFill>
            </a:endParaRPr>
          </a:p>
          <a:p>
            <a:pPr algn="just">
              <a:buFont typeface="Wingdings" pitchFamily="2" charset="2"/>
              <a:buChar char="Ø"/>
            </a:pPr>
            <a:endParaRPr lang="fr-FR" sz="9600" dirty="0"/>
          </a:p>
        </p:txBody>
      </p:sp>
      <p:pic>
        <p:nvPicPr>
          <p:cNvPr id="4" name="Picture 3"/>
          <p:cNvPicPr>
            <a:picLocks noChangeAspect="1" noChangeArrowheads="1"/>
          </p:cNvPicPr>
          <p:nvPr/>
        </p:nvPicPr>
        <p:blipFill>
          <a:blip r:embed="rId2" cstate="print"/>
          <a:srcRect/>
          <a:stretch>
            <a:fillRect/>
          </a:stretch>
        </p:blipFill>
        <p:spPr bwMode="auto">
          <a:xfrm>
            <a:off x="482014" y="620688"/>
            <a:ext cx="1007296" cy="796306"/>
          </a:xfrm>
          <a:prstGeom prst="rect">
            <a:avLst/>
          </a:prstGeom>
          <a:noFill/>
          <a:ln w="9525">
            <a:noFill/>
            <a:miter lim="800000"/>
            <a:headEnd/>
            <a:tailEnd/>
          </a:ln>
        </p:spPr>
      </p:pic>
      <p:sp>
        <p:nvSpPr>
          <p:cNvPr id="9" name="Titre 1"/>
          <p:cNvSpPr>
            <a:spLocks noGrp="1"/>
          </p:cNvSpPr>
          <p:nvPr>
            <p:ph type="title"/>
          </p:nvPr>
        </p:nvSpPr>
        <p:spPr>
          <a:xfrm>
            <a:off x="1475656" y="764704"/>
            <a:ext cx="7488832" cy="1008112"/>
          </a:xfrm>
        </p:spPr>
        <p:txBody>
          <a:bodyPr>
            <a:noAutofit/>
          </a:bodyPr>
          <a:lstStyle/>
          <a:p>
            <a:r>
              <a:rPr lang="fr-FR" sz="3600" dirty="0"/>
              <a:t> </a:t>
            </a:r>
            <a:r>
              <a:rPr lang="fr-FR" sz="2800" dirty="0"/>
              <a:t>Axe 3 Création d’une dynamique d’accompagnement et de soutien par les pairs</a:t>
            </a:r>
          </a:p>
        </p:txBody>
      </p:sp>
    </p:spTree>
    <p:extLst>
      <p:ext uri="{BB962C8B-B14F-4D97-AF65-F5344CB8AC3E}">
        <p14:creationId xmlns:p14="http://schemas.microsoft.com/office/powerpoint/2010/main" val="3649457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4450499"/>
          </a:xfrm>
        </p:spPr>
        <p:txBody>
          <a:bodyPr>
            <a:normAutofit fontScale="92500"/>
          </a:bodyPr>
          <a:lstStyle/>
          <a:p>
            <a:pPr algn="just">
              <a:buFont typeface="Wingdings" pitchFamily="2" charset="2"/>
              <a:buChar char="Ø"/>
            </a:pPr>
            <a:r>
              <a:rPr lang="fr-FR" sz="2200" dirty="0">
                <a:solidFill>
                  <a:schemeClr val="tx2"/>
                </a:solidFill>
              </a:rPr>
              <a:t>Un axe piloté par la DGCS : rôle leader des MDPH, de l’ARS </a:t>
            </a:r>
            <a:endParaRPr lang="fr-FR" sz="1900" dirty="0">
              <a:solidFill>
                <a:schemeClr val="tx2"/>
              </a:solidFill>
            </a:endParaRPr>
          </a:p>
          <a:p>
            <a:pPr algn="just">
              <a:buFont typeface="Wingdings" pitchFamily="2" charset="2"/>
              <a:buChar char="Ø"/>
            </a:pPr>
            <a:r>
              <a:rPr lang="fr-FR" sz="2200" b="1" dirty="0">
                <a:solidFill>
                  <a:schemeClr val="tx2"/>
                </a:solidFill>
              </a:rPr>
              <a:t>Chantier 1 </a:t>
            </a:r>
            <a:r>
              <a:rPr lang="fr-FR" sz="2200" dirty="0">
                <a:solidFill>
                  <a:schemeClr val="tx2"/>
                </a:solidFill>
              </a:rPr>
              <a:t>: </a:t>
            </a:r>
            <a:r>
              <a:rPr lang="fr-FR" sz="2200" b="1" dirty="0">
                <a:solidFill>
                  <a:schemeClr val="tx2"/>
                </a:solidFill>
              </a:rPr>
              <a:t>simplifier les tâches administratives des MDPH à faible valeur ajoutée pour les usagers</a:t>
            </a:r>
          </a:p>
          <a:p>
            <a:pPr lvl="1" algn="just">
              <a:buFont typeface="Wingdings" pitchFamily="2" charset="2"/>
              <a:buChar char="Ø"/>
            </a:pPr>
            <a:r>
              <a:rPr lang="fr-FR" sz="1900" b="1" dirty="0">
                <a:solidFill>
                  <a:schemeClr val="tx2"/>
                </a:solidFill>
              </a:rPr>
              <a:t>Objectif :</a:t>
            </a:r>
            <a:r>
              <a:rPr lang="fr-FR" sz="1900" dirty="0">
                <a:solidFill>
                  <a:schemeClr val="tx2"/>
                </a:solidFill>
              </a:rPr>
              <a:t> </a:t>
            </a:r>
            <a:r>
              <a:rPr lang="fr-FR" sz="1700" dirty="0">
                <a:solidFill>
                  <a:schemeClr val="tx2"/>
                </a:solidFill>
              </a:rPr>
              <a:t>recentrer l’action des MDPH sur l’évaluation et la définition d’une réponse adaptée aux personnes handicapées et leur accompagnement, et plus particulièrement sur les situations complexes.</a:t>
            </a:r>
          </a:p>
          <a:p>
            <a:pPr lvl="1" algn="just">
              <a:buFont typeface="Wingdings" pitchFamily="2" charset="2"/>
              <a:buChar char="Ø"/>
            </a:pPr>
            <a:r>
              <a:rPr lang="fr-FR" sz="1700" dirty="0">
                <a:solidFill>
                  <a:schemeClr val="tx2"/>
                </a:solidFill>
              </a:rPr>
              <a:t>Annonce CNH sur la validité de l’AAH et sur la carte mobilité inclusion</a:t>
            </a:r>
          </a:p>
          <a:p>
            <a:pPr algn="just">
              <a:buFont typeface="Wingdings" panose="05000000000000000000" pitchFamily="2" charset="2"/>
              <a:buChar char="Ø"/>
            </a:pPr>
            <a:r>
              <a:rPr lang="fr-FR" sz="2000" b="1" dirty="0">
                <a:solidFill>
                  <a:schemeClr val="tx2"/>
                </a:solidFill>
              </a:rPr>
              <a:t>Chantier 2 </a:t>
            </a:r>
            <a:r>
              <a:rPr lang="fr-FR" sz="2000" dirty="0">
                <a:solidFill>
                  <a:schemeClr val="tx2"/>
                </a:solidFill>
              </a:rPr>
              <a:t>: </a:t>
            </a:r>
            <a:r>
              <a:rPr lang="fr-FR" sz="2000" b="1" dirty="0">
                <a:solidFill>
                  <a:schemeClr val="tx2"/>
                </a:solidFill>
              </a:rPr>
              <a:t>Outiller les MDPH par un système d’informations permettant de suivre les orientations</a:t>
            </a:r>
          </a:p>
          <a:p>
            <a:pPr lvl="1" algn="just">
              <a:buFont typeface="Wingdings" panose="05000000000000000000" pitchFamily="2" charset="2"/>
              <a:buChar char="Ø"/>
            </a:pPr>
            <a:r>
              <a:rPr lang="fr-FR" sz="1600" b="1" dirty="0">
                <a:solidFill>
                  <a:schemeClr val="tx2"/>
                </a:solidFill>
              </a:rPr>
              <a:t>Objectifs </a:t>
            </a:r>
            <a:r>
              <a:rPr lang="fr-FR" sz="1600" dirty="0">
                <a:solidFill>
                  <a:schemeClr val="tx2"/>
                </a:solidFill>
              </a:rPr>
              <a:t>: donner les outils aux EP pour suivre la disponibilité d’accueil en ESMS, permettre le suivi de la personne handicapée et donner des outils aux MDPH pour organiser le processus d’évaluation permanente, améliorer la programmation de l’offre</a:t>
            </a:r>
          </a:p>
          <a:p>
            <a:pPr lvl="1" algn="just">
              <a:buFont typeface="Wingdings" panose="05000000000000000000" pitchFamily="2" charset="2"/>
              <a:buChar char="Ø"/>
            </a:pPr>
            <a:r>
              <a:rPr lang="fr-FR" sz="1600" dirty="0">
                <a:solidFill>
                  <a:schemeClr val="tx2"/>
                </a:solidFill>
              </a:rPr>
              <a:t>Annonce CNH de 8 millions sur l’appui aux MDPH et sur l’aide financière pour faire évoluer le système d’information</a:t>
            </a:r>
          </a:p>
          <a:p>
            <a:pPr>
              <a:buFont typeface="Wingdings" pitchFamily="2" charset="2"/>
              <a:buChar char="Ø"/>
            </a:pPr>
            <a:endParaRPr lang="fr-FR" dirty="0"/>
          </a:p>
          <a:p>
            <a:pPr lvl="1">
              <a:spcAft>
                <a:spcPts val="600"/>
              </a:spcAft>
            </a:pPr>
            <a:endParaRPr lang="fr-FR" sz="1600" dirty="0">
              <a:solidFill>
                <a:schemeClr val="tx1">
                  <a:lumMod val="75000"/>
                  <a:lumOff val="25000"/>
                </a:schemeClr>
              </a:solidFill>
              <a:latin typeface="Arial" pitchFamily="34" charset="0"/>
              <a:cs typeface="Arial" pitchFamily="34" charset="0"/>
            </a:endParaRPr>
          </a:p>
          <a:p>
            <a:pPr>
              <a:spcAft>
                <a:spcPts val="600"/>
              </a:spcAft>
            </a:pPr>
            <a:endParaRPr lang="fr-FR" sz="2000" dirty="0">
              <a:solidFill>
                <a:schemeClr val="tx1">
                  <a:lumMod val="75000"/>
                  <a:lumOff val="25000"/>
                </a:schemeClr>
              </a:solidFill>
              <a:latin typeface="Arial" pitchFamily="34" charset="0"/>
              <a:cs typeface="Arial" pitchFamily="34" charset="0"/>
            </a:endParaRPr>
          </a:p>
          <a:p>
            <a:pPr>
              <a:buFont typeface="Wingdings" pitchFamily="2" charset="2"/>
              <a:buChar char="Ø"/>
            </a:pPr>
            <a:endParaRPr lang="fr-FR" sz="2000" dirty="0">
              <a:solidFill>
                <a:schemeClr val="tx1">
                  <a:lumMod val="75000"/>
                  <a:lumOff val="25000"/>
                </a:schemeClr>
              </a:solidFill>
            </a:endParaRPr>
          </a:p>
          <a:p>
            <a:pPr>
              <a:buFont typeface="Wingdings" pitchFamily="2" charset="2"/>
              <a:buChar char="Ø"/>
            </a:pPr>
            <a:endParaRPr lang="fr-FR" sz="2000" dirty="0">
              <a:solidFill>
                <a:schemeClr val="tx1">
                  <a:lumMod val="75000"/>
                  <a:lumOff val="25000"/>
                </a:schemeClr>
              </a:solidFill>
            </a:endParaRPr>
          </a:p>
        </p:txBody>
      </p:sp>
      <p:sp>
        <p:nvSpPr>
          <p:cNvPr id="2" name="Titre 1"/>
          <p:cNvSpPr>
            <a:spLocks noGrp="1"/>
          </p:cNvSpPr>
          <p:nvPr>
            <p:ph type="title"/>
          </p:nvPr>
        </p:nvSpPr>
        <p:spPr>
          <a:xfrm>
            <a:off x="1835696" y="373224"/>
            <a:ext cx="6491064" cy="1143000"/>
          </a:xfrm>
        </p:spPr>
        <p:txBody>
          <a:bodyPr>
            <a:noAutofit/>
          </a:bodyPr>
          <a:lstStyle/>
          <a:p>
            <a:r>
              <a:rPr lang="fr-FR" sz="3200" dirty="0"/>
              <a:t>Axe 4 Accompagner au changement des pratiques</a:t>
            </a:r>
          </a:p>
        </p:txBody>
      </p:sp>
      <p:sp>
        <p:nvSpPr>
          <p:cNvPr id="5" name="Espace réservé du contenu 2"/>
          <p:cNvSpPr txBox="1">
            <a:spLocks/>
          </p:cNvSpPr>
          <p:nvPr/>
        </p:nvSpPr>
        <p:spPr>
          <a:xfrm>
            <a:off x="467544" y="1556792"/>
            <a:ext cx="8229600" cy="4525963"/>
          </a:xfrm>
          <a:prstGeom prst="rect">
            <a:avLst/>
          </a:prstGeom>
        </p:spPr>
        <p:txBody>
          <a:bodyPr vert="horz" lIns="91440" tIns="45720" rIns="91440" bIns="45720" rtlCol="0">
            <a:normAutofit/>
          </a:bodyPr>
          <a:lstStyle/>
          <a:p>
            <a:pPr marL="1143000" marR="0" lvl="2" indent="-228600" algn="l"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fr-FR" sz="16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fr-FR" sz="2000" b="0" i="0" u="none" strike="noStrike" kern="1200" cap="none" spc="0" normalizeH="0" baseline="0" noProof="0" dirty="0">
              <a:ln>
                <a:noFill/>
              </a:ln>
              <a:solidFill>
                <a:schemeClr val="tx1">
                  <a:lumMod val="75000"/>
                  <a:lumOff val="25000"/>
                </a:schemeClr>
              </a:solidFill>
              <a:effectLst/>
              <a:uLnTx/>
              <a:uFillTx/>
              <a:latin typeface="Lucida Sans" pitchFamily="34" charset="0"/>
              <a:ea typeface="+mn-ea"/>
              <a:cs typeface="+mn-cs"/>
            </a:endParaRPr>
          </a:p>
        </p:txBody>
      </p:sp>
      <p:pic>
        <p:nvPicPr>
          <p:cNvPr id="6" name="Picture 4"/>
          <p:cNvPicPr>
            <a:picLocks noChangeAspect="1" noChangeArrowheads="1"/>
          </p:cNvPicPr>
          <p:nvPr/>
        </p:nvPicPr>
        <p:blipFill>
          <a:blip r:embed="rId2" cstate="print"/>
          <a:srcRect/>
          <a:stretch>
            <a:fillRect/>
          </a:stretch>
        </p:blipFill>
        <p:spPr bwMode="auto">
          <a:xfrm>
            <a:off x="683568" y="548680"/>
            <a:ext cx="1067074" cy="792088"/>
          </a:xfrm>
          <a:prstGeom prst="rect">
            <a:avLst/>
          </a:prstGeom>
          <a:noFill/>
          <a:ln w="9525">
            <a:noFill/>
            <a:miter lim="800000"/>
            <a:headEnd/>
            <a:tailEnd/>
          </a:ln>
        </p:spPr>
      </p:pic>
    </p:spTree>
    <p:extLst>
      <p:ext uri="{BB962C8B-B14F-4D97-AF65-F5344CB8AC3E}">
        <p14:creationId xmlns:p14="http://schemas.microsoft.com/office/powerpoint/2010/main" val="3811697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4450499"/>
          </a:xfrm>
        </p:spPr>
        <p:txBody>
          <a:bodyPr>
            <a:normAutofit/>
          </a:bodyPr>
          <a:lstStyle/>
          <a:p>
            <a:pPr algn="just">
              <a:buFont typeface="Wingdings" panose="05000000000000000000" pitchFamily="2" charset="2"/>
              <a:buChar char="Ø"/>
            </a:pPr>
            <a:r>
              <a:rPr lang="fr-FR" sz="2400" b="1" dirty="0">
                <a:solidFill>
                  <a:schemeClr val="tx2"/>
                </a:solidFill>
              </a:rPr>
              <a:t>Chantier 3 </a:t>
            </a:r>
            <a:r>
              <a:rPr lang="fr-FR" sz="2400" dirty="0">
                <a:solidFill>
                  <a:schemeClr val="tx2"/>
                </a:solidFill>
              </a:rPr>
              <a:t>: </a:t>
            </a:r>
            <a:r>
              <a:rPr lang="fr-FR" sz="2400" b="1" dirty="0">
                <a:solidFill>
                  <a:schemeClr val="tx2"/>
                </a:solidFill>
              </a:rPr>
              <a:t>améliorer la formation professionnelle</a:t>
            </a:r>
          </a:p>
          <a:p>
            <a:pPr lvl="1" algn="just">
              <a:buFont typeface="Wingdings" panose="05000000000000000000" pitchFamily="2" charset="2"/>
              <a:buChar char="Ø"/>
            </a:pPr>
            <a:r>
              <a:rPr lang="fr-FR" sz="1700" b="1" dirty="0">
                <a:solidFill>
                  <a:schemeClr val="tx2"/>
                </a:solidFill>
              </a:rPr>
              <a:t>Objectif </a:t>
            </a:r>
            <a:r>
              <a:rPr lang="fr-FR" sz="1600" b="1" dirty="0">
                <a:solidFill>
                  <a:schemeClr val="tx2"/>
                </a:solidFill>
              </a:rPr>
              <a:t>:</a:t>
            </a:r>
            <a:r>
              <a:rPr lang="fr-FR" sz="1600" dirty="0">
                <a:solidFill>
                  <a:schemeClr val="tx2"/>
                </a:solidFill>
              </a:rPr>
              <a:t> doter les professionnels du champ sanitaire, médico-social et éducatif d’un savoir-faire permettant d’éviter les ruptures dans les parcours des personnes handicapées</a:t>
            </a:r>
          </a:p>
          <a:p>
            <a:pPr lvl="1" algn="just">
              <a:buFont typeface="Wingdings" panose="05000000000000000000" pitchFamily="2" charset="2"/>
              <a:buChar char="Ø"/>
            </a:pPr>
            <a:r>
              <a:rPr lang="fr-FR" sz="1900" b="1" dirty="0">
                <a:solidFill>
                  <a:schemeClr val="tx2"/>
                </a:solidFill>
              </a:rPr>
              <a:t>Actions :en cohérence avec le plan d’actions des EGTS</a:t>
            </a:r>
          </a:p>
          <a:p>
            <a:pPr lvl="2" algn="just">
              <a:buFont typeface="Wingdings" panose="05000000000000000000" pitchFamily="2" charset="2"/>
              <a:buChar char="Ø"/>
            </a:pPr>
            <a:r>
              <a:rPr lang="fr-FR" sz="1700" b="1" dirty="0">
                <a:solidFill>
                  <a:schemeClr val="tx2"/>
                </a:solidFill>
              </a:rPr>
              <a:t>Elaborer un accord cadre national</a:t>
            </a:r>
          </a:p>
          <a:p>
            <a:pPr lvl="2" algn="just">
              <a:buFont typeface="Wingdings" panose="05000000000000000000" pitchFamily="2" charset="2"/>
              <a:buChar char="Ø"/>
            </a:pPr>
            <a:r>
              <a:rPr lang="fr-FR" sz="1700" b="1" dirty="0">
                <a:solidFill>
                  <a:schemeClr val="tx2"/>
                </a:solidFill>
              </a:rPr>
              <a:t>Elaborer et promouvoir une ingénierie et une offre de formation adaptée</a:t>
            </a:r>
          </a:p>
          <a:p>
            <a:pPr lvl="2" algn="just">
              <a:buFont typeface="Wingdings" panose="05000000000000000000" pitchFamily="2" charset="2"/>
              <a:buChar char="Ø"/>
            </a:pPr>
            <a:r>
              <a:rPr lang="fr-FR" sz="1700" b="1" dirty="0">
                <a:solidFill>
                  <a:schemeClr val="tx2"/>
                </a:solidFill>
              </a:rPr>
              <a:t>Développer des formations interprofessionnelles croisées </a:t>
            </a:r>
          </a:p>
          <a:p>
            <a:pPr marL="630936" lvl="2" indent="0" algn="just">
              <a:buNone/>
            </a:pPr>
            <a:endParaRPr lang="fr-FR" sz="1700" b="1" dirty="0">
              <a:solidFill>
                <a:schemeClr val="tx2"/>
              </a:solidFill>
            </a:endParaRPr>
          </a:p>
          <a:p>
            <a:pPr marL="630936" lvl="2" indent="0" algn="just">
              <a:buNone/>
            </a:pPr>
            <a:r>
              <a:rPr lang="fr-FR" sz="1700" b="1" dirty="0">
                <a:solidFill>
                  <a:schemeClr val="tx2"/>
                </a:solidFill>
              </a:rPr>
              <a:t>Promouvoir un retour d’analyse de pratiques : évènement indésirable grave de parcours</a:t>
            </a:r>
          </a:p>
          <a:p>
            <a:pPr marL="630936" lvl="2" indent="0" algn="just">
              <a:buNone/>
            </a:pPr>
            <a:r>
              <a:rPr lang="fr-FR" sz="1700" b="1" dirty="0">
                <a:solidFill>
                  <a:schemeClr val="tx2"/>
                </a:solidFill>
              </a:rPr>
              <a:t>Améliorer le partage et la diffusion des bonnes pratiques</a:t>
            </a:r>
          </a:p>
          <a:p>
            <a:pPr lvl="2" algn="just">
              <a:buFont typeface="Wingdings" panose="05000000000000000000" pitchFamily="2" charset="2"/>
              <a:buChar char="Ø"/>
            </a:pPr>
            <a:endParaRPr lang="fr-FR" sz="1700" b="1" dirty="0">
              <a:solidFill>
                <a:schemeClr val="tx2"/>
              </a:solidFill>
            </a:endParaRPr>
          </a:p>
          <a:p>
            <a:pPr lvl="3" algn="just">
              <a:buFont typeface="Wingdings" panose="05000000000000000000" pitchFamily="2" charset="2"/>
              <a:buChar char="Ø"/>
            </a:pPr>
            <a:endParaRPr lang="fr-FR" sz="1800" dirty="0">
              <a:solidFill>
                <a:schemeClr val="tx2"/>
              </a:solidFill>
            </a:endParaRPr>
          </a:p>
        </p:txBody>
      </p:sp>
      <p:sp>
        <p:nvSpPr>
          <p:cNvPr id="2" name="Titre 1"/>
          <p:cNvSpPr>
            <a:spLocks noGrp="1"/>
          </p:cNvSpPr>
          <p:nvPr>
            <p:ph type="title"/>
          </p:nvPr>
        </p:nvSpPr>
        <p:spPr>
          <a:xfrm>
            <a:off x="1594819" y="413792"/>
            <a:ext cx="7080174" cy="1143000"/>
          </a:xfrm>
        </p:spPr>
        <p:txBody>
          <a:bodyPr>
            <a:normAutofit/>
          </a:bodyPr>
          <a:lstStyle/>
          <a:p>
            <a:r>
              <a:rPr lang="fr-FR" sz="3200" dirty="0"/>
              <a:t>Axe 4 Accompagner au changement des pratiques</a:t>
            </a:r>
          </a:p>
        </p:txBody>
      </p:sp>
      <p:pic>
        <p:nvPicPr>
          <p:cNvPr id="4" name="Picture 4"/>
          <p:cNvPicPr>
            <a:picLocks noChangeAspect="1" noChangeArrowheads="1"/>
          </p:cNvPicPr>
          <p:nvPr/>
        </p:nvPicPr>
        <p:blipFill>
          <a:blip r:embed="rId2" cstate="print"/>
          <a:srcRect/>
          <a:stretch>
            <a:fillRect/>
          </a:stretch>
        </p:blipFill>
        <p:spPr bwMode="auto">
          <a:xfrm>
            <a:off x="539552" y="764704"/>
            <a:ext cx="1067074" cy="792088"/>
          </a:xfrm>
          <a:prstGeom prst="rect">
            <a:avLst/>
          </a:prstGeom>
          <a:noFill/>
          <a:ln w="9525">
            <a:noFill/>
            <a:miter lim="800000"/>
            <a:headEnd/>
            <a:tailEnd/>
          </a:ln>
        </p:spPr>
      </p:pic>
    </p:spTree>
    <p:extLst>
      <p:ext uri="{BB962C8B-B14F-4D97-AF65-F5344CB8AC3E}">
        <p14:creationId xmlns:p14="http://schemas.microsoft.com/office/powerpoint/2010/main" val="530819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virage inclusif concerne tous les professionnels: c’est à cette condition qu’une réponse pourra être proposée à tous</a:t>
            </a:r>
          </a:p>
          <a:p>
            <a:r>
              <a:rPr lang="fr-FR" dirty="0"/>
              <a:t>Il répond à une attente des personnes et de leur famille dès lors que celles-ci participent à l’élaboration de la réponse</a:t>
            </a:r>
          </a:p>
          <a:p>
            <a:r>
              <a:rPr lang="fr-FR" dirty="0"/>
              <a:t>Il nécessite la mobilisation des dispositifs existants qui ont à adapter leur proposition et à innover</a:t>
            </a:r>
          </a:p>
        </p:txBody>
      </p:sp>
      <p:sp>
        <p:nvSpPr>
          <p:cNvPr id="3" name="Titre 2"/>
          <p:cNvSpPr>
            <a:spLocks noGrp="1"/>
          </p:cNvSpPr>
          <p:nvPr>
            <p:ph type="title"/>
          </p:nvPr>
        </p:nvSpPr>
        <p:spPr/>
        <p:txBody>
          <a:bodyPr/>
          <a:lstStyle/>
          <a:p>
            <a:r>
              <a:rPr lang="fr-FR" dirty="0"/>
              <a:t>             CONCLUSION</a:t>
            </a:r>
          </a:p>
        </p:txBody>
      </p:sp>
    </p:spTree>
    <p:extLst>
      <p:ext uri="{BB962C8B-B14F-4D97-AF65-F5344CB8AC3E}">
        <p14:creationId xmlns:p14="http://schemas.microsoft.com/office/powerpoint/2010/main" val="128966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28800"/>
            <a:ext cx="8229600" cy="4497363"/>
          </a:xfrm>
        </p:spPr>
        <p:txBody>
          <a:bodyPr>
            <a:normAutofit fontScale="85000" lnSpcReduction="20000"/>
          </a:bodyPr>
          <a:lstStyle/>
          <a:p>
            <a:pPr algn="just">
              <a:lnSpc>
                <a:spcPct val="90000"/>
              </a:lnSpc>
              <a:buFont typeface="Wingdings" pitchFamily="2" charset="2"/>
              <a:buChar char="Ø"/>
            </a:pPr>
            <a:r>
              <a:rPr lang="fr-FR" sz="2400" b="1" dirty="0">
                <a:solidFill>
                  <a:schemeClr val="tx2"/>
                </a:solidFill>
              </a:rPr>
              <a:t>Mise en œuvre du rapport de Denis </a:t>
            </a:r>
            <a:r>
              <a:rPr lang="fr-FR" sz="2400" b="1" dirty="0" err="1">
                <a:solidFill>
                  <a:schemeClr val="tx2"/>
                </a:solidFill>
              </a:rPr>
              <a:t>Piveteau</a:t>
            </a:r>
            <a:r>
              <a:rPr lang="fr-FR" sz="2400" b="1" dirty="0">
                <a:solidFill>
                  <a:schemeClr val="tx2"/>
                </a:solidFill>
              </a:rPr>
              <a:t> remis en juin 2014</a:t>
            </a:r>
            <a:r>
              <a:rPr lang="fr-FR" sz="2400" dirty="0">
                <a:solidFill>
                  <a:schemeClr val="tx2"/>
                </a:solidFill>
              </a:rPr>
              <a:t>, «Zéro sans solution, le devoir collectif de permettre un parcours de vie sans rupture  pour les personnes en situation de handicap et pour leurs proches »</a:t>
            </a:r>
          </a:p>
          <a:p>
            <a:pPr algn="just">
              <a:lnSpc>
                <a:spcPct val="90000"/>
              </a:lnSpc>
              <a:buNone/>
            </a:pPr>
            <a:endParaRPr lang="fr-FR" sz="2400" dirty="0">
              <a:solidFill>
                <a:schemeClr val="tx2"/>
              </a:solidFill>
            </a:endParaRPr>
          </a:p>
          <a:p>
            <a:pPr algn="just">
              <a:lnSpc>
                <a:spcPct val="90000"/>
              </a:lnSpc>
              <a:buFont typeface="Wingdings" pitchFamily="2" charset="2"/>
              <a:buChar char="Ø"/>
            </a:pPr>
            <a:r>
              <a:rPr lang="fr-FR" sz="2400" b="1" dirty="0">
                <a:solidFill>
                  <a:schemeClr val="tx2"/>
                </a:solidFill>
              </a:rPr>
              <a:t>Enjeu</a:t>
            </a:r>
            <a:r>
              <a:rPr lang="fr-FR" sz="2400" dirty="0">
                <a:solidFill>
                  <a:schemeClr val="tx2"/>
                </a:solidFill>
              </a:rPr>
              <a:t> : apporter une réponse accompagnée pour toutes les personnes handicapées</a:t>
            </a:r>
          </a:p>
          <a:p>
            <a:pPr algn="just">
              <a:lnSpc>
                <a:spcPct val="90000"/>
              </a:lnSpc>
              <a:buNone/>
            </a:pPr>
            <a:endParaRPr lang="fr-FR" sz="2400" dirty="0">
              <a:solidFill>
                <a:schemeClr val="tx2"/>
              </a:solidFill>
            </a:endParaRPr>
          </a:p>
          <a:p>
            <a:pPr algn="just">
              <a:lnSpc>
                <a:spcPct val="90000"/>
              </a:lnSpc>
              <a:buFont typeface="Wingdings" pitchFamily="2" charset="2"/>
              <a:buChar char="Ø"/>
            </a:pPr>
            <a:r>
              <a:rPr lang="fr-FR" sz="2400" b="1" dirty="0">
                <a:solidFill>
                  <a:schemeClr val="tx2"/>
                </a:solidFill>
              </a:rPr>
              <a:t>Une mission pilotée par Marie-Sophie Desaulle reposant sur 4 axes complémentaires </a:t>
            </a:r>
            <a:r>
              <a:rPr lang="fr-FR" sz="2400" dirty="0">
                <a:solidFill>
                  <a:schemeClr val="tx2"/>
                </a:solidFill>
              </a:rPr>
              <a:t>:</a:t>
            </a:r>
          </a:p>
          <a:p>
            <a:pPr marL="393192" lvl="1" indent="0" algn="just">
              <a:lnSpc>
                <a:spcPct val="90000"/>
              </a:lnSpc>
              <a:buNone/>
            </a:pPr>
            <a:endParaRPr lang="fr-FR" sz="2000" dirty="0">
              <a:solidFill>
                <a:schemeClr val="tx1">
                  <a:lumMod val="75000"/>
                  <a:lumOff val="25000"/>
                </a:schemeClr>
              </a:solidFill>
            </a:endParaRPr>
          </a:p>
          <a:p>
            <a:pPr lvl="1" algn="just">
              <a:lnSpc>
                <a:spcPct val="90000"/>
              </a:lnSpc>
              <a:buFont typeface="Wingdings" pitchFamily="2" charset="2"/>
              <a:buChar char="Ø"/>
            </a:pPr>
            <a:r>
              <a:rPr lang="fr-FR" sz="2100" b="1" dirty="0">
                <a:solidFill>
                  <a:schemeClr val="accent1"/>
                </a:solidFill>
              </a:rPr>
              <a:t>Axe 1 : </a:t>
            </a:r>
            <a:r>
              <a:rPr lang="fr-FR" sz="2100" dirty="0">
                <a:solidFill>
                  <a:schemeClr val="accent1"/>
                </a:solidFill>
              </a:rPr>
              <a:t>mise en place d’un dispositif d’orientation permanent (CNSA)</a:t>
            </a:r>
          </a:p>
          <a:p>
            <a:pPr lvl="1" algn="just">
              <a:lnSpc>
                <a:spcPct val="90000"/>
              </a:lnSpc>
              <a:buFont typeface="Wingdings" pitchFamily="2" charset="2"/>
              <a:buChar char="Ø"/>
            </a:pPr>
            <a:r>
              <a:rPr lang="fr-FR" sz="2100" b="1" dirty="0">
                <a:solidFill>
                  <a:schemeClr val="accent1"/>
                </a:solidFill>
              </a:rPr>
              <a:t>Axe 2 : </a:t>
            </a:r>
            <a:r>
              <a:rPr lang="fr-FR" sz="2100" dirty="0">
                <a:solidFill>
                  <a:schemeClr val="accent1"/>
                </a:solidFill>
              </a:rPr>
              <a:t>déploiement d’une réponse territorialisée accompagnée pour tous (SGMAS)</a:t>
            </a:r>
          </a:p>
          <a:p>
            <a:pPr lvl="1" algn="just">
              <a:lnSpc>
                <a:spcPct val="90000"/>
              </a:lnSpc>
              <a:buFont typeface="Wingdings" pitchFamily="2" charset="2"/>
              <a:buChar char="Ø"/>
            </a:pPr>
            <a:r>
              <a:rPr lang="fr-FR" sz="2100" b="1" dirty="0">
                <a:solidFill>
                  <a:schemeClr val="accent1"/>
                </a:solidFill>
              </a:rPr>
              <a:t>Axe 3 : </a:t>
            </a:r>
            <a:r>
              <a:rPr lang="fr-FR" sz="2100" dirty="0">
                <a:solidFill>
                  <a:schemeClr val="accent1"/>
                </a:solidFill>
              </a:rPr>
              <a:t>création d’une dynamique d’accompagnement et de soutien par les pairs (SG-CIH)</a:t>
            </a:r>
          </a:p>
          <a:p>
            <a:pPr lvl="1" algn="just">
              <a:lnSpc>
                <a:spcPct val="90000"/>
              </a:lnSpc>
              <a:buFont typeface="Wingdings" pitchFamily="2" charset="2"/>
              <a:buChar char="Ø"/>
            </a:pPr>
            <a:r>
              <a:rPr lang="fr-FR" sz="2100" b="1" dirty="0">
                <a:solidFill>
                  <a:schemeClr val="accent1"/>
                </a:solidFill>
              </a:rPr>
              <a:t>Axe 4 : </a:t>
            </a:r>
            <a:r>
              <a:rPr lang="fr-FR" sz="2100" dirty="0">
                <a:solidFill>
                  <a:schemeClr val="accent1"/>
                </a:solidFill>
              </a:rPr>
              <a:t>accompagnement du changement des pratiques (DGCS)</a:t>
            </a:r>
          </a:p>
          <a:p>
            <a:pPr>
              <a:lnSpc>
                <a:spcPct val="90000"/>
              </a:lnSpc>
              <a:buNone/>
            </a:pPr>
            <a:endParaRPr lang="fr-FR" sz="2400" dirty="0"/>
          </a:p>
          <a:p>
            <a:pPr>
              <a:lnSpc>
                <a:spcPct val="90000"/>
              </a:lnSpc>
              <a:buNone/>
            </a:pPr>
            <a:endParaRPr lang="fr-FR" sz="2400" dirty="0"/>
          </a:p>
          <a:p>
            <a:pPr>
              <a:lnSpc>
                <a:spcPct val="90000"/>
              </a:lnSpc>
              <a:buNone/>
            </a:pPr>
            <a:endParaRPr lang="fr-FR" sz="2400" dirty="0"/>
          </a:p>
          <a:p>
            <a:pPr>
              <a:lnSpc>
                <a:spcPct val="90000"/>
              </a:lnSpc>
              <a:buFont typeface="Wingdings" pitchFamily="2" charset="2"/>
              <a:buChar char="Ø"/>
            </a:pPr>
            <a:endParaRPr lang="fr-FR" sz="2400" dirty="0"/>
          </a:p>
          <a:p>
            <a:pPr>
              <a:lnSpc>
                <a:spcPct val="90000"/>
              </a:lnSpc>
              <a:buFont typeface="Wingdings" pitchFamily="2" charset="2"/>
              <a:buChar char="Ø"/>
            </a:pPr>
            <a:endParaRPr lang="fr-FR" sz="2400" dirty="0"/>
          </a:p>
        </p:txBody>
      </p:sp>
      <p:sp>
        <p:nvSpPr>
          <p:cNvPr id="2" name="Titre 1"/>
          <p:cNvSpPr>
            <a:spLocks noGrp="1"/>
          </p:cNvSpPr>
          <p:nvPr>
            <p:ph type="title"/>
          </p:nvPr>
        </p:nvSpPr>
        <p:spPr>
          <a:xfrm>
            <a:off x="467544" y="692696"/>
            <a:ext cx="8229600" cy="936104"/>
          </a:xfrm>
        </p:spPr>
        <p:txBody>
          <a:bodyPr/>
          <a:lstStyle/>
          <a:p>
            <a:r>
              <a:rPr lang="fr-FR" dirty="0"/>
              <a:t>        	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1772817"/>
            <a:ext cx="8229600" cy="3312368"/>
          </a:xfrm>
        </p:spPr>
        <p:txBody>
          <a:bodyPr>
            <a:normAutofit/>
          </a:bodyPr>
          <a:lstStyle/>
          <a:p>
            <a:r>
              <a:rPr lang="fr-FR" sz="2800" dirty="0">
                <a:solidFill>
                  <a:schemeClr val="tx2"/>
                </a:solidFill>
              </a:rPr>
              <a:t>Attente vis-à-vis des acteurs:</a:t>
            </a:r>
          </a:p>
          <a:p>
            <a:pPr lvl="1"/>
            <a:r>
              <a:rPr lang="fr-FR" sz="2400" dirty="0">
                <a:solidFill>
                  <a:schemeClr val="tx2"/>
                </a:solidFill>
              </a:rPr>
              <a:t>Une </a:t>
            </a:r>
            <a:r>
              <a:rPr lang="fr-FR" sz="2800" b="1" dirty="0">
                <a:solidFill>
                  <a:schemeClr val="accent1"/>
                </a:solidFill>
                <a:effectLst>
                  <a:outerShdw blurRad="38100" dist="38100" dir="2700000" algn="tl">
                    <a:srgbClr val="000000">
                      <a:alpha val="43137"/>
                    </a:srgbClr>
                  </a:outerShdw>
                </a:effectLst>
              </a:rPr>
              <a:t>C</a:t>
            </a:r>
            <a:r>
              <a:rPr lang="fr-FR" sz="2400" dirty="0">
                <a:solidFill>
                  <a:schemeClr val="tx2"/>
                </a:solidFill>
              </a:rPr>
              <a:t>o-construction des politiques.</a:t>
            </a:r>
          </a:p>
          <a:p>
            <a:pPr lvl="1"/>
            <a:r>
              <a:rPr lang="fr-FR" sz="2400" dirty="0">
                <a:solidFill>
                  <a:schemeClr val="tx2"/>
                </a:solidFill>
              </a:rPr>
              <a:t>Une </a:t>
            </a:r>
            <a:r>
              <a:rPr lang="fr-FR" sz="2400" b="1" dirty="0">
                <a:solidFill>
                  <a:schemeClr val="accent1"/>
                </a:solidFill>
                <a:effectLst>
                  <a:outerShdw blurRad="38100" dist="38100" dir="2700000" algn="tl">
                    <a:srgbClr val="000000">
                      <a:alpha val="43137"/>
                    </a:srgbClr>
                  </a:outerShdw>
                </a:effectLst>
              </a:rPr>
              <a:t>C</a:t>
            </a:r>
            <a:r>
              <a:rPr lang="fr-FR" sz="2400" dirty="0">
                <a:solidFill>
                  <a:schemeClr val="tx2"/>
                </a:solidFill>
              </a:rPr>
              <a:t>oopération entre acteurs basée sur une interrogation de ses propres pratiques avant d’interroger celles des autres.</a:t>
            </a:r>
          </a:p>
          <a:p>
            <a:pPr lvl="1"/>
            <a:r>
              <a:rPr lang="fr-FR" sz="2400" dirty="0">
                <a:solidFill>
                  <a:schemeClr val="tx2"/>
                </a:solidFill>
              </a:rPr>
              <a:t>Une </a:t>
            </a:r>
            <a:r>
              <a:rPr lang="fr-FR" sz="2400" b="1" dirty="0">
                <a:solidFill>
                  <a:schemeClr val="accent1"/>
                </a:solidFill>
                <a:effectLst>
                  <a:outerShdw blurRad="38100" dist="38100" dir="2700000" algn="tl">
                    <a:srgbClr val="000000">
                      <a:alpha val="43137"/>
                    </a:srgbClr>
                  </a:outerShdw>
                </a:effectLst>
              </a:rPr>
              <a:t>C</a:t>
            </a:r>
            <a:r>
              <a:rPr lang="fr-FR" sz="2400" dirty="0">
                <a:solidFill>
                  <a:schemeClr val="tx2"/>
                </a:solidFill>
              </a:rPr>
              <a:t>oordination avec et autour de la personne.</a:t>
            </a:r>
          </a:p>
        </p:txBody>
      </p:sp>
      <p:sp>
        <p:nvSpPr>
          <p:cNvPr id="3" name="Titre 2"/>
          <p:cNvSpPr>
            <a:spLocks noGrp="1"/>
          </p:cNvSpPr>
          <p:nvPr>
            <p:ph type="title"/>
          </p:nvPr>
        </p:nvSpPr>
        <p:spPr/>
        <p:txBody>
          <a:bodyPr>
            <a:normAutofit fontScale="90000"/>
          </a:bodyPr>
          <a:lstStyle/>
          <a:p>
            <a:pPr algn="ctr"/>
            <a:r>
              <a:rPr lang="fr-FR" dirty="0"/>
              <a:t/>
            </a:r>
            <a:br>
              <a:rPr lang="fr-FR" dirty="0"/>
            </a:br>
            <a:r>
              <a:rPr lang="fr-FR" dirty="0"/>
              <a:t>La dynamique des 3 C</a:t>
            </a:r>
          </a:p>
        </p:txBody>
      </p:sp>
    </p:spTree>
    <p:extLst>
      <p:ext uri="{BB962C8B-B14F-4D97-AF65-F5344CB8AC3E}">
        <p14:creationId xmlns:p14="http://schemas.microsoft.com/office/powerpoint/2010/main" val="209413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209331"/>
          </a:xfrm>
        </p:spPr>
        <p:txBody>
          <a:bodyPr>
            <a:normAutofit/>
          </a:bodyPr>
          <a:lstStyle/>
          <a:p>
            <a:pPr lvl="1">
              <a:lnSpc>
                <a:spcPct val="90000"/>
              </a:lnSpc>
              <a:buFont typeface="Wingdings" pitchFamily="2" charset="2"/>
              <a:buChar char="Ø"/>
            </a:pPr>
            <a:r>
              <a:rPr lang="fr-FR" sz="1800" b="1" dirty="0">
                <a:solidFill>
                  <a:schemeClr val="tx2"/>
                </a:solidFill>
              </a:rPr>
              <a:t>Situation complexe </a:t>
            </a:r>
            <a:r>
              <a:rPr lang="fr-FR" sz="1800" dirty="0">
                <a:solidFill>
                  <a:schemeClr val="tx2"/>
                </a:solidFill>
              </a:rPr>
              <a:t>=&gt; Construction d’une réponse ad hoc mixant les dispositifs </a:t>
            </a:r>
          </a:p>
          <a:p>
            <a:pPr lvl="1">
              <a:lnSpc>
                <a:spcPct val="90000"/>
              </a:lnSpc>
              <a:buFont typeface="Wingdings" pitchFamily="2" charset="2"/>
              <a:buChar char="Ø"/>
            </a:pPr>
            <a:r>
              <a:rPr lang="fr-FR" sz="1800" b="1" dirty="0">
                <a:solidFill>
                  <a:schemeClr val="tx2"/>
                </a:solidFill>
              </a:rPr>
              <a:t>Situation sans place </a:t>
            </a:r>
            <a:r>
              <a:rPr lang="fr-FR" sz="1800" dirty="0">
                <a:solidFill>
                  <a:schemeClr val="tx2"/>
                </a:solidFill>
              </a:rPr>
              <a:t>=&gt; Construction d’une réponse en mobilisant différents dispositifs</a:t>
            </a:r>
          </a:p>
          <a:p>
            <a:pPr marL="109728" indent="0">
              <a:lnSpc>
                <a:spcPct val="90000"/>
              </a:lnSpc>
              <a:buNone/>
            </a:pPr>
            <a:endParaRPr lang="fr-FR" sz="2000" dirty="0">
              <a:solidFill>
                <a:schemeClr val="tx2"/>
              </a:solidFill>
            </a:endParaRPr>
          </a:p>
          <a:p>
            <a:pPr>
              <a:lnSpc>
                <a:spcPct val="90000"/>
              </a:lnSpc>
              <a:buFont typeface="Wingdings" pitchFamily="2" charset="2"/>
              <a:buChar char="Ø"/>
            </a:pPr>
            <a:r>
              <a:rPr lang="fr-FR" sz="2000" dirty="0">
                <a:solidFill>
                  <a:schemeClr val="tx2"/>
                </a:solidFill>
              </a:rPr>
              <a:t>Dans certains cas, nécessité de procédures dérogatoires.</a:t>
            </a:r>
          </a:p>
          <a:p>
            <a:pPr lvl="1">
              <a:lnSpc>
                <a:spcPct val="90000"/>
              </a:lnSpc>
              <a:buFont typeface="Wingdings" pitchFamily="2" charset="2"/>
              <a:buChar char="Ø"/>
            </a:pPr>
            <a:r>
              <a:rPr lang="fr-FR" sz="1600" dirty="0">
                <a:solidFill>
                  <a:schemeClr val="tx2"/>
                </a:solidFill>
              </a:rPr>
              <a:t>Exemples: </a:t>
            </a:r>
          </a:p>
          <a:p>
            <a:pPr lvl="2">
              <a:lnSpc>
                <a:spcPct val="90000"/>
              </a:lnSpc>
              <a:buFont typeface="Wingdings" pitchFamily="2" charset="2"/>
              <a:buChar char="Ø"/>
            </a:pPr>
            <a:r>
              <a:rPr lang="fr-FR" sz="1400" dirty="0">
                <a:solidFill>
                  <a:schemeClr val="tx2"/>
                </a:solidFill>
              </a:rPr>
              <a:t>renforcement de l’encadrement du personnel</a:t>
            </a:r>
          </a:p>
          <a:p>
            <a:pPr lvl="2">
              <a:lnSpc>
                <a:spcPct val="90000"/>
              </a:lnSpc>
              <a:buFont typeface="Wingdings" pitchFamily="2" charset="2"/>
              <a:buChar char="Ø"/>
            </a:pPr>
            <a:r>
              <a:rPr lang="fr-FR" sz="1400" dirty="0">
                <a:solidFill>
                  <a:schemeClr val="tx1">
                    <a:lumMod val="75000"/>
                    <a:lumOff val="25000"/>
                  </a:schemeClr>
                </a:solidFill>
              </a:rPr>
              <a:t>Mobilisation de plusieurs structures : hôpital de jour et FAM, CASMP et </a:t>
            </a:r>
            <a:r>
              <a:rPr lang="fr-FR" sz="1400" dirty="0" err="1">
                <a:solidFill>
                  <a:schemeClr val="tx1">
                    <a:lumMod val="75000"/>
                    <a:lumOff val="25000"/>
                  </a:schemeClr>
                </a:solidFill>
              </a:rPr>
              <a:t>ortophonie</a:t>
            </a:r>
            <a:r>
              <a:rPr lang="fr-FR" sz="1400" dirty="0">
                <a:solidFill>
                  <a:schemeClr val="tx1">
                    <a:lumMod val="75000"/>
                    <a:lumOff val="25000"/>
                  </a:schemeClr>
                </a:solidFill>
              </a:rPr>
              <a:t> de ville, etc. </a:t>
            </a:r>
          </a:p>
          <a:p>
            <a:pPr marL="630936" lvl="2" indent="0">
              <a:lnSpc>
                <a:spcPct val="90000"/>
              </a:lnSpc>
              <a:buNone/>
            </a:pPr>
            <a:endParaRPr lang="fr-FR" sz="1400" dirty="0">
              <a:solidFill>
                <a:schemeClr val="tx1">
                  <a:lumMod val="75000"/>
                  <a:lumOff val="25000"/>
                </a:schemeClr>
              </a:solidFill>
            </a:endParaRPr>
          </a:p>
          <a:p>
            <a:pPr>
              <a:lnSpc>
                <a:spcPct val="90000"/>
              </a:lnSpc>
              <a:buFont typeface="Wingdings" pitchFamily="2" charset="2"/>
              <a:buChar char="Ø"/>
            </a:pPr>
            <a:r>
              <a:rPr lang="fr-FR" sz="2000" dirty="0">
                <a:solidFill>
                  <a:schemeClr val="tx1">
                    <a:lumMod val="75000"/>
                    <a:lumOff val="25000"/>
                  </a:schemeClr>
                </a:solidFill>
              </a:rPr>
              <a:t>Des réponses nouvelles à construire : hébergement de transition, plateforme de service, coordination spécialisée…</a:t>
            </a:r>
          </a:p>
          <a:p>
            <a:pPr marL="0" lvl="1" indent="0">
              <a:lnSpc>
                <a:spcPct val="90000"/>
              </a:lnSpc>
              <a:spcAft>
                <a:spcPts val="600"/>
              </a:spcAft>
              <a:buNone/>
            </a:pPr>
            <a:endParaRPr lang="fr-FR" sz="2000" dirty="0">
              <a:solidFill>
                <a:schemeClr val="tx1">
                  <a:lumMod val="75000"/>
                  <a:lumOff val="25000"/>
                </a:schemeClr>
              </a:solidFill>
            </a:endParaRPr>
          </a:p>
          <a:p>
            <a:pPr marL="342900" lvl="1" indent="-342900">
              <a:lnSpc>
                <a:spcPct val="90000"/>
              </a:lnSpc>
              <a:spcAft>
                <a:spcPts val="600"/>
              </a:spcAft>
              <a:buNone/>
            </a:pPr>
            <a:endParaRPr lang="fr-FR" sz="2000" dirty="0">
              <a:solidFill>
                <a:schemeClr val="tx1">
                  <a:lumMod val="75000"/>
                  <a:lumOff val="25000"/>
                </a:schemeClr>
              </a:solidFill>
            </a:endParaRPr>
          </a:p>
          <a:p>
            <a:pPr lvl="1" algn="just">
              <a:lnSpc>
                <a:spcPct val="90000"/>
              </a:lnSpc>
              <a:buNone/>
            </a:pPr>
            <a:endParaRPr lang="fr-FR" sz="2000" dirty="0">
              <a:solidFill>
                <a:schemeClr val="tx1">
                  <a:lumMod val="75000"/>
                  <a:lumOff val="25000"/>
                </a:schemeClr>
              </a:solidFill>
            </a:endParaRPr>
          </a:p>
          <a:p>
            <a:pPr algn="just">
              <a:lnSpc>
                <a:spcPct val="90000"/>
              </a:lnSpc>
            </a:pPr>
            <a:endParaRPr lang="fr-FR" sz="2400" dirty="0">
              <a:solidFill>
                <a:schemeClr val="tx1">
                  <a:lumMod val="75000"/>
                  <a:lumOff val="25000"/>
                </a:schemeClr>
              </a:solidFill>
            </a:endParaRPr>
          </a:p>
        </p:txBody>
      </p:sp>
      <p:sp>
        <p:nvSpPr>
          <p:cNvPr id="2" name="Titre 1"/>
          <p:cNvSpPr>
            <a:spLocks noGrp="1"/>
          </p:cNvSpPr>
          <p:nvPr>
            <p:ph type="title"/>
          </p:nvPr>
        </p:nvSpPr>
        <p:spPr>
          <a:xfrm>
            <a:off x="1547664" y="908720"/>
            <a:ext cx="7005464" cy="864096"/>
          </a:xfrm>
        </p:spPr>
        <p:txBody>
          <a:bodyPr>
            <a:normAutofit fontScale="90000"/>
          </a:bodyPr>
          <a:lstStyle/>
          <a:p>
            <a:r>
              <a:rPr lang="fr-FR" sz="3200" dirty="0"/>
              <a:t>D’une logique de place à </a:t>
            </a:r>
            <a:br>
              <a:rPr lang="fr-FR" sz="3200" dirty="0"/>
            </a:br>
            <a:r>
              <a:rPr lang="fr-FR" sz="3200" dirty="0"/>
              <a:t>une logique  de réponse</a:t>
            </a:r>
            <a:br>
              <a:rPr lang="fr-FR" sz="3200" dirty="0"/>
            </a:br>
            <a:r>
              <a:rPr lang="fr-FR" sz="3200" dirty="0"/>
              <a:t/>
            </a:r>
            <a:br>
              <a:rPr lang="fr-FR" sz="3200" dirty="0"/>
            </a:br>
            <a:endParaRPr lang="fr-FR" dirty="0"/>
          </a:p>
        </p:txBody>
      </p:sp>
      <p:pic>
        <p:nvPicPr>
          <p:cNvPr id="6" name="Picture 5"/>
          <p:cNvPicPr>
            <a:picLocks noChangeAspect="1" noChangeArrowheads="1"/>
          </p:cNvPicPr>
          <p:nvPr/>
        </p:nvPicPr>
        <p:blipFill>
          <a:blip r:embed="rId2" cstate="print"/>
          <a:srcRect/>
          <a:stretch>
            <a:fillRect/>
          </a:stretch>
        </p:blipFill>
        <p:spPr bwMode="auto">
          <a:xfrm>
            <a:off x="467544" y="764704"/>
            <a:ext cx="1045262" cy="792088"/>
          </a:xfrm>
          <a:prstGeom prst="rect">
            <a:avLst/>
          </a:prstGeom>
          <a:noFill/>
          <a:ln w="9525">
            <a:noFill/>
            <a:miter lim="800000"/>
            <a:headEnd/>
            <a:tailEnd/>
          </a:ln>
        </p:spPr>
      </p:pic>
    </p:spTree>
    <p:extLst>
      <p:ext uri="{BB962C8B-B14F-4D97-AF65-F5344CB8AC3E}">
        <p14:creationId xmlns:p14="http://schemas.microsoft.com/office/powerpoint/2010/main" val="362197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209331"/>
          </a:xfrm>
        </p:spPr>
        <p:txBody>
          <a:bodyPr>
            <a:normAutofit fontScale="92500" lnSpcReduction="10000"/>
          </a:bodyPr>
          <a:lstStyle/>
          <a:p>
            <a:pPr>
              <a:lnSpc>
                <a:spcPct val="90000"/>
              </a:lnSpc>
              <a:buFont typeface="Wingdings" pitchFamily="2" charset="2"/>
              <a:buChar char="Ø"/>
            </a:pPr>
            <a:r>
              <a:rPr lang="fr-FR" sz="2000" b="1" dirty="0">
                <a:solidFill>
                  <a:schemeClr val="tx2"/>
                </a:solidFill>
              </a:rPr>
              <a:t>Un axe piloté par la CNSA: Rôle de leader des MDPH</a:t>
            </a:r>
            <a:endParaRPr lang="fr-FR" sz="2000" b="1" dirty="0">
              <a:solidFill>
                <a:srgbClr val="FF0000"/>
              </a:solidFill>
            </a:endParaRPr>
          </a:p>
          <a:p>
            <a:pPr>
              <a:lnSpc>
                <a:spcPct val="90000"/>
              </a:lnSpc>
              <a:buFont typeface="Wingdings" pitchFamily="2" charset="2"/>
              <a:buChar char="Ø"/>
            </a:pPr>
            <a:endParaRPr lang="fr-FR" sz="2400" b="1" dirty="0"/>
          </a:p>
          <a:p>
            <a:pPr>
              <a:lnSpc>
                <a:spcPct val="90000"/>
              </a:lnSpc>
              <a:buFont typeface="Wingdings" pitchFamily="2" charset="2"/>
              <a:buChar char="Ø"/>
            </a:pPr>
            <a:r>
              <a:rPr lang="fr-FR" sz="2000" b="1" dirty="0">
                <a:solidFill>
                  <a:schemeClr val="tx2"/>
                </a:solidFill>
              </a:rPr>
              <a:t>Enjeux du dispositif permanent d’orientation</a:t>
            </a:r>
          </a:p>
          <a:p>
            <a:pPr lvl="1">
              <a:lnSpc>
                <a:spcPct val="90000"/>
              </a:lnSpc>
              <a:buFont typeface="Wingdings" pitchFamily="2" charset="2"/>
              <a:buChar char="Ø"/>
            </a:pPr>
            <a:r>
              <a:rPr lang="fr-FR" sz="1800" dirty="0">
                <a:solidFill>
                  <a:schemeClr val="tx2"/>
                </a:solidFill>
              </a:rPr>
              <a:t>Apporter une solution </a:t>
            </a:r>
            <a:r>
              <a:rPr lang="fr-FR" sz="1800" b="1" dirty="0">
                <a:solidFill>
                  <a:schemeClr val="tx2"/>
                </a:solidFill>
              </a:rPr>
              <a:t>à l’ensemble des personnes handicapées</a:t>
            </a:r>
            <a:r>
              <a:rPr lang="fr-FR" sz="1800" dirty="0">
                <a:solidFill>
                  <a:schemeClr val="tx2"/>
                </a:solidFill>
              </a:rPr>
              <a:t>, et non pas seulement aux personnes en situation critique</a:t>
            </a:r>
          </a:p>
          <a:p>
            <a:pPr>
              <a:buFont typeface="Wingdings" panose="05000000000000000000" pitchFamily="2" charset="2"/>
              <a:buChar char="Ø"/>
            </a:pPr>
            <a:r>
              <a:rPr lang="fr-FR" sz="2000" b="1" dirty="0">
                <a:solidFill>
                  <a:schemeClr val="tx2"/>
                </a:solidFill>
              </a:rPr>
              <a:t>Art 89 (Loi santé) sur le dispositif d'orientation des personnes handicapées par les MDPH</a:t>
            </a:r>
            <a:endParaRPr lang="fr-FR" sz="1600" dirty="0">
              <a:solidFill>
                <a:schemeClr val="tx2"/>
              </a:solidFill>
            </a:endParaRPr>
          </a:p>
          <a:p>
            <a:pPr lvl="1">
              <a:buFont typeface="Wingdings" panose="05000000000000000000" pitchFamily="2" charset="2"/>
              <a:buChar char="Ø"/>
            </a:pPr>
            <a:r>
              <a:rPr lang="fr-FR" sz="1800" dirty="0">
                <a:solidFill>
                  <a:schemeClr val="tx2"/>
                </a:solidFill>
              </a:rPr>
              <a:t>Lorsqu’une orientation ne peut être satisfaite  =&gt; Mise en place d’un </a:t>
            </a:r>
            <a:r>
              <a:rPr lang="fr-FR" sz="1800" b="1" dirty="0">
                <a:solidFill>
                  <a:schemeClr val="tx2"/>
                </a:solidFill>
              </a:rPr>
              <a:t>plan d'accompagnement global (PAG)</a:t>
            </a:r>
          </a:p>
          <a:p>
            <a:pPr lvl="2">
              <a:buFont typeface="Wingdings" panose="05000000000000000000" pitchFamily="2" charset="2"/>
              <a:buChar char="Ø"/>
            </a:pPr>
            <a:r>
              <a:rPr lang="fr-FR" sz="1600" dirty="0">
                <a:solidFill>
                  <a:schemeClr val="tx2"/>
                </a:solidFill>
              </a:rPr>
              <a:t>Intégré au plan personnalisé de compensation du handicap (Loi 2005)</a:t>
            </a:r>
          </a:p>
          <a:p>
            <a:pPr lvl="2">
              <a:buFont typeface="Wingdings" panose="05000000000000000000" pitchFamily="2" charset="2"/>
              <a:buChar char="Ø"/>
            </a:pPr>
            <a:r>
              <a:rPr lang="fr-FR" sz="1600" dirty="0">
                <a:solidFill>
                  <a:schemeClr val="tx2"/>
                </a:solidFill>
              </a:rPr>
              <a:t>Elaboré "dans les situations où les réponses ne sont pas disponibles ou adaptées à la situation de la personne handicapée compte tenu de ses besoins".</a:t>
            </a:r>
          </a:p>
          <a:p>
            <a:pPr lvl="2">
              <a:buFont typeface="Wingdings" panose="05000000000000000000" pitchFamily="2" charset="2"/>
              <a:buChar char="Ø"/>
            </a:pPr>
            <a:r>
              <a:rPr lang="fr-FR" sz="1600" dirty="0">
                <a:solidFill>
                  <a:schemeClr val="tx2"/>
                </a:solidFill>
              </a:rPr>
              <a:t>Consiste à pouvoir proposer "des solutions complémentaires quand il y a des difficultés pour [mettre en œuvre] l'orientation qui a été choisie" en première intention</a:t>
            </a:r>
            <a:endParaRPr lang="fr-FR" sz="900" dirty="0">
              <a:solidFill>
                <a:schemeClr val="tx2"/>
              </a:solidFill>
            </a:endParaRPr>
          </a:p>
          <a:p>
            <a:pPr marL="342900" lvl="1" indent="-342900">
              <a:lnSpc>
                <a:spcPct val="90000"/>
              </a:lnSpc>
              <a:spcAft>
                <a:spcPts val="600"/>
              </a:spcAft>
              <a:buNone/>
            </a:pPr>
            <a:endParaRPr lang="fr-FR" sz="2000" dirty="0">
              <a:solidFill>
                <a:schemeClr val="tx1">
                  <a:lumMod val="75000"/>
                  <a:lumOff val="25000"/>
                </a:schemeClr>
              </a:solidFill>
            </a:endParaRPr>
          </a:p>
          <a:p>
            <a:pPr lvl="1" algn="just">
              <a:lnSpc>
                <a:spcPct val="90000"/>
              </a:lnSpc>
              <a:buNone/>
            </a:pPr>
            <a:endParaRPr lang="fr-FR" sz="2000" dirty="0">
              <a:solidFill>
                <a:schemeClr val="tx1">
                  <a:lumMod val="75000"/>
                  <a:lumOff val="25000"/>
                </a:schemeClr>
              </a:solidFill>
            </a:endParaRPr>
          </a:p>
          <a:p>
            <a:pPr algn="just">
              <a:lnSpc>
                <a:spcPct val="90000"/>
              </a:lnSpc>
            </a:pPr>
            <a:endParaRPr lang="fr-FR" sz="2400" dirty="0">
              <a:solidFill>
                <a:schemeClr val="tx1">
                  <a:lumMod val="75000"/>
                  <a:lumOff val="25000"/>
                </a:schemeClr>
              </a:solidFill>
            </a:endParaRPr>
          </a:p>
        </p:txBody>
      </p:sp>
      <p:sp>
        <p:nvSpPr>
          <p:cNvPr id="2" name="Titre 1"/>
          <p:cNvSpPr>
            <a:spLocks noGrp="1"/>
          </p:cNvSpPr>
          <p:nvPr>
            <p:ph type="title"/>
          </p:nvPr>
        </p:nvSpPr>
        <p:spPr>
          <a:xfrm>
            <a:off x="1547664" y="908720"/>
            <a:ext cx="7005464" cy="864096"/>
          </a:xfrm>
        </p:spPr>
        <p:txBody>
          <a:bodyPr>
            <a:normAutofit fontScale="90000"/>
          </a:bodyPr>
          <a:lstStyle/>
          <a:p>
            <a:r>
              <a:rPr lang="fr-FR" dirty="0"/>
              <a:t> </a:t>
            </a:r>
            <a:r>
              <a:rPr lang="fr-FR" sz="3600" dirty="0"/>
              <a:t>Axe 1 Mise en place d’un dispositif permanent d’orientation</a:t>
            </a:r>
            <a:r>
              <a:rPr lang="fr-FR" sz="3100" dirty="0"/>
              <a:t/>
            </a:r>
            <a:br>
              <a:rPr lang="fr-FR" sz="3100" dirty="0"/>
            </a:br>
            <a:endParaRPr lang="fr-FR" dirty="0"/>
          </a:p>
        </p:txBody>
      </p:sp>
      <p:pic>
        <p:nvPicPr>
          <p:cNvPr id="5" name="Picture 2"/>
          <p:cNvPicPr preferRelativeResize="0">
            <a:picLocks noChangeArrowheads="1"/>
          </p:cNvPicPr>
          <p:nvPr/>
        </p:nvPicPr>
        <p:blipFill>
          <a:blip r:embed="rId2" cstate="print"/>
          <a:stretch>
            <a:fillRect/>
          </a:stretch>
        </p:blipFill>
        <p:spPr bwMode="auto">
          <a:xfrm>
            <a:off x="539552" y="764704"/>
            <a:ext cx="864096" cy="792088"/>
          </a:xfrm>
          <a:prstGeom prst="rect">
            <a:avLst/>
          </a:prstGeom>
          <a:noFill/>
          <a:ln w="9525">
            <a:noFill/>
            <a:miter lim="800000"/>
            <a:headEnd/>
            <a:tailEnd/>
          </a:ln>
        </p:spPr>
      </p:pic>
    </p:spTree>
    <p:extLst>
      <p:ext uri="{BB962C8B-B14F-4D97-AF65-F5344CB8AC3E}">
        <p14:creationId xmlns:p14="http://schemas.microsoft.com/office/powerpoint/2010/main" val="87375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72816"/>
            <a:ext cx="8229600" cy="4608512"/>
          </a:xfrm>
        </p:spPr>
        <p:txBody>
          <a:bodyPr>
            <a:normAutofit/>
          </a:bodyPr>
          <a:lstStyle/>
          <a:p>
            <a:pPr algn="just">
              <a:lnSpc>
                <a:spcPct val="90000"/>
              </a:lnSpc>
              <a:buFont typeface="Wingdings" pitchFamily="2" charset="2"/>
              <a:buChar char="Ø"/>
            </a:pPr>
            <a:r>
              <a:rPr lang="fr-FR" sz="2000" dirty="0">
                <a:solidFill>
                  <a:schemeClr val="tx2"/>
                </a:solidFill>
              </a:rPr>
              <a:t>Un axe piloté par le SGMAS décomposé en 5 chantiers :Rôle leader de l’ARS et du CD</a:t>
            </a:r>
          </a:p>
          <a:p>
            <a:pPr marL="109728" indent="0" algn="just">
              <a:lnSpc>
                <a:spcPct val="90000"/>
              </a:lnSpc>
              <a:buNone/>
            </a:pPr>
            <a:endParaRPr lang="fr-FR" sz="2000" dirty="0">
              <a:solidFill>
                <a:schemeClr val="tx2"/>
              </a:solidFill>
            </a:endParaRPr>
          </a:p>
          <a:p>
            <a:pPr lvl="1" algn="just">
              <a:lnSpc>
                <a:spcPct val="90000"/>
              </a:lnSpc>
              <a:buFont typeface="Wingdings" pitchFamily="2" charset="2"/>
              <a:buChar char="Ø"/>
            </a:pPr>
            <a:r>
              <a:rPr lang="fr-FR" sz="2000" b="1" dirty="0">
                <a:solidFill>
                  <a:schemeClr val="tx1">
                    <a:lumMod val="75000"/>
                    <a:lumOff val="25000"/>
                  </a:schemeClr>
                </a:solidFill>
              </a:rPr>
              <a:t>Chantier 1 : Contrats partenariaux</a:t>
            </a:r>
          </a:p>
          <a:p>
            <a:pPr lvl="2" algn="just">
              <a:lnSpc>
                <a:spcPct val="90000"/>
              </a:lnSpc>
              <a:buFont typeface="Wingdings" pitchFamily="2" charset="2"/>
              <a:buChar char="Ø"/>
            </a:pPr>
            <a:r>
              <a:rPr lang="fr-FR" sz="1400" b="1" dirty="0">
                <a:solidFill>
                  <a:schemeClr val="tx1">
                    <a:lumMod val="75000"/>
                    <a:lumOff val="25000"/>
                  </a:schemeClr>
                </a:solidFill>
              </a:rPr>
              <a:t>Objectif :</a:t>
            </a:r>
            <a:r>
              <a:rPr lang="fr-FR" sz="1400" dirty="0">
                <a:solidFill>
                  <a:schemeClr val="tx1">
                    <a:lumMod val="75000"/>
                    <a:lumOff val="25000"/>
                  </a:schemeClr>
                </a:solidFill>
              </a:rPr>
              <a:t> </a:t>
            </a:r>
            <a:r>
              <a:rPr lang="fr-FR" sz="1400" dirty="0">
                <a:solidFill>
                  <a:schemeClr val="tx1">
                    <a:lumMod val="75000"/>
                    <a:lumOff val="25000"/>
                  </a:schemeClr>
                </a:solidFill>
                <a:sym typeface="Symbol"/>
              </a:rPr>
              <a:t></a:t>
            </a:r>
          </a:p>
          <a:p>
            <a:pPr lvl="3" algn="just">
              <a:lnSpc>
                <a:spcPct val="90000"/>
              </a:lnSpc>
              <a:buFont typeface="Wingdings" pitchFamily="2" charset="2"/>
              <a:buChar char="Ø"/>
            </a:pPr>
            <a:r>
              <a:rPr lang="fr-FR" sz="1200" dirty="0">
                <a:solidFill>
                  <a:schemeClr val="tx1">
                    <a:lumMod val="75000"/>
                    <a:lumOff val="25000"/>
                  </a:schemeClr>
                </a:solidFill>
                <a:sym typeface="Wingdings 3"/>
              </a:rPr>
              <a:t> </a:t>
            </a:r>
            <a:r>
              <a:rPr lang="fr-FR" sz="1600" dirty="0">
                <a:solidFill>
                  <a:schemeClr val="tx1">
                    <a:lumMod val="75000"/>
                    <a:lumOff val="25000"/>
                  </a:schemeClr>
                </a:solidFill>
              </a:rPr>
              <a:t>contractualisation entre ARS, conseils généraux et rectorat</a:t>
            </a:r>
          </a:p>
          <a:p>
            <a:pPr lvl="3" algn="just">
              <a:lnSpc>
                <a:spcPct val="90000"/>
              </a:lnSpc>
              <a:buFont typeface="Wingdings" pitchFamily="2" charset="2"/>
              <a:buChar char="Ø"/>
            </a:pPr>
            <a:endParaRPr lang="fr-FR" sz="1600" dirty="0">
              <a:solidFill>
                <a:schemeClr val="tx1">
                  <a:lumMod val="75000"/>
                  <a:lumOff val="25000"/>
                </a:schemeClr>
              </a:solidFill>
            </a:endParaRPr>
          </a:p>
          <a:p>
            <a:pPr lvl="4" algn="just">
              <a:lnSpc>
                <a:spcPct val="90000"/>
              </a:lnSpc>
              <a:buFont typeface="Wingdings" pitchFamily="2" charset="2"/>
              <a:buChar char="Ø"/>
            </a:pPr>
            <a:r>
              <a:rPr lang="fr-FR" sz="1400" dirty="0">
                <a:solidFill>
                  <a:schemeClr val="tx1">
                    <a:lumMod val="75000"/>
                    <a:lumOff val="25000"/>
                  </a:schemeClr>
                </a:solidFill>
              </a:rPr>
              <a:t>partager les données, améliorer la planification des réponses, l’organisation des réponses aux situations en urgence, les investissements, mieux coordonner la mobilisation des ressources humaines ainsi que pour accompagner les professionnels du soin, de l’accompagnement et de la scolarisation dans l’évolution de leurs pratiques.</a:t>
            </a:r>
          </a:p>
          <a:p>
            <a:pPr lvl="4" algn="just">
              <a:lnSpc>
                <a:spcPct val="90000"/>
              </a:lnSpc>
              <a:buFont typeface="Wingdings" pitchFamily="2" charset="2"/>
              <a:buChar char="Ø"/>
            </a:pPr>
            <a:endParaRPr lang="fr-FR" sz="1400" dirty="0">
              <a:solidFill>
                <a:schemeClr val="tx1">
                  <a:lumMod val="75000"/>
                  <a:lumOff val="25000"/>
                </a:schemeClr>
              </a:solidFill>
            </a:endParaRPr>
          </a:p>
          <a:p>
            <a:pPr lvl="4" algn="just">
              <a:lnSpc>
                <a:spcPct val="90000"/>
              </a:lnSpc>
              <a:buFont typeface="Wingdings" pitchFamily="2" charset="2"/>
              <a:buChar char="Ø"/>
            </a:pPr>
            <a:r>
              <a:rPr lang="fr-FR" sz="1400" dirty="0">
                <a:solidFill>
                  <a:schemeClr val="tx1">
                    <a:lumMod val="75000"/>
                    <a:lumOff val="25000"/>
                  </a:schemeClr>
                </a:solidFill>
              </a:rPr>
              <a:t>Définir les procédures de mise en œuvre du dispositif d’orientation permanent</a:t>
            </a:r>
          </a:p>
          <a:p>
            <a:pPr lvl="4" algn="just">
              <a:lnSpc>
                <a:spcPct val="90000"/>
              </a:lnSpc>
              <a:buFont typeface="Wingdings" pitchFamily="2" charset="2"/>
              <a:buChar char="Ø"/>
            </a:pPr>
            <a:endParaRPr lang="fr-FR" sz="1400" dirty="0">
              <a:solidFill>
                <a:schemeClr val="tx1">
                  <a:lumMod val="75000"/>
                  <a:lumOff val="25000"/>
                </a:schemeClr>
              </a:solidFill>
            </a:endParaRPr>
          </a:p>
          <a:p>
            <a:pPr lvl="4" algn="just">
              <a:lnSpc>
                <a:spcPct val="90000"/>
              </a:lnSpc>
              <a:buFont typeface="Wingdings" pitchFamily="2" charset="2"/>
              <a:buChar char="Ø"/>
            </a:pPr>
            <a:r>
              <a:rPr lang="fr-FR" sz="1400" dirty="0">
                <a:solidFill>
                  <a:schemeClr val="tx1">
                    <a:lumMod val="75000"/>
                    <a:lumOff val="25000"/>
                  </a:schemeClr>
                </a:solidFill>
              </a:rPr>
              <a:t>Veiller à l’association de l’Assurance Maladie</a:t>
            </a:r>
          </a:p>
          <a:p>
            <a:pPr lvl="4" algn="just">
              <a:lnSpc>
                <a:spcPct val="90000"/>
              </a:lnSpc>
              <a:buFont typeface="Wingdings" pitchFamily="2" charset="2"/>
              <a:buChar char="Ø"/>
            </a:pPr>
            <a:endParaRPr lang="fr-FR" sz="1400" dirty="0">
              <a:solidFill>
                <a:schemeClr val="tx1">
                  <a:lumMod val="75000"/>
                  <a:lumOff val="25000"/>
                </a:schemeClr>
              </a:solidFill>
            </a:endParaRPr>
          </a:p>
        </p:txBody>
      </p:sp>
      <p:sp>
        <p:nvSpPr>
          <p:cNvPr id="2" name="Titre 1"/>
          <p:cNvSpPr>
            <a:spLocks noGrp="1"/>
          </p:cNvSpPr>
          <p:nvPr>
            <p:ph type="title"/>
          </p:nvPr>
        </p:nvSpPr>
        <p:spPr>
          <a:xfrm>
            <a:off x="1619672" y="692696"/>
            <a:ext cx="7077472" cy="864096"/>
          </a:xfrm>
        </p:spPr>
        <p:txBody>
          <a:bodyPr>
            <a:normAutofit fontScale="90000"/>
          </a:bodyPr>
          <a:lstStyle/>
          <a:p>
            <a:r>
              <a:rPr lang="fr-FR" dirty="0"/>
              <a:t>        </a:t>
            </a:r>
            <a:br>
              <a:rPr lang="fr-FR" dirty="0"/>
            </a:br>
            <a:r>
              <a:rPr lang="fr-FR" sz="3600" dirty="0"/>
              <a:t>Axe 2 Déploiement d’une réponse territorialisée pour tous</a:t>
            </a:r>
            <a:r>
              <a:rPr lang="fr-FR" dirty="0"/>
              <a:t/>
            </a:r>
            <a:br>
              <a:rPr lang="fr-FR" dirty="0"/>
            </a:br>
            <a:endParaRPr lang="fr-FR" dirty="0"/>
          </a:p>
        </p:txBody>
      </p:sp>
      <p:pic>
        <p:nvPicPr>
          <p:cNvPr id="7" name="Picture 5"/>
          <p:cNvPicPr>
            <a:picLocks noChangeAspect="1" noChangeArrowheads="1"/>
          </p:cNvPicPr>
          <p:nvPr/>
        </p:nvPicPr>
        <p:blipFill>
          <a:blip r:embed="rId2" cstate="print"/>
          <a:srcRect/>
          <a:stretch>
            <a:fillRect/>
          </a:stretch>
        </p:blipFill>
        <p:spPr bwMode="auto">
          <a:xfrm>
            <a:off x="516432" y="764704"/>
            <a:ext cx="1045262" cy="792088"/>
          </a:xfrm>
          <a:prstGeom prst="rect">
            <a:avLst/>
          </a:prstGeom>
          <a:noFill/>
          <a:ln w="9525">
            <a:noFill/>
            <a:miter lim="800000"/>
            <a:headEnd/>
            <a:tailEnd/>
          </a:ln>
        </p:spPr>
      </p:pic>
    </p:spTree>
    <p:extLst>
      <p:ext uri="{BB962C8B-B14F-4D97-AF65-F5344CB8AC3E}">
        <p14:creationId xmlns:p14="http://schemas.microsoft.com/office/powerpoint/2010/main" val="3315454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209331"/>
          </a:xfrm>
        </p:spPr>
        <p:txBody>
          <a:bodyPr>
            <a:normAutofit/>
          </a:bodyPr>
          <a:lstStyle/>
          <a:p>
            <a:pPr algn="just">
              <a:lnSpc>
                <a:spcPct val="90000"/>
              </a:lnSpc>
              <a:buFont typeface="Wingdings" pitchFamily="2" charset="2"/>
              <a:buChar char="Ø"/>
            </a:pPr>
            <a:r>
              <a:rPr lang="fr-FR" sz="2000" b="1" dirty="0">
                <a:solidFill>
                  <a:schemeClr val="tx2"/>
                </a:solidFill>
              </a:rPr>
              <a:t>Chantier 2 : CPOM des établissements de santé, ainsi que des établissements et services sociaux et médico-sociaux</a:t>
            </a:r>
          </a:p>
          <a:p>
            <a:pPr lvl="1" algn="just">
              <a:lnSpc>
                <a:spcPct val="90000"/>
              </a:lnSpc>
              <a:buFont typeface="Wingdings" pitchFamily="2" charset="2"/>
              <a:buChar char="Ø"/>
            </a:pPr>
            <a:r>
              <a:rPr lang="fr-FR" sz="2000" b="1" dirty="0">
                <a:solidFill>
                  <a:schemeClr val="tx2"/>
                </a:solidFill>
              </a:rPr>
              <a:t>Objectif </a:t>
            </a:r>
            <a:r>
              <a:rPr lang="fr-FR" sz="1800" dirty="0">
                <a:solidFill>
                  <a:schemeClr val="tx2"/>
                </a:solidFill>
              </a:rPr>
              <a:t>: intégrer dans la contractualisation avec les structures des objectifs de mise en œuvre de réponses adaptées et de participation à la qualité du parcours de la personne en situation de handicap</a:t>
            </a:r>
            <a:endParaRPr lang="fr-FR" sz="2400" dirty="0">
              <a:solidFill>
                <a:schemeClr val="tx2"/>
              </a:solidFill>
            </a:endParaRPr>
          </a:p>
          <a:p>
            <a:pPr lvl="1" algn="just">
              <a:lnSpc>
                <a:spcPct val="90000"/>
              </a:lnSpc>
              <a:buFont typeface="Wingdings" pitchFamily="2" charset="2"/>
              <a:buChar char="Ø"/>
            </a:pPr>
            <a:r>
              <a:rPr lang="fr-FR" sz="2000" b="1" dirty="0">
                <a:solidFill>
                  <a:schemeClr val="tx2"/>
                </a:solidFill>
              </a:rPr>
              <a:t>Actions :</a:t>
            </a:r>
            <a:r>
              <a:rPr lang="fr-FR" sz="2000" dirty="0">
                <a:solidFill>
                  <a:schemeClr val="tx2"/>
                </a:solidFill>
              </a:rPr>
              <a:t> </a:t>
            </a:r>
          </a:p>
          <a:p>
            <a:pPr lvl="2" algn="just">
              <a:lnSpc>
                <a:spcPct val="90000"/>
              </a:lnSpc>
              <a:buFont typeface="Wingdings" pitchFamily="2" charset="2"/>
              <a:buChar char="Ø"/>
            </a:pPr>
            <a:r>
              <a:rPr lang="fr-FR" sz="1800" dirty="0">
                <a:solidFill>
                  <a:schemeClr val="tx2"/>
                </a:solidFill>
              </a:rPr>
              <a:t> intégrer dans les </a:t>
            </a:r>
            <a:r>
              <a:rPr lang="fr-FR" sz="1800" dirty="0" err="1">
                <a:solidFill>
                  <a:schemeClr val="tx2"/>
                </a:solidFill>
              </a:rPr>
              <a:t>cpom</a:t>
            </a:r>
            <a:r>
              <a:rPr lang="fr-FR" sz="1800" dirty="0">
                <a:solidFill>
                  <a:schemeClr val="tx2"/>
                </a:solidFill>
              </a:rPr>
              <a:t> une démarche qualitative qui fait primer le projet individualisé sur le projet d’établissement</a:t>
            </a:r>
          </a:p>
          <a:p>
            <a:pPr lvl="2" algn="just">
              <a:lnSpc>
                <a:spcPct val="90000"/>
              </a:lnSpc>
              <a:buFont typeface="Wingdings" pitchFamily="2" charset="2"/>
              <a:buChar char="Ø"/>
            </a:pPr>
            <a:r>
              <a:rPr lang="fr-FR" sz="1800" dirty="0">
                <a:solidFill>
                  <a:schemeClr val="tx2"/>
                </a:solidFill>
              </a:rPr>
              <a:t>Accompagner l’évolution des compétences des professionnels sur la coordination des parcours, les techniques d’accompagnement grâce à la formation et à la supervision des pratiques</a:t>
            </a:r>
          </a:p>
          <a:p>
            <a:pPr lvl="2" algn="just">
              <a:lnSpc>
                <a:spcPct val="90000"/>
              </a:lnSpc>
              <a:buFont typeface="Wingdings" pitchFamily="2" charset="2"/>
              <a:buChar char="Ø"/>
            </a:pPr>
            <a:r>
              <a:rPr lang="fr-FR" sz="1800" dirty="0">
                <a:solidFill>
                  <a:schemeClr val="tx2"/>
                </a:solidFill>
              </a:rPr>
              <a:t>Faire évoluer la logique de place vers celle de dispositif dans le cadre de pratiques plus inclusives</a:t>
            </a:r>
          </a:p>
          <a:p>
            <a:pPr lvl="2" algn="just">
              <a:lnSpc>
                <a:spcPct val="90000"/>
              </a:lnSpc>
              <a:buFont typeface="Wingdings" pitchFamily="2" charset="2"/>
              <a:buChar char="Ø"/>
            </a:pPr>
            <a:endParaRPr lang="fr-FR" sz="1600" dirty="0"/>
          </a:p>
          <a:p>
            <a:pPr marL="342900" lvl="1" indent="-342900">
              <a:lnSpc>
                <a:spcPct val="90000"/>
              </a:lnSpc>
              <a:spcAft>
                <a:spcPts val="600"/>
              </a:spcAft>
              <a:buFont typeface="Arial" pitchFamily="34" charset="0"/>
              <a:buChar char="•"/>
            </a:pPr>
            <a:endParaRPr lang="fr-FR" sz="2000" dirty="0">
              <a:solidFill>
                <a:schemeClr val="tx1">
                  <a:lumMod val="75000"/>
                  <a:lumOff val="25000"/>
                </a:schemeClr>
              </a:solidFill>
            </a:endParaRPr>
          </a:p>
          <a:p>
            <a:pPr marL="342900" lvl="1" indent="-342900">
              <a:lnSpc>
                <a:spcPct val="90000"/>
              </a:lnSpc>
              <a:spcAft>
                <a:spcPts val="600"/>
              </a:spcAft>
              <a:buFont typeface="Arial" pitchFamily="34" charset="0"/>
              <a:buChar char="•"/>
            </a:pPr>
            <a:endParaRPr lang="fr-FR" sz="2000" dirty="0">
              <a:solidFill>
                <a:schemeClr val="tx1">
                  <a:lumMod val="75000"/>
                  <a:lumOff val="25000"/>
                </a:schemeClr>
              </a:solidFill>
            </a:endParaRPr>
          </a:p>
          <a:p>
            <a:pPr algn="just">
              <a:lnSpc>
                <a:spcPct val="90000"/>
              </a:lnSpc>
            </a:pPr>
            <a:endParaRPr lang="fr-FR" sz="2400" dirty="0">
              <a:solidFill>
                <a:schemeClr val="tx1">
                  <a:lumMod val="75000"/>
                  <a:lumOff val="25000"/>
                </a:schemeClr>
              </a:solidFill>
            </a:endParaRPr>
          </a:p>
        </p:txBody>
      </p:sp>
      <p:pic>
        <p:nvPicPr>
          <p:cNvPr id="7" name="Picture 5"/>
          <p:cNvPicPr>
            <a:picLocks noChangeAspect="1" noChangeArrowheads="1"/>
          </p:cNvPicPr>
          <p:nvPr/>
        </p:nvPicPr>
        <p:blipFill>
          <a:blip r:embed="rId2" cstate="print"/>
          <a:srcRect/>
          <a:stretch>
            <a:fillRect/>
          </a:stretch>
        </p:blipFill>
        <p:spPr bwMode="auto">
          <a:xfrm>
            <a:off x="516432" y="764704"/>
            <a:ext cx="1045262" cy="792088"/>
          </a:xfrm>
          <a:prstGeom prst="rect">
            <a:avLst/>
          </a:prstGeom>
          <a:noFill/>
          <a:ln w="9525">
            <a:noFill/>
            <a:miter lim="800000"/>
            <a:headEnd/>
            <a:tailEnd/>
          </a:ln>
        </p:spPr>
      </p:pic>
      <p:sp>
        <p:nvSpPr>
          <p:cNvPr id="8" name="Titre 1"/>
          <p:cNvSpPr>
            <a:spLocks noGrp="1"/>
          </p:cNvSpPr>
          <p:nvPr>
            <p:ph type="title"/>
          </p:nvPr>
        </p:nvSpPr>
        <p:spPr>
          <a:xfrm>
            <a:off x="1331639" y="692696"/>
            <a:ext cx="7929433" cy="1143000"/>
          </a:xfrm>
        </p:spPr>
        <p:txBody>
          <a:bodyPr>
            <a:normAutofit fontScale="90000"/>
          </a:bodyPr>
          <a:lstStyle/>
          <a:p>
            <a:r>
              <a:rPr lang="fr-FR" dirty="0"/>
              <a:t>        </a:t>
            </a:r>
            <a:br>
              <a:rPr lang="fr-FR" dirty="0"/>
            </a:br>
            <a:r>
              <a:rPr lang="fr-FR" sz="3600" dirty="0"/>
              <a:t>Axe 2 Déploiement d’une réponse territorialisée pour tous</a:t>
            </a:r>
            <a:r>
              <a:rPr lang="fr-FR" dirty="0"/>
              <a:t/>
            </a:r>
            <a:br>
              <a:rPr lang="fr-FR" dirty="0"/>
            </a:br>
            <a:endParaRPr lang="fr-FR" dirty="0"/>
          </a:p>
        </p:txBody>
      </p:sp>
    </p:spTree>
    <p:extLst>
      <p:ext uri="{BB962C8B-B14F-4D97-AF65-F5344CB8AC3E}">
        <p14:creationId xmlns:p14="http://schemas.microsoft.com/office/powerpoint/2010/main" val="3747206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209331"/>
          </a:xfrm>
        </p:spPr>
        <p:txBody>
          <a:bodyPr>
            <a:normAutofit fontScale="92500" lnSpcReduction="20000"/>
          </a:bodyPr>
          <a:lstStyle/>
          <a:p>
            <a:pPr algn="just">
              <a:lnSpc>
                <a:spcPct val="90000"/>
              </a:lnSpc>
              <a:buFont typeface="Wingdings" pitchFamily="2" charset="2"/>
              <a:buChar char="Ø"/>
            </a:pPr>
            <a:r>
              <a:rPr lang="fr-FR" sz="2900" b="1" dirty="0">
                <a:solidFill>
                  <a:schemeClr val="tx1">
                    <a:lumMod val="75000"/>
                    <a:lumOff val="25000"/>
                  </a:schemeClr>
                </a:solidFill>
              </a:rPr>
              <a:t>Chantier 3 : coordination territoriale</a:t>
            </a:r>
          </a:p>
          <a:p>
            <a:pPr lvl="1" algn="just">
              <a:lnSpc>
                <a:spcPct val="90000"/>
              </a:lnSpc>
              <a:buFont typeface="Wingdings" pitchFamily="2" charset="2"/>
              <a:buChar char="Ø"/>
            </a:pPr>
            <a:r>
              <a:rPr lang="fr-FR" b="1" dirty="0">
                <a:solidFill>
                  <a:schemeClr val="tx1">
                    <a:lumMod val="75000"/>
                    <a:lumOff val="25000"/>
                  </a:schemeClr>
                </a:solidFill>
              </a:rPr>
              <a:t>Objectif </a:t>
            </a:r>
            <a:r>
              <a:rPr lang="fr-FR" sz="2600" dirty="0">
                <a:solidFill>
                  <a:schemeClr val="tx1">
                    <a:lumMod val="75000"/>
                    <a:lumOff val="25000"/>
                  </a:schemeClr>
                </a:solidFill>
              </a:rPr>
              <a:t>: </a:t>
            </a:r>
            <a:r>
              <a:rPr lang="fr-FR" dirty="0">
                <a:solidFill>
                  <a:schemeClr val="tx1">
                    <a:lumMod val="75000"/>
                    <a:lumOff val="25000"/>
                  </a:schemeClr>
                </a:solidFill>
              </a:rPr>
              <a:t>faire évoluer l’organisation territoriale de l’offre pour assurer la coordination des acteurs, et apporter une réponse aux besoins des personnes structurée en parcours. </a:t>
            </a:r>
          </a:p>
          <a:p>
            <a:pPr lvl="1" algn="just">
              <a:lnSpc>
                <a:spcPct val="90000"/>
              </a:lnSpc>
              <a:buFont typeface="Wingdings" pitchFamily="2" charset="2"/>
              <a:buChar char="Ø"/>
            </a:pPr>
            <a:r>
              <a:rPr lang="fr-FR" sz="2600" b="1" dirty="0">
                <a:solidFill>
                  <a:schemeClr val="tx1">
                    <a:lumMod val="75000"/>
                    <a:lumOff val="25000"/>
                  </a:schemeClr>
                </a:solidFill>
              </a:rPr>
              <a:t>Actions </a:t>
            </a:r>
            <a:r>
              <a:rPr lang="fr-FR" sz="2600" dirty="0">
                <a:solidFill>
                  <a:schemeClr val="tx1">
                    <a:lumMod val="75000"/>
                    <a:lumOff val="25000"/>
                  </a:schemeClr>
                </a:solidFill>
              </a:rPr>
              <a:t>:</a:t>
            </a:r>
          </a:p>
          <a:p>
            <a:pPr lvl="2" algn="just">
              <a:lnSpc>
                <a:spcPct val="90000"/>
              </a:lnSpc>
              <a:buFont typeface="Wingdings" pitchFamily="2" charset="2"/>
              <a:buChar char="Ø"/>
            </a:pPr>
            <a:r>
              <a:rPr lang="fr-FR" sz="2200" dirty="0">
                <a:solidFill>
                  <a:schemeClr val="tx1">
                    <a:lumMod val="75000"/>
                    <a:lumOff val="25000"/>
                  </a:schemeClr>
                </a:solidFill>
              </a:rPr>
              <a:t>Réaliser des rencontres avec l’ensemble des acteurs sur les situations sans solution( enfants, adultes) une fois par an</a:t>
            </a:r>
          </a:p>
          <a:p>
            <a:pPr lvl="2" algn="just">
              <a:lnSpc>
                <a:spcPct val="90000"/>
              </a:lnSpc>
              <a:buFont typeface="Wingdings" pitchFamily="2" charset="2"/>
              <a:buChar char="Ø"/>
            </a:pPr>
            <a:r>
              <a:rPr lang="fr-FR" sz="2200" dirty="0">
                <a:solidFill>
                  <a:schemeClr val="tx1">
                    <a:lumMod val="75000"/>
                    <a:lumOff val="25000"/>
                  </a:schemeClr>
                </a:solidFill>
              </a:rPr>
              <a:t>Intégrer le projet dans les plateforme territoriale d’appui et éventuellement dans la logique Maia</a:t>
            </a:r>
          </a:p>
          <a:p>
            <a:pPr marL="630936" lvl="2" indent="0" algn="just">
              <a:lnSpc>
                <a:spcPct val="90000"/>
              </a:lnSpc>
              <a:buNone/>
            </a:pPr>
            <a:endParaRPr lang="fr-FR" sz="1600" dirty="0">
              <a:solidFill>
                <a:schemeClr val="tx1">
                  <a:lumMod val="75000"/>
                  <a:lumOff val="25000"/>
                </a:schemeClr>
              </a:solidFill>
            </a:endParaRPr>
          </a:p>
          <a:p>
            <a:pPr lvl="1">
              <a:buFont typeface="Wingdings" pitchFamily="2" charset="2"/>
              <a:buChar char="Ø"/>
            </a:pPr>
            <a:r>
              <a:rPr lang="fr-FR" b="1" dirty="0">
                <a:solidFill>
                  <a:schemeClr val="tx2"/>
                </a:solidFill>
              </a:rPr>
              <a:t>Les dispositifs pouvant être mobilisés: </a:t>
            </a:r>
            <a:r>
              <a:rPr lang="fr-FR" dirty="0">
                <a:solidFill>
                  <a:schemeClr val="tx2"/>
                </a:solidFill>
              </a:rPr>
              <a:t>équipes relais handicap rare, coordination pour des situations complexes, équipes mobiles</a:t>
            </a:r>
          </a:p>
          <a:p>
            <a:pPr lvl="1">
              <a:buFont typeface="Wingdings" pitchFamily="2" charset="2"/>
              <a:buChar char="Ø"/>
            </a:pPr>
            <a:endParaRPr lang="fr-FR" dirty="0">
              <a:solidFill>
                <a:schemeClr val="tx2"/>
              </a:solidFill>
            </a:endParaRPr>
          </a:p>
          <a:p>
            <a:pPr marL="742950" lvl="2" indent="-342900">
              <a:lnSpc>
                <a:spcPct val="90000"/>
              </a:lnSpc>
              <a:spcAft>
                <a:spcPts val="600"/>
              </a:spcAft>
            </a:pPr>
            <a:endParaRPr lang="fr-FR" sz="1600" dirty="0">
              <a:solidFill>
                <a:srgbClr val="FF0000"/>
              </a:solidFill>
            </a:endParaRPr>
          </a:p>
          <a:p>
            <a:pPr algn="just">
              <a:lnSpc>
                <a:spcPct val="90000"/>
              </a:lnSpc>
            </a:pPr>
            <a:endParaRPr lang="fr-FR" sz="2400" dirty="0">
              <a:solidFill>
                <a:schemeClr val="tx1">
                  <a:lumMod val="75000"/>
                  <a:lumOff val="25000"/>
                </a:schemeClr>
              </a:solidFill>
            </a:endParaRPr>
          </a:p>
        </p:txBody>
      </p:sp>
      <p:sp>
        <p:nvSpPr>
          <p:cNvPr id="2" name="Titre 1"/>
          <p:cNvSpPr>
            <a:spLocks noGrp="1"/>
          </p:cNvSpPr>
          <p:nvPr>
            <p:ph type="title"/>
          </p:nvPr>
        </p:nvSpPr>
        <p:spPr>
          <a:xfrm>
            <a:off x="1561694" y="692696"/>
            <a:ext cx="7135450" cy="1080120"/>
          </a:xfrm>
        </p:spPr>
        <p:txBody>
          <a:bodyPr>
            <a:normAutofit fontScale="90000"/>
          </a:bodyPr>
          <a:lstStyle/>
          <a:p>
            <a:r>
              <a:rPr lang="fr-FR" dirty="0"/>
              <a:t>        </a:t>
            </a:r>
            <a:br>
              <a:rPr lang="fr-FR" dirty="0"/>
            </a:br>
            <a:r>
              <a:rPr lang="fr-FR" sz="3600" dirty="0"/>
              <a:t>Axe 2  Déploiement d’une réponse territorialisée pour tous</a:t>
            </a:r>
            <a:br>
              <a:rPr lang="fr-FR" sz="3600" dirty="0"/>
            </a:br>
            <a:endParaRPr lang="fr-FR" dirty="0"/>
          </a:p>
        </p:txBody>
      </p:sp>
      <p:pic>
        <p:nvPicPr>
          <p:cNvPr id="7" name="Picture 5"/>
          <p:cNvPicPr>
            <a:picLocks noChangeAspect="1" noChangeArrowheads="1"/>
          </p:cNvPicPr>
          <p:nvPr/>
        </p:nvPicPr>
        <p:blipFill>
          <a:blip r:embed="rId2" cstate="print"/>
          <a:srcRect/>
          <a:stretch>
            <a:fillRect/>
          </a:stretch>
        </p:blipFill>
        <p:spPr bwMode="auto">
          <a:xfrm>
            <a:off x="516432" y="764704"/>
            <a:ext cx="1045262" cy="792088"/>
          </a:xfrm>
          <a:prstGeom prst="rect">
            <a:avLst/>
          </a:prstGeom>
          <a:noFill/>
          <a:ln w="9525">
            <a:noFill/>
            <a:miter lim="800000"/>
            <a:headEnd/>
            <a:tailEnd/>
          </a:ln>
        </p:spPr>
      </p:pic>
    </p:spTree>
    <p:extLst>
      <p:ext uri="{BB962C8B-B14F-4D97-AF65-F5344CB8AC3E}">
        <p14:creationId xmlns:p14="http://schemas.microsoft.com/office/powerpoint/2010/main" val="27095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28800"/>
            <a:ext cx="8229600" cy="4378491"/>
          </a:xfrm>
        </p:spPr>
        <p:txBody>
          <a:bodyPr>
            <a:normAutofit fontScale="62500" lnSpcReduction="20000"/>
          </a:bodyPr>
          <a:lstStyle/>
          <a:p>
            <a:pPr algn="just">
              <a:buFont typeface="Wingdings" pitchFamily="2" charset="2"/>
              <a:buChar char="Ø"/>
            </a:pPr>
            <a:r>
              <a:rPr lang="fr-FR" sz="3200" b="1" dirty="0">
                <a:solidFill>
                  <a:schemeClr val="tx2"/>
                </a:solidFill>
              </a:rPr>
              <a:t>Chantier 4 : évolution sur offre</a:t>
            </a:r>
          </a:p>
          <a:p>
            <a:pPr lvl="1" algn="just">
              <a:buFont typeface="Wingdings" pitchFamily="2" charset="2"/>
              <a:buChar char="Ø"/>
            </a:pPr>
            <a:r>
              <a:rPr lang="fr-FR" b="1" dirty="0">
                <a:solidFill>
                  <a:schemeClr val="tx2"/>
                </a:solidFill>
              </a:rPr>
              <a:t>Objectif </a:t>
            </a:r>
            <a:r>
              <a:rPr lang="fr-FR" dirty="0">
                <a:solidFill>
                  <a:schemeClr val="tx2"/>
                </a:solidFill>
              </a:rPr>
              <a:t>: </a:t>
            </a:r>
            <a:r>
              <a:rPr lang="fr-FR" sz="2500" dirty="0">
                <a:solidFill>
                  <a:schemeClr val="tx2"/>
                </a:solidFill>
              </a:rPr>
              <a:t>agir sur l’offre afin d’accompagner son adaptation continue pour mieux répondre aux besoins</a:t>
            </a:r>
          </a:p>
          <a:p>
            <a:pPr marL="393192" lvl="1" indent="0" algn="just">
              <a:buNone/>
            </a:pPr>
            <a:endParaRPr lang="fr-FR" sz="2500" dirty="0">
              <a:solidFill>
                <a:schemeClr val="tx2"/>
              </a:solidFill>
            </a:endParaRPr>
          </a:p>
          <a:p>
            <a:pPr lvl="1" algn="just">
              <a:buFont typeface="Wingdings" pitchFamily="2" charset="2"/>
              <a:buChar char="Ø"/>
            </a:pPr>
            <a:r>
              <a:rPr lang="fr-FR" b="1" dirty="0">
                <a:solidFill>
                  <a:schemeClr val="tx2"/>
                </a:solidFill>
              </a:rPr>
              <a:t>Actions :</a:t>
            </a:r>
          </a:p>
          <a:p>
            <a:pPr lvl="2" algn="just">
              <a:buFont typeface="Wingdings" pitchFamily="2" charset="2"/>
              <a:buChar char="Ø"/>
            </a:pPr>
            <a:r>
              <a:rPr lang="fr-FR" sz="2500" dirty="0">
                <a:solidFill>
                  <a:schemeClr val="tx2"/>
                </a:solidFill>
              </a:rPr>
              <a:t>Favoriser la conception et le déploiement de réponses « de transition »</a:t>
            </a:r>
          </a:p>
          <a:p>
            <a:pPr lvl="2" algn="just">
              <a:buFont typeface="Wingdings" pitchFamily="2" charset="2"/>
              <a:buChar char="Ø"/>
            </a:pPr>
            <a:r>
              <a:rPr lang="fr-FR" sz="2500" dirty="0">
                <a:solidFill>
                  <a:schemeClr val="tx2"/>
                </a:solidFill>
              </a:rPr>
              <a:t>Faciliter la diversification des modes d’habitat et d’accompagnement: intermédiation locative, services, appartements de coordination thérapeutique</a:t>
            </a:r>
          </a:p>
          <a:p>
            <a:pPr lvl="2" algn="just">
              <a:buFont typeface="Wingdings" pitchFamily="2" charset="2"/>
              <a:buChar char="Ø"/>
            </a:pPr>
            <a:r>
              <a:rPr lang="fr-FR" sz="2500" dirty="0">
                <a:solidFill>
                  <a:schemeClr val="tx2"/>
                </a:solidFill>
              </a:rPr>
              <a:t>Faire émerger la notion d’emploi accompagné</a:t>
            </a:r>
          </a:p>
          <a:p>
            <a:pPr lvl="2" algn="just">
              <a:buFont typeface="Wingdings" pitchFamily="2" charset="2"/>
              <a:buChar char="Ø"/>
            </a:pPr>
            <a:r>
              <a:rPr lang="fr-FR" sz="2500" dirty="0">
                <a:solidFill>
                  <a:schemeClr val="tx2"/>
                </a:solidFill>
              </a:rPr>
              <a:t>Favoriser le recours à l’hébergement d’urgence et à l’hébergement temporaire en organisant la gestion des places au niveau d’un territoire avec l’appui d’un outil SI</a:t>
            </a:r>
          </a:p>
          <a:p>
            <a:pPr lvl="2" algn="just">
              <a:buFont typeface="Wingdings" pitchFamily="2" charset="2"/>
              <a:buChar char="Ø"/>
            </a:pPr>
            <a:r>
              <a:rPr lang="fr-FR" sz="2500" dirty="0">
                <a:solidFill>
                  <a:schemeClr val="tx2"/>
                </a:solidFill>
              </a:rPr>
              <a:t>Annonce CNH d’un plan de 180 millions sur 5 ans et de créations de places en résidence accueil et pensions de famille: une priorité le handicap psychique et le polyhandicap</a:t>
            </a:r>
          </a:p>
          <a:p>
            <a:pPr lvl="2" algn="just">
              <a:buFont typeface="Wingdings" pitchFamily="2" charset="2"/>
              <a:buChar char="Ø"/>
            </a:pPr>
            <a:r>
              <a:rPr lang="fr-FR" sz="2500" dirty="0">
                <a:solidFill>
                  <a:schemeClr val="tx2"/>
                </a:solidFill>
              </a:rPr>
              <a:t>Déploiement de pôles de compétence et de prestations externalisées</a:t>
            </a:r>
          </a:p>
          <a:p>
            <a:pPr lvl="2">
              <a:buNone/>
            </a:pPr>
            <a:endParaRPr lang="fr-FR" dirty="0"/>
          </a:p>
          <a:p>
            <a:pPr lvl="2">
              <a:buNone/>
            </a:pPr>
            <a:endParaRPr lang="fr-FR" dirty="0"/>
          </a:p>
          <a:p>
            <a:pPr lvl="2">
              <a:buNone/>
            </a:pPr>
            <a:endParaRPr lang="fr-FR" dirty="0"/>
          </a:p>
          <a:p>
            <a:pPr>
              <a:spcAft>
                <a:spcPts val="600"/>
              </a:spcAft>
              <a:buNone/>
            </a:pPr>
            <a:endParaRPr lang="fr-FR" sz="2000" dirty="0">
              <a:solidFill>
                <a:schemeClr val="tx1">
                  <a:lumMod val="75000"/>
                  <a:lumOff val="25000"/>
                </a:schemeClr>
              </a:solidFill>
              <a:latin typeface="Arial" pitchFamily="34" charset="0"/>
              <a:cs typeface="Arial" pitchFamily="34" charset="0"/>
            </a:endParaRPr>
          </a:p>
          <a:p>
            <a:pPr marL="0" indent="0">
              <a:buNone/>
            </a:pPr>
            <a:endParaRPr lang="fr-FR" sz="1900" dirty="0">
              <a:solidFill>
                <a:schemeClr val="tx1">
                  <a:lumMod val="75000"/>
                  <a:lumOff val="25000"/>
                </a:schemeClr>
              </a:solidFill>
              <a:latin typeface="Arial" pitchFamily="34" charset="0"/>
              <a:cs typeface="Arial" pitchFamily="34" charset="0"/>
            </a:endParaRPr>
          </a:p>
        </p:txBody>
      </p:sp>
      <p:sp>
        <p:nvSpPr>
          <p:cNvPr id="2" name="Titre 1"/>
          <p:cNvSpPr>
            <a:spLocks noGrp="1"/>
          </p:cNvSpPr>
          <p:nvPr>
            <p:ph type="title"/>
          </p:nvPr>
        </p:nvSpPr>
        <p:spPr>
          <a:xfrm>
            <a:off x="1512806" y="576610"/>
            <a:ext cx="7173994" cy="1012974"/>
          </a:xfrm>
        </p:spPr>
        <p:txBody>
          <a:bodyPr>
            <a:noAutofit/>
          </a:bodyPr>
          <a:lstStyle/>
          <a:p>
            <a:r>
              <a:rPr lang="fr-FR" sz="3200" dirty="0"/>
              <a:t>Axe 2 Déploiement d’une réponse territorialisée pour tous</a:t>
            </a:r>
          </a:p>
        </p:txBody>
      </p:sp>
      <p:pic>
        <p:nvPicPr>
          <p:cNvPr id="7" name="Picture 5"/>
          <p:cNvPicPr>
            <a:picLocks noChangeAspect="1" noChangeArrowheads="1"/>
          </p:cNvPicPr>
          <p:nvPr/>
        </p:nvPicPr>
        <p:blipFill>
          <a:blip r:embed="rId2" cstate="print"/>
          <a:srcRect/>
          <a:stretch>
            <a:fillRect/>
          </a:stretch>
        </p:blipFill>
        <p:spPr bwMode="auto">
          <a:xfrm>
            <a:off x="467544" y="764704"/>
            <a:ext cx="1045262" cy="792088"/>
          </a:xfrm>
          <a:prstGeom prst="rect">
            <a:avLst/>
          </a:prstGeom>
          <a:noFill/>
          <a:ln w="9525">
            <a:noFill/>
            <a:miter lim="800000"/>
            <a:headEnd/>
            <a:tailEnd/>
          </a:ln>
        </p:spPr>
      </p:pic>
    </p:spTree>
    <p:extLst>
      <p:ext uri="{BB962C8B-B14F-4D97-AF65-F5344CB8AC3E}">
        <p14:creationId xmlns:p14="http://schemas.microsoft.com/office/powerpoint/2010/main" val="1534045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183DB7F8CDD14E82AF29BEE9BC1074" ma:contentTypeVersion="0" ma:contentTypeDescription="Crée un document." ma:contentTypeScope="" ma:versionID="359679efc538ad42e501393edc3de1f6">
  <xsd:schema xmlns:xsd="http://www.w3.org/2001/XMLSchema" xmlns:p="http://schemas.microsoft.com/office/2006/metadata/properties" targetNamespace="http://schemas.microsoft.com/office/2006/metadata/properties" ma:root="true" ma:fieldsID="75019ab185b48580fc336df4da24a70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5760C9-E080-4D7A-AEAA-827ED8FF30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41C47A7-F569-4518-BA87-D2D33B156330}">
  <ds:schemaRefs>
    <ds:schemaRef ds:uri="http://www.w3.org/XML/1998/namespace"/>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9EFE9B4B-1225-4211-BF21-888866D97F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2946</TotalTime>
  <Words>1119</Words>
  <Application>Microsoft Office PowerPoint</Application>
  <PresentationFormat>Affichage à l'écran (4:3)</PresentationFormat>
  <Paragraphs>135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Rotonde</vt:lpstr>
      <vt:lpstr>Mission « Une réponse accompagnée pour tous »  </vt:lpstr>
      <vt:lpstr>         Introduction</vt:lpstr>
      <vt:lpstr> La dynamique des 3 C</vt:lpstr>
      <vt:lpstr>D’une logique de place à  une logique  de réponse  </vt:lpstr>
      <vt:lpstr> Axe 1 Mise en place d’un dispositif permanent d’orientation </vt:lpstr>
      <vt:lpstr>         Axe 2 Déploiement d’une réponse territorialisée pour tous </vt:lpstr>
      <vt:lpstr>         Axe 2 Déploiement d’une réponse territorialisée pour tous </vt:lpstr>
      <vt:lpstr>         Axe 2  Déploiement d’une réponse territorialisée pour tous </vt:lpstr>
      <vt:lpstr>Axe 2 Déploiement d’une réponse territorialisée pour tous</vt:lpstr>
      <vt:lpstr>Axe 3 Création d’une dynamique d’accompagnement et de soutien par les pairs</vt:lpstr>
      <vt:lpstr> Axe 3 Création d’une dynamique d’accompagnement et de soutien par les pairs</vt:lpstr>
      <vt:lpstr>Axe 4 Accompagner au changement des pratiques</vt:lpstr>
      <vt:lpstr>Axe 4 Accompagner au changement des pratiques</vt:lpstr>
      <vt:lpstr>             CONCLUSION</vt:lpstr>
    </vt:vector>
  </TitlesOfParts>
  <Company>MSS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Célia VALERO</dc:creator>
  <cp:lastModifiedBy>Sarah Bellouze</cp:lastModifiedBy>
  <cp:revision>387</cp:revision>
  <cp:lastPrinted>2016-01-18T10:40:59Z</cp:lastPrinted>
  <dcterms:created xsi:type="dcterms:W3CDTF">2015-03-17T17:51:16Z</dcterms:created>
  <dcterms:modified xsi:type="dcterms:W3CDTF">2016-12-14T15:20:35Z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0x010100FF183DB7F8CDD14E82AF29BEE9BC1074</vt:lpwstr>
  </property>
</Properties>
</file>