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1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4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7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2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2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2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6" r:id="rId2"/>
    <p:sldMasterId id="2147483685" r:id="rId3"/>
    <p:sldMasterId id="2147483692" r:id="rId4"/>
    <p:sldMasterId id="2147483701" r:id="rId5"/>
    <p:sldMasterId id="2147483709" r:id="rId6"/>
    <p:sldMasterId id="2147483717" r:id="rId7"/>
    <p:sldMasterId id="2147483724" r:id="rId8"/>
    <p:sldMasterId id="2147483744" r:id="rId9"/>
    <p:sldMasterId id="2147483751" r:id="rId10"/>
    <p:sldMasterId id="2147483759" r:id="rId11"/>
    <p:sldMasterId id="2147483767" r:id="rId12"/>
    <p:sldMasterId id="2147483775" r:id="rId13"/>
    <p:sldMasterId id="2147483783" r:id="rId14"/>
    <p:sldMasterId id="2147483797" r:id="rId15"/>
    <p:sldMasterId id="2147483805" r:id="rId16"/>
    <p:sldMasterId id="2147483813" r:id="rId17"/>
    <p:sldMasterId id="2147483821" r:id="rId18"/>
    <p:sldMasterId id="2147483830" r:id="rId19"/>
    <p:sldMasterId id="2147483838" r:id="rId20"/>
    <p:sldMasterId id="2147483869" r:id="rId21"/>
    <p:sldMasterId id="2147483876" r:id="rId22"/>
    <p:sldMasterId id="2147483883" r:id="rId23"/>
    <p:sldMasterId id="2147483890" r:id="rId24"/>
    <p:sldMasterId id="2147483897" r:id="rId25"/>
  </p:sldMasterIdLst>
  <p:notesMasterIdLst>
    <p:notesMasterId r:id="rId62"/>
  </p:notesMasterIdLst>
  <p:handoutMasterIdLst>
    <p:handoutMasterId r:id="rId63"/>
  </p:handoutMasterIdLst>
  <p:sldIdLst>
    <p:sldId id="256" r:id="rId26"/>
    <p:sldId id="577" r:id="rId27"/>
    <p:sldId id="610" r:id="rId28"/>
    <p:sldId id="525" r:id="rId29"/>
    <p:sldId id="556" r:id="rId30"/>
    <p:sldId id="523" r:id="rId31"/>
    <p:sldId id="522" r:id="rId32"/>
    <p:sldId id="558" r:id="rId33"/>
    <p:sldId id="560" r:id="rId34"/>
    <p:sldId id="609" r:id="rId35"/>
    <p:sldId id="564" r:id="rId36"/>
    <p:sldId id="466" r:id="rId37"/>
    <p:sldId id="474" r:id="rId38"/>
    <p:sldId id="611" r:id="rId39"/>
    <p:sldId id="485" r:id="rId40"/>
    <p:sldId id="612" r:id="rId41"/>
    <p:sldId id="483" r:id="rId42"/>
    <p:sldId id="591" r:id="rId43"/>
    <p:sldId id="592" r:id="rId44"/>
    <p:sldId id="594" r:id="rId45"/>
    <p:sldId id="614" r:id="rId46"/>
    <p:sldId id="596" r:id="rId47"/>
    <p:sldId id="615" r:id="rId48"/>
    <p:sldId id="616" r:id="rId49"/>
    <p:sldId id="617" r:id="rId50"/>
    <p:sldId id="618" r:id="rId51"/>
    <p:sldId id="608" r:id="rId52"/>
    <p:sldId id="601" r:id="rId53"/>
    <p:sldId id="613" r:id="rId54"/>
    <p:sldId id="567" r:id="rId55"/>
    <p:sldId id="568" r:id="rId56"/>
    <p:sldId id="570" r:id="rId57"/>
    <p:sldId id="569" r:id="rId58"/>
    <p:sldId id="571" r:id="rId59"/>
    <p:sldId id="551" r:id="rId60"/>
    <p:sldId id="552" r:id="rId61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orient="horz" pos="3629" userDrawn="1">
          <p15:clr>
            <a:srgbClr val="A4A3A4"/>
          </p15:clr>
        </p15:guide>
        <p15:guide id="3" pos="2706" userDrawn="1">
          <p15:clr>
            <a:srgbClr val="A4A3A4"/>
          </p15:clr>
        </p15:guide>
        <p15:guide id="4" pos="3053" userDrawn="1">
          <p15:clr>
            <a:srgbClr val="A4A3A4"/>
          </p15:clr>
        </p15:guide>
        <p15:guide id="5" pos="5421" userDrawn="1">
          <p15:clr>
            <a:srgbClr val="A4A3A4"/>
          </p15:clr>
        </p15:guide>
        <p15:guide id="6" pos="3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NSA" initials="C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3" autoAdjust="0"/>
    <p:restoredTop sz="94718" autoAdjust="0"/>
  </p:normalViewPr>
  <p:slideViewPr>
    <p:cSldViewPr snapToGrid="0" snapToObjects="1">
      <p:cViewPr varScale="1">
        <p:scale>
          <a:sx n="77" d="100"/>
          <a:sy n="77" d="100"/>
        </p:scale>
        <p:origin x="1512" y="90"/>
      </p:cViewPr>
      <p:guideLst>
        <p:guide orient="horz" pos="958"/>
        <p:guide orient="horz" pos="3629"/>
        <p:guide pos="2706"/>
        <p:guide pos="3053"/>
        <p:guide pos="5421"/>
        <p:guide pos="3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3216" y="-102"/>
      </p:cViewPr>
      <p:guideLst>
        <p:guide orient="horz" pos="3128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C3B00-770B-449E-AE6B-5662A964E831}" type="doc">
      <dgm:prSet loTypeId="urn:microsoft.com/office/officeart/2005/8/layout/lProcess2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0554AE14-80C8-471F-BA82-B9BE85AA2330}">
      <dgm:prSet phldrT="[Texte]"/>
      <dgm:spPr/>
      <dgm:t>
        <a:bodyPr/>
        <a:lstStyle/>
        <a:p>
          <a:r>
            <a:rPr lang="fr-FR" dirty="0" smtClean="0"/>
            <a:t>Description à visée individuelle</a:t>
          </a:r>
          <a:endParaRPr lang="fr-FR" dirty="0"/>
        </a:p>
      </dgm:t>
    </dgm:pt>
    <dgm:pt modelId="{94E23506-FA1F-4B2F-9932-C954C3E24BC2}" type="parTrans" cxnId="{81A7DE98-E7DE-4F04-8283-609E455A26D0}">
      <dgm:prSet/>
      <dgm:spPr/>
      <dgm:t>
        <a:bodyPr/>
        <a:lstStyle/>
        <a:p>
          <a:endParaRPr lang="fr-FR"/>
        </a:p>
      </dgm:t>
    </dgm:pt>
    <dgm:pt modelId="{64F675A6-55E8-4ADC-88E3-D282D13CE790}" type="sibTrans" cxnId="{81A7DE98-E7DE-4F04-8283-609E455A26D0}">
      <dgm:prSet/>
      <dgm:spPr/>
      <dgm:t>
        <a:bodyPr/>
        <a:lstStyle/>
        <a:p>
          <a:endParaRPr lang="fr-FR"/>
        </a:p>
      </dgm:t>
    </dgm:pt>
    <dgm:pt modelId="{01B6E17D-139D-4899-9328-8222619B36C7}">
      <dgm:prSet phldrT="[Texte]" custT="1"/>
      <dgm:spPr/>
      <dgm:t>
        <a:bodyPr/>
        <a:lstStyle/>
        <a:p>
          <a:r>
            <a:rPr lang="fr-FR" sz="1600" dirty="0" smtClean="0"/>
            <a:t>PAG</a:t>
          </a:r>
        </a:p>
        <a:p>
          <a:r>
            <a:rPr lang="fr-FR" sz="1600" dirty="0" smtClean="0"/>
            <a:t>(axe 1 RA)</a:t>
          </a:r>
          <a:endParaRPr lang="fr-FR" sz="1600" dirty="0"/>
        </a:p>
      </dgm:t>
    </dgm:pt>
    <dgm:pt modelId="{E320C088-D0B2-4D4D-88C7-0FD0D85D3822}" type="parTrans" cxnId="{93CC0B92-E805-44D6-B14B-F446CEC73E85}">
      <dgm:prSet/>
      <dgm:spPr/>
      <dgm:t>
        <a:bodyPr/>
        <a:lstStyle/>
        <a:p>
          <a:endParaRPr lang="fr-FR"/>
        </a:p>
      </dgm:t>
    </dgm:pt>
    <dgm:pt modelId="{AE228C20-BD07-479F-96F3-FC81F6728B02}" type="sibTrans" cxnId="{93CC0B92-E805-44D6-B14B-F446CEC73E85}">
      <dgm:prSet/>
      <dgm:spPr/>
      <dgm:t>
        <a:bodyPr/>
        <a:lstStyle/>
        <a:p>
          <a:endParaRPr lang="fr-FR"/>
        </a:p>
      </dgm:t>
    </dgm:pt>
    <dgm:pt modelId="{E2226BC5-282F-4F9C-B48A-3C3828B5AD9A}">
      <dgm:prSet phldrT="[Texte]"/>
      <dgm:spPr/>
      <dgm:t>
        <a:bodyPr/>
        <a:lstStyle/>
        <a:p>
          <a:r>
            <a:rPr lang="fr-FR" dirty="0" smtClean="0"/>
            <a:t>Description à visée collective</a:t>
          </a:r>
          <a:endParaRPr lang="fr-FR" dirty="0"/>
        </a:p>
      </dgm:t>
    </dgm:pt>
    <dgm:pt modelId="{503FB919-252A-48C9-8D2D-033E6991873B}" type="parTrans" cxnId="{20C9DC84-5560-4943-98B3-B487417141B0}">
      <dgm:prSet/>
      <dgm:spPr/>
      <dgm:t>
        <a:bodyPr/>
        <a:lstStyle/>
        <a:p>
          <a:endParaRPr lang="fr-FR"/>
        </a:p>
      </dgm:t>
    </dgm:pt>
    <dgm:pt modelId="{FF494FAE-61CC-4C4C-BD3E-4364117CD2C2}" type="sibTrans" cxnId="{20C9DC84-5560-4943-98B3-B487417141B0}">
      <dgm:prSet/>
      <dgm:spPr/>
      <dgm:t>
        <a:bodyPr/>
        <a:lstStyle/>
        <a:p>
          <a:endParaRPr lang="fr-FR"/>
        </a:p>
      </dgm:t>
    </dgm:pt>
    <dgm:pt modelId="{F3D4B841-AA74-49EA-8225-1C51920FB941}">
      <dgm:prSet phldrT="[Texte]" custT="1"/>
      <dgm:spPr/>
      <dgm:t>
        <a:bodyPr/>
        <a:lstStyle/>
        <a:p>
          <a:r>
            <a:rPr lang="fr-FR" sz="1600" dirty="0" smtClean="0"/>
            <a:t>Diagnostic territorial </a:t>
          </a:r>
        </a:p>
        <a:p>
          <a:r>
            <a:rPr lang="fr-FR" sz="1600" dirty="0" smtClean="0"/>
            <a:t>(Axe 2 RA)</a:t>
          </a:r>
          <a:endParaRPr lang="fr-FR" sz="1600" dirty="0"/>
        </a:p>
      </dgm:t>
    </dgm:pt>
    <dgm:pt modelId="{021D6296-CBC3-4353-B53A-8D24BC62511A}" type="parTrans" cxnId="{E9F84387-B6FC-4423-8B7E-74677AC18143}">
      <dgm:prSet/>
      <dgm:spPr/>
      <dgm:t>
        <a:bodyPr/>
        <a:lstStyle/>
        <a:p>
          <a:endParaRPr lang="fr-FR"/>
        </a:p>
      </dgm:t>
    </dgm:pt>
    <dgm:pt modelId="{9BA28215-E980-4F87-AD08-E3A51575C494}" type="sibTrans" cxnId="{E9F84387-B6FC-4423-8B7E-74677AC18143}">
      <dgm:prSet/>
      <dgm:spPr/>
      <dgm:t>
        <a:bodyPr/>
        <a:lstStyle/>
        <a:p>
          <a:endParaRPr lang="fr-FR"/>
        </a:p>
      </dgm:t>
    </dgm:pt>
    <dgm:pt modelId="{32370589-A769-4C04-9713-A31C6A0C1162}">
      <dgm:prSet phldrT="[Texte]"/>
      <dgm:spPr/>
      <dgm:t>
        <a:bodyPr/>
        <a:lstStyle/>
        <a:p>
          <a:r>
            <a:rPr lang="fr-FR" dirty="0" smtClean="0"/>
            <a:t>Système d’information</a:t>
          </a:r>
        </a:p>
        <a:p>
          <a:r>
            <a:rPr lang="fr-FR" dirty="0" smtClean="0"/>
            <a:t>Interopérabilité</a:t>
          </a:r>
          <a:endParaRPr lang="fr-FR" dirty="0"/>
        </a:p>
      </dgm:t>
    </dgm:pt>
    <dgm:pt modelId="{952CEDAF-401C-44D0-A76A-E82CBB4199BD}" type="parTrans" cxnId="{EEE8FD49-51CC-47B3-9C02-C1D79FED7B8F}">
      <dgm:prSet/>
      <dgm:spPr/>
      <dgm:t>
        <a:bodyPr/>
        <a:lstStyle/>
        <a:p>
          <a:endParaRPr lang="fr-FR"/>
        </a:p>
      </dgm:t>
    </dgm:pt>
    <dgm:pt modelId="{D69A554C-10D8-49ED-B0DC-B90E48D7A7BB}" type="sibTrans" cxnId="{EEE8FD49-51CC-47B3-9C02-C1D79FED7B8F}">
      <dgm:prSet/>
      <dgm:spPr/>
      <dgm:t>
        <a:bodyPr/>
        <a:lstStyle/>
        <a:p>
          <a:endParaRPr lang="fr-FR"/>
        </a:p>
      </dgm:t>
    </dgm:pt>
    <dgm:pt modelId="{34989A21-5367-454B-A83B-B0F52153FBA4}">
      <dgm:prSet phldrT="[Texte]" custT="1"/>
      <dgm:spPr/>
      <dgm:t>
        <a:bodyPr/>
        <a:lstStyle/>
        <a:p>
          <a:pPr marL="177800" indent="0"/>
          <a:r>
            <a:rPr lang="fr-FR" sz="1800" dirty="0" smtClean="0"/>
            <a:t>ROR</a:t>
          </a:r>
          <a:endParaRPr lang="fr-FR" sz="1800" dirty="0"/>
        </a:p>
      </dgm:t>
    </dgm:pt>
    <dgm:pt modelId="{A535DDC0-D7E2-4E41-BD00-B44D52C86C1C}" type="parTrans" cxnId="{90576F8F-9975-4491-9FE8-081B2147F128}">
      <dgm:prSet/>
      <dgm:spPr/>
      <dgm:t>
        <a:bodyPr/>
        <a:lstStyle/>
        <a:p>
          <a:endParaRPr lang="fr-FR"/>
        </a:p>
      </dgm:t>
    </dgm:pt>
    <dgm:pt modelId="{2CD30AA4-7208-4F12-A6C7-9560FE7AC975}" type="sibTrans" cxnId="{90576F8F-9975-4491-9FE8-081B2147F128}">
      <dgm:prSet/>
      <dgm:spPr/>
      <dgm:t>
        <a:bodyPr/>
        <a:lstStyle/>
        <a:p>
          <a:endParaRPr lang="fr-FR"/>
        </a:p>
      </dgm:t>
    </dgm:pt>
    <dgm:pt modelId="{4FB6221E-846F-49F3-BD20-7F1A766F4043}">
      <dgm:prSet phldrT="[Texte]"/>
      <dgm:spPr/>
      <dgm:t>
        <a:bodyPr/>
        <a:lstStyle/>
        <a:p>
          <a:r>
            <a:rPr lang="fr-FR" dirty="0" smtClean="0"/>
            <a:t>Gestion de l’offre</a:t>
          </a:r>
          <a:endParaRPr lang="fr-FR" dirty="0"/>
        </a:p>
      </dgm:t>
    </dgm:pt>
    <dgm:pt modelId="{975BDFEF-3F84-4A6A-BFB6-E086C5307AD4}" type="parTrans" cxnId="{45D538B1-44C7-4AB3-95FF-BECCFFE30847}">
      <dgm:prSet/>
      <dgm:spPr/>
      <dgm:t>
        <a:bodyPr/>
        <a:lstStyle/>
        <a:p>
          <a:endParaRPr lang="fr-FR"/>
        </a:p>
      </dgm:t>
    </dgm:pt>
    <dgm:pt modelId="{6A2B5958-4AF0-4CA6-B0C3-13E170B3D9CD}" type="sibTrans" cxnId="{45D538B1-44C7-4AB3-95FF-BECCFFE30847}">
      <dgm:prSet/>
      <dgm:spPr/>
      <dgm:t>
        <a:bodyPr/>
        <a:lstStyle/>
        <a:p>
          <a:endParaRPr lang="fr-FR"/>
        </a:p>
      </dgm:t>
    </dgm:pt>
    <dgm:pt modelId="{A4F71416-D10F-4F76-8F89-025AD3673085}">
      <dgm:prSet phldrT="[Texte]" custT="1"/>
      <dgm:spPr/>
      <dgm:t>
        <a:bodyPr/>
        <a:lstStyle/>
        <a:p>
          <a:pPr marL="177800" indent="0"/>
          <a:r>
            <a:rPr lang="fr-FR" sz="1800" dirty="0" smtClean="0"/>
            <a:t>SI MDPH</a:t>
          </a:r>
          <a:endParaRPr lang="fr-FR" sz="1800" dirty="0"/>
        </a:p>
      </dgm:t>
    </dgm:pt>
    <dgm:pt modelId="{09D4F6B3-001A-4B20-AC17-65A6153017BC}" type="parTrans" cxnId="{F07EBA6D-E9A5-4F73-B767-54E8BC4FE7BA}">
      <dgm:prSet/>
      <dgm:spPr/>
      <dgm:t>
        <a:bodyPr/>
        <a:lstStyle/>
        <a:p>
          <a:endParaRPr lang="fr-FR"/>
        </a:p>
      </dgm:t>
    </dgm:pt>
    <dgm:pt modelId="{66942BDE-B8F5-4E12-9FAF-AC15532E26F2}" type="sibTrans" cxnId="{F07EBA6D-E9A5-4F73-B767-54E8BC4FE7BA}">
      <dgm:prSet/>
      <dgm:spPr/>
      <dgm:t>
        <a:bodyPr/>
        <a:lstStyle/>
        <a:p>
          <a:endParaRPr lang="fr-FR"/>
        </a:p>
      </dgm:t>
    </dgm:pt>
    <dgm:pt modelId="{F5487C81-9B1F-4A0B-8B6E-0BE2676ADF8F}">
      <dgm:prSet phldrT="[Texte]" custT="1"/>
      <dgm:spPr/>
      <dgm:t>
        <a:bodyPr/>
        <a:lstStyle/>
        <a:p>
          <a:r>
            <a:rPr lang="fr-FR" sz="1600" dirty="0" smtClean="0"/>
            <a:t>Diagnostic des ressources (handicap rare)</a:t>
          </a:r>
          <a:endParaRPr lang="fr-FR" sz="1600" dirty="0"/>
        </a:p>
      </dgm:t>
    </dgm:pt>
    <dgm:pt modelId="{243B569D-D2EA-44BB-AB4D-11F847823996}" type="parTrans" cxnId="{75BF214C-7E14-4C67-9B2B-4C095B422D1A}">
      <dgm:prSet/>
      <dgm:spPr/>
      <dgm:t>
        <a:bodyPr/>
        <a:lstStyle/>
        <a:p>
          <a:endParaRPr lang="fr-FR"/>
        </a:p>
      </dgm:t>
    </dgm:pt>
    <dgm:pt modelId="{074B2846-48EB-4C97-ACC9-32D6C6CE9B3E}" type="sibTrans" cxnId="{75BF214C-7E14-4C67-9B2B-4C095B422D1A}">
      <dgm:prSet/>
      <dgm:spPr/>
      <dgm:t>
        <a:bodyPr/>
        <a:lstStyle/>
        <a:p>
          <a:endParaRPr lang="fr-FR"/>
        </a:p>
      </dgm:t>
    </dgm:pt>
    <dgm:pt modelId="{47984920-7C9D-41E5-B918-1948FB6B1FAB}">
      <dgm:prSet phldrT="[Texte]" custT="1"/>
      <dgm:spPr/>
      <dgm:t>
        <a:bodyPr/>
        <a:lstStyle/>
        <a:p>
          <a:r>
            <a:rPr lang="fr-FR" sz="1600" dirty="0" smtClean="0"/>
            <a:t>Connaissance des ESMS par les prestations qu’ils réalisent</a:t>
          </a:r>
          <a:endParaRPr lang="fr-FR" sz="1600" dirty="0"/>
        </a:p>
      </dgm:t>
    </dgm:pt>
    <dgm:pt modelId="{A3A7A7D1-DE19-4996-9F87-433ED6EDDA3F}" type="parTrans" cxnId="{1128B407-26D5-4AF9-854B-ADD14912E719}">
      <dgm:prSet/>
      <dgm:spPr/>
      <dgm:t>
        <a:bodyPr/>
        <a:lstStyle/>
        <a:p>
          <a:endParaRPr lang="fr-FR"/>
        </a:p>
      </dgm:t>
    </dgm:pt>
    <dgm:pt modelId="{4332B89B-010F-4347-AD53-7605A1F8B520}" type="sibTrans" cxnId="{1128B407-26D5-4AF9-854B-ADD14912E719}">
      <dgm:prSet/>
      <dgm:spPr/>
      <dgm:t>
        <a:bodyPr/>
        <a:lstStyle/>
        <a:p>
          <a:endParaRPr lang="fr-FR"/>
        </a:p>
      </dgm:t>
    </dgm:pt>
    <dgm:pt modelId="{EDA7BE17-1DA8-4ABE-AB22-F1C1A66283C2}">
      <dgm:prSet phldrT="[Texte]" custT="1"/>
      <dgm:spPr/>
      <dgm:t>
        <a:bodyPr/>
        <a:lstStyle/>
        <a:p>
          <a:r>
            <a:rPr lang="fr-FR" sz="1800" dirty="0" smtClean="0"/>
            <a:t>Dossier partagé</a:t>
          </a:r>
          <a:endParaRPr lang="fr-FR" sz="1800" dirty="0"/>
        </a:p>
      </dgm:t>
    </dgm:pt>
    <dgm:pt modelId="{31E012F1-C8F0-486B-9AB7-43409D92E6D0}" type="parTrans" cxnId="{4E88EB59-B11D-4EA7-9A81-53A2BA0F9032}">
      <dgm:prSet/>
      <dgm:spPr/>
      <dgm:t>
        <a:bodyPr/>
        <a:lstStyle/>
        <a:p>
          <a:endParaRPr lang="fr-FR"/>
        </a:p>
      </dgm:t>
    </dgm:pt>
    <dgm:pt modelId="{5596601E-1884-4FA1-90E4-A63FB78AE3FD}" type="sibTrans" cxnId="{4E88EB59-B11D-4EA7-9A81-53A2BA0F9032}">
      <dgm:prSet/>
      <dgm:spPr/>
      <dgm:t>
        <a:bodyPr/>
        <a:lstStyle/>
        <a:p>
          <a:endParaRPr lang="fr-FR"/>
        </a:p>
      </dgm:t>
    </dgm:pt>
    <dgm:pt modelId="{4DA0AEB2-B2BC-4718-AE0C-C6A345031177}">
      <dgm:prSet phldrT="[Texte]" custT="1"/>
      <dgm:spPr/>
      <dgm:t>
        <a:bodyPr/>
        <a:lstStyle/>
        <a:p>
          <a:pPr marL="177800" indent="0"/>
          <a:r>
            <a:rPr lang="fr-FR" sz="1800" dirty="0" err="1" smtClean="0"/>
            <a:t>Espaddom</a:t>
          </a:r>
          <a:endParaRPr lang="fr-FR" sz="1800" dirty="0"/>
        </a:p>
      </dgm:t>
    </dgm:pt>
    <dgm:pt modelId="{D5A412D3-16FA-42F5-8C26-6292D9648D35}" type="parTrans" cxnId="{0C362B4A-DACA-4EE0-9910-1CD01560FBEF}">
      <dgm:prSet/>
      <dgm:spPr/>
      <dgm:t>
        <a:bodyPr/>
        <a:lstStyle/>
        <a:p>
          <a:endParaRPr lang="fr-FR"/>
        </a:p>
      </dgm:t>
    </dgm:pt>
    <dgm:pt modelId="{97C48BBF-532F-48F8-B6CE-89079459A9C5}" type="sibTrans" cxnId="{0C362B4A-DACA-4EE0-9910-1CD01560FBEF}">
      <dgm:prSet/>
      <dgm:spPr/>
      <dgm:t>
        <a:bodyPr/>
        <a:lstStyle/>
        <a:p>
          <a:endParaRPr lang="fr-FR"/>
        </a:p>
      </dgm:t>
    </dgm:pt>
    <dgm:pt modelId="{4A8C6947-C5AB-4632-9A93-794626FEDDFF}">
      <dgm:prSet phldrT="[Texte]" custT="1"/>
      <dgm:spPr/>
      <dgm:t>
        <a:bodyPr/>
        <a:lstStyle/>
        <a:p>
          <a:r>
            <a:rPr lang="fr-FR" sz="1800" dirty="0" smtClean="0"/>
            <a:t>CPOM</a:t>
          </a:r>
          <a:endParaRPr lang="fr-FR" sz="1600" dirty="0"/>
        </a:p>
      </dgm:t>
    </dgm:pt>
    <dgm:pt modelId="{4777DC28-D425-4C35-B1B8-361FB583B613}" type="parTrans" cxnId="{78015836-8B88-4CB9-B942-57879DE33830}">
      <dgm:prSet/>
      <dgm:spPr/>
      <dgm:t>
        <a:bodyPr/>
        <a:lstStyle/>
        <a:p>
          <a:endParaRPr lang="fr-FR"/>
        </a:p>
      </dgm:t>
    </dgm:pt>
    <dgm:pt modelId="{7BA5B78A-7863-4FCE-BC2A-D440402731D6}" type="sibTrans" cxnId="{78015836-8B88-4CB9-B942-57879DE33830}">
      <dgm:prSet/>
      <dgm:spPr/>
      <dgm:t>
        <a:bodyPr/>
        <a:lstStyle/>
        <a:p>
          <a:endParaRPr lang="fr-FR"/>
        </a:p>
      </dgm:t>
    </dgm:pt>
    <dgm:pt modelId="{DED7E692-02B9-4C0C-BD8C-A9F3D2E2153A}">
      <dgm:prSet phldrT="[Texte]" custT="1"/>
      <dgm:spPr/>
      <dgm:t>
        <a:bodyPr/>
        <a:lstStyle/>
        <a:p>
          <a:pPr marL="177800" indent="0"/>
          <a:r>
            <a:rPr lang="fr-FR" sz="1800" dirty="0" smtClean="0"/>
            <a:t>SI suivi des orientations</a:t>
          </a:r>
          <a:endParaRPr lang="fr-FR" sz="1800" dirty="0"/>
        </a:p>
      </dgm:t>
    </dgm:pt>
    <dgm:pt modelId="{5D88A42F-C797-421E-900F-CFE138846CE3}" type="parTrans" cxnId="{82989735-E2FD-4E6F-B4BE-844986F62B1B}">
      <dgm:prSet/>
      <dgm:spPr/>
      <dgm:t>
        <a:bodyPr/>
        <a:lstStyle/>
        <a:p>
          <a:endParaRPr lang="fr-FR"/>
        </a:p>
      </dgm:t>
    </dgm:pt>
    <dgm:pt modelId="{3D4BF624-ED2A-465E-BED7-5CC9CF3459B9}" type="sibTrans" cxnId="{82989735-E2FD-4E6F-B4BE-844986F62B1B}">
      <dgm:prSet/>
      <dgm:spPr/>
      <dgm:t>
        <a:bodyPr/>
        <a:lstStyle/>
        <a:p>
          <a:endParaRPr lang="fr-FR"/>
        </a:p>
      </dgm:t>
    </dgm:pt>
    <dgm:pt modelId="{FFAA502E-7EDD-46AE-A9CE-ECB9A923ADDD}">
      <dgm:prSet phldrT="[Texte]" custT="1"/>
      <dgm:spPr/>
      <dgm:t>
        <a:bodyPr/>
        <a:lstStyle/>
        <a:p>
          <a:r>
            <a:rPr lang="fr-FR" sz="1600" dirty="0" smtClean="0"/>
            <a:t>Lien entre le GEVA et le PPC</a:t>
          </a:r>
          <a:endParaRPr lang="fr-FR" sz="1600" dirty="0"/>
        </a:p>
      </dgm:t>
    </dgm:pt>
    <dgm:pt modelId="{A9F29773-A211-44BA-8B90-F381D7B18B72}" type="parTrans" cxnId="{166A187A-90A1-4524-B7BE-24B78FC776B3}">
      <dgm:prSet/>
      <dgm:spPr/>
      <dgm:t>
        <a:bodyPr/>
        <a:lstStyle/>
        <a:p>
          <a:endParaRPr lang="fr-FR"/>
        </a:p>
      </dgm:t>
    </dgm:pt>
    <dgm:pt modelId="{35579A53-0705-405E-B08E-6D5D70AEB289}" type="sibTrans" cxnId="{166A187A-90A1-4524-B7BE-24B78FC776B3}">
      <dgm:prSet/>
      <dgm:spPr/>
      <dgm:t>
        <a:bodyPr/>
        <a:lstStyle/>
        <a:p>
          <a:endParaRPr lang="fr-FR"/>
        </a:p>
      </dgm:t>
    </dgm:pt>
    <dgm:pt modelId="{5762547F-24F3-4C53-B003-AF84035ECCF0}" type="pres">
      <dgm:prSet presAssocID="{BE5C3B00-770B-449E-AE6B-5662A964E83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28752ED-E7FB-417D-9F95-7D9C79488BC8}" type="pres">
      <dgm:prSet presAssocID="{0554AE14-80C8-471F-BA82-B9BE85AA2330}" presName="compNode" presStyleCnt="0"/>
      <dgm:spPr/>
      <dgm:t>
        <a:bodyPr/>
        <a:lstStyle/>
        <a:p>
          <a:endParaRPr lang="fr-FR"/>
        </a:p>
      </dgm:t>
    </dgm:pt>
    <dgm:pt modelId="{FC8528B9-63FD-4675-8F93-43CA5664FE62}" type="pres">
      <dgm:prSet presAssocID="{0554AE14-80C8-471F-BA82-B9BE85AA2330}" presName="aNode" presStyleLbl="bgShp" presStyleIdx="0" presStyleCnt="4"/>
      <dgm:spPr/>
      <dgm:t>
        <a:bodyPr/>
        <a:lstStyle/>
        <a:p>
          <a:endParaRPr lang="fr-FR"/>
        </a:p>
      </dgm:t>
    </dgm:pt>
    <dgm:pt modelId="{1B71E346-ACBF-4DB6-A2CD-7AE7F6F48CDD}" type="pres">
      <dgm:prSet presAssocID="{0554AE14-80C8-471F-BA82-B9BE85AA2330}" presName="textNode" presStyleLbl="bgShp" presStyleIdx="0" presStyleCnt="4"/>
      <dgm:spPr/>
      <dgm:t>
        <a:bodyPr/>
        <a:lstStyle/>
        <a:p>
          <a:endParaRPr lang="fr-FR"/>
        </a:p>
      </dgm:t>
    </dgm:pt>
    <dgm:pt modelId="{85B146BA-7DEC-498D-96F7-698ABBFA2023}" type="pres">
      <dgm:prSet presAssocID="{0554AE14-80C8-471F-BA82-B9BE85AA2330}" presName="compChildNode" presStyleCnt="0"/>
      <dgm:spPr/>
      <dgm:t>
        <a:bodyPr/>
        <a:lstStyle/>
        <a:p>
          <a:endParaRPr lang="fr-FR"/>
        </a:p>
      </dgm:t>
    </dgm:pt>
    <dgm:pt modelId="{B1EA84D6-D1C8-47F2-A3F6-610CA1A3B2C0}" type="pres">
      <dgm:prSet presAssocID="{0554AE14-80C8-471F-BA82-B9BE85AA2330}" presName="theInnerList" presStyleCnt="0"/>
      <dgm:spPr/>
      <dgm:t>
        <a:bodyPr/>
        <a:lstStyle/>
        <a:p>
          <a:endParaRPr lang="fr-FR"/>
        </a:p>
      </dgm:t>
    </dgm:pt>
    <dgm:pt modelId="{AFFA488F-99DC-41D0-9F9D-FD5B08780E99}" type="pres">
      <dgm:prSet presAssocID="{01B6E17D-139D-4899-9328-8222619B36C7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272819-98FE-42D1-B4AA-E71C294209C2}" type="pres">
      <dgm:prSet presAssocID="{01B6E17D-139D-4899-9328-8222619B36C7}" presName="aSpace2" presStyleCnt="0"/>
      <dgm:spPr/>
      <dgm:t>
        <a:bodyPr/>
        <a:lstStyle/>
        <a:p>
          <a:endParaRPr lang="fr-FR"/>
        </a:p>
      </dgm:t>
    </dgm:pt>
    <dgm:pt modelId="{55D3148C-2FAE-498F-84C0-967B5D81C6AF}" type="pres">
      <dgm:prSet presAssocID="{FFAA502E-7EDD-46AE-A9CE-ECB9A923ADDD}" presName="childNode" presStyleLbl="node1" presStyleIdx="1" presStyleCnt="11" custScaleY="1757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ADB405-46F3-4AAD-B449-3DC414EB048F}" type="pres">
      <dgm:prSet presAssocID="{FFAA502E-7EDD-46AE-A9CE-ECB9A923ADDD}" presName="aSpace2" presStyleCnt="0"/>
      <dgm:spPr/>
      <dgm:t>
        <a:bodyPr/>
        <a:lstStyle/>
        <a:p>
          <a:endParaRPr lang="fr-FR"/>
        </a:p>
      </dgm:t>
    </dgm:pt>
    <dgm:pt modelId="{75E9B5D0-4F47-4989-87E6-C8AC1101AAA1}" type="pres">
      <dgm:prSet presAssocID="{EDA7BE17-1DA8-4ABE-AB22-F1C1A66283C2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FCA2B6-3DCB-45E6-BB0A-FB0A589FE45E}" type="pres">
      <dgm:prSet presAssocID="{0554AE14-80C8-471F-BA82-B9BE85AA2330}" presName="aSpace" presStyleCnt="0"/>
      <dgm:spPr/>
      <dgm:t>
        <a:bodyPr/>
        <a:lstStyle/>
        <a:p>
          <a:endParaRPr lang="fr-FR"/>
        </a:p>
      </dgm:t>
    </dgm:pt>
    <dgm:pt modelId="{BC590FD8-1EE6-4AFF-A689-E4E4A33CF9D6}" type="pres">
      <dgm:prSet presAssocID="{E2226BC5-282F-4F9C-B48A-3C3828B5AD9A}" presName="compNode" presStyleCnt="0"/>
      <dgm:spPr/>
      <dgm:t>
        <a:bodyPr/>
        <a:lstStyle/>
        <a:p>
          <a:endParaRPr lang="fr-FR"/>
        </a:p>
      </dgm:t>
    </dgm:pt>
    <dgm:pt modelId="{4AB28E53-1CA0-4B87-AB1A-C95D7848E090}" type="pres">
      <dgm:prSet presAssocID="{E2226BC5-282F-4F9C-B48A-3C3828B5AD9A}" presName="aNode" presStyleLbl="bgShp" presStyleIdx="1" presStyleCnt="4"/>
      <dgm:spPr/>
      <dgm:t>
        <a:bodyPr/>
        <a:lstStyle/>
        <a:p>
          <a:endParaRPr lang="fr-FR"/>
        </a:p>
      </dgm:t>
    </dgm:pt>
    <dgm:pt modelId="{F60AEAD0-0B87-410D-A260-4261C829FE53}" type="pres">
      <dgm:prSet presAssocID="{E2226BC5-282F-4F9C-B48A-3C3828B5AD9A}" presName="textNode" presStyleLbl="bgShp" presStyleIdx="1" presStyleCnt="4"/>
      <dgm:spPr/>
      <dgm:t>
        <a:bodyPr/>
        <a:lstStyle/>
        <a:p>
          <a:endParaRPr lang="fr-FR"/>
        </a:p>
      </dgm:t>
    </dgm:pt>
    <dgm:pt modelId="{2494A215-5806-4E95-AAB8-F61AD2D514B9}" type="pres">
      <dgm:prSet presAssocID="{E2226BC5-282F-4F9C-B48A-3C3828B5AD9A}" presName="compChildNode" presStyleCnt="0"/>
      <dgm:spPr/>
      <dgm:t>
        <a:bodyPr/>
        <a:lstStyle/>
        <a:p>
          <a:endParaRPr lang="fr-FR"/>
        </a:p>
      </dgm:t>
    </dgm:pt>
    <dgm:pt modelId="{B0DA5158-2A0E-4911-A135-8FC049A3F5E6}" type="pres">
      <dgm:prSet presAssocID="{E2226BC5-282F-4F9C-B48A-3C3828B5AD9A}" presName="theInnerList" presStyleCnt="0"/>
      <dgm:spPr/>
      <dgm:t>
        <a:bodyPr/>
        <a:lstStyle/>
        <a:p>
          <a:endParaRPr lang="fr-FR"/>
        </a:p>
      </dgm:t>
    </dgm:pt>
    <dgm:pt modelId="{9FFED4E9-42D9-4777-8573-541DB5E91D2D}" type="pres">
      <dgm:prSet presAssocID="{F3D4B841-AA74-49EA-8225-1C51920FB941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A8F4E-0D43-47D2-9738-53FD1B8462ED}" type="pres">
      <dgm:prSet presAssocID="{F3D4B841-AA74-49EA-8225-1C51920FB941}" presName="aSpace2" presStyleCnt="0"/>
      <dgm:spPr/>
      <dgm:t>
        <a:bodyPr/>
        <a:lstStyle/>
        <a:p>
          <a:endParaRPr lang="fr-FR"/>
        </a:p>
      </dgm:t>
    </dgm:pt>
    <dgm:pt modelId="{446477CE-BADD-4693-8D05-224679310EA0}" type="pres">
      <dgm:prSet presAssocID="{F5487C81-9B1F-4A0B-8B6E-0BE2676ADF8F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7DDB72-6CCF-417E-8257-07FDFC8ECF23}" type="pres">
      <dgm:prSet presAssocID="{F5487C81-9B1F-4A0B-8B6E-0BE2676ADF8F}" presName="aSpace2" presStyleCnt="0"/>
      <dgm:spPr/>
      <dgm:t>
        <a:bodyPr/>
        <a:lstStyle/>
        <a:p>
          <a:endParaRPr lang="fr-FR"/>
        </a:p>
      </dgm:t>
    </dgm:pt>
    <dgm:pt modelId="{FB8FF8A3-D746-4A78-B37E-A06958BAD65D}" type="pres">
      <dgm:prSet presAssocID="{47984920-7C9D-41E5-B918-1948FB6B1FAB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C8BB8D-2C69-4C17-A15F-F26AFD325624}" type="pres">
      <dgm:prSet presAssocID="{E2226BC5-282F-4F9C-B48A-3C3828B5AD9A}" presName="aSpace" presStyleCnt="0"/>
      <dgm:spPr/>
      <dgm:t>
        <a:bodyPr/>
        <a:lstStyle/>
        <a:p>
          <a:endParaRPr lang="fr-FR"/>
        </a:p>
      </dgm:t>
    </dgm:pt>
    <dgm:pt modelId="{797711C5-16F8-471D-8A32-9CAB4F4ED405}" type="pres">
      <dgm:prSet presAssocID="{32370589-A769-4C04-9713-A31C6A0C1162}" presName="compNode" presStyleCnt="0"/>
      <dgm:spPr/>
      <dgm:t>
        <a:bodyPr/>
        <a:lstStyle/>
        <a:p>
          <a:endParaRPr lang="fr-FR"/>
        </a:p>
      </dgm:t>
    </dgm:pt>
    <dgm:pt modelId="{339BE8B9-F68D-4B10-A262-024045EBA0C8}" type="pres">
      <dgm:prSet presAssocID="{32370589-A769-4C04-9713-A31C6A0C1162}" presName="aNode" presStyleLbl="bgShp" presStyleIdx="2" presStyleCnt="4"/>
      <dgm:spPr/>
      <dgm:t>
        <a:bodyPr/>
        <a:lstStyle/>
        <a:p>
          <a:endParaRPr lang="fr-FR"/>
        </a:p>
      </dgm:t>
    </dgm:pt>
    <dgm:pt modelId="{9B0DF858-823E-45DA-862E-0E10CA9ACF65}" type="pres">
      <dgm:prSet presAssocID="{32370589-A769-4C04-9713-A31C6A0C1162}" presName="textNode" presStyleLbl="bgShp" presStyleIdx="2" presStyleCnt="4"/>
      <dgm:spPr/>
      <dgm:t>
        <a:bodyPr/>
        <a:lstStyle/>
        <a:p>
          <a:endParaRPr lang="fr-FR"/>
        </a:p>
      </dgm:t>
    </dgm:pt>
    <dgm:pt modelId="{F7518B40-B81C-49AE-8278-9A8864CCD18B}" type="pres">
      <dgm:prSet presAssocID="{32370589-A769-4C04-9713-A31C6A0C1162}" presName="compChildNode" presStyleCnt="0"/>
      <dgm:spPr/>
      <dgm:t>
        <a:bodyPr/>
        <a:lstStyle/>
        <a:p>
          <a:endParaRPr lang="fr-FR"/>
        </a:p>
      </dgm:t>
    </dgm:pt>
    <dgm:pt modelId="{DB8A5533-3F6F-4F9A-8EB6-067726E27C3F}" type="pres">
      <dgm:prSet presAssocID="{32370589-A769-4C04-9713-A31C6A0C1162}" presName="theInnerList" presStyleCnt="0"/>
      <dgm:spPr/>
      <dgm:t>
        <a:bodyPr/>
        <a:lstStyle/>
        <a:p>
          <a:endParaRPr lang="fr-FR"/>
        </a:p>
      </dgm:t>
    </dgm:pt>
    <dgm:pt modelId="{E101BFA3-091A-4EA5-A1BF-DC3BDD8118F2}" type="pres">
      <dgm:prSet presAssocID="{34989A21-5367-454B-A83B-B0F52153FBA4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2487C6-B048-4874-B38A-A91FBC1476CD}" type="pres">
      <dgm:prSet presAssocID="{34989A21-5367-454B-A83B-B0F52153FBA4}" presName="aSpace2" presStyleCnt="0"/>
      <dgm:spPr/>
      <dgm:t>
        <a:bodyPr/>
        <a:lstStyle/>
        <a:p>
          <a:endParaRPr lang="fr-FR"/>
        </a:p>
      </dgm:t>
    </dgm:pt>
    <dgm:pt modelId="{0CF098CF-E606-4302-A40C-40E51B823B91}" type="pres">
      <dgm:prSet presAssocID="{A4F71416-D10F-4F76-8F89-025AD3673085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427DE8-E974-4513-8C7A-83B38894C755}" type="pres">
      <dgm:prSet presAssocID="{A4F71416-D10F-4F76-8F89-025AD3673085}" presName="aSpace2" presStyleCnt="0"/>
      <dgm:spPr/>
      <dgm:t>
        <a:bodyPr/>
        <a:lstStyle/>
        <a:p>
          <a:endParaRPr lang="fr-FR"/>
        </a:p>
      </dgm:t>
    </dgm:pt>
    <dgm:pt modelId="{D052A42E-0A3D-451C-8109-86DED37E247B}" type="pres">
      <dgm:prSet presAssocID="{DED7E692-02B9-4C0C-BD8C-A9F3D2E2153A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153AEB-BA5D-41C4-9666-C7814CB82A6C}" type="pres">
      <dgm:prSet presAssocID="{DED7E692-02B9-4C0C-BD8C-A9F3D2E2153A}" presName="aSpace2" presStyleCnt="0"/>
      <dgm:spPr/>
      <dgm:t>
        <a:bodyPr/>
        <a:lstStyle/>
        <a:p>
          <a:endParaRPr lang="fr-FR"/>
        </a:p>
      </dgm:t>
    </dgm:pt>
    <dgm:pt modelId="{DADBE442-E533-4695-9E0E-728D76834F7A}" type="pres">
      <dgm:prSet presAssocID="{4DA0AEB2-B2BC-4718-AE0C-C6A345031177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1665B1-977E-41F2-8654-C2F56CA555E8}" type="pres">
      <dgm:prSet presAssocID="{32370589-A769-4C04-9713-A31C6A0C1162}" presName="aSpace" presStyleCnt="0"/>
      <dgm:spPr/>
      <dgm:t>
        <a:bodyPr/>
        <a:lstStyle/>
        <a:p>
          <a:endParaRPr lang="fr-FR"/>
        </a:p>
      </dgm:t>
    </dgm:pt>
    <dgm:pt modelId="{D044DE97-3312-4EB0-8CA9-52673C003BB6}" type="pres">
      <dgm:prSet presAssocID="{4FB6221E-846F-49F3-BD20-7F1A766F4043}" presName="compNode" presStyleCnt="0"/>
      <dgm:spPr/>
      <dgm:t>
        <a:bodyPr/>
        <a:lstStyle/>
        <a:p>
          <a:endParaRPr lang="fr-FR"/>
        </a:p>
      </dgm:t>
    </dgm:pt>
    <dgm:pt modelId="{E7B5C421-4BC4-4D1E-AF72-1F9A69EEC45F}" type="pres">
      <dgm:prSet presAssocID="{4FB6221E-846F-49F3-BD20-7F1A766F4043}" presName="aNode" presStyleLbl="bgShp" presStyleIdx="3" presStyleCnt="4"/>
      <dgm:spPr/>
      <dgm:t>
        <a:bodyPr/>
        <a:lstStyle/>
        <a:p>
          <a:endParaRPr lang="fr-FR"/>
        </a:p>
      </dgm:t>
    </dgm:pt>
    <dgm:pt modelId="{A9AD61B4-9627-4C3D-BF3E-0059DAD8B153}" type="pres">
      <dgm:prSet presAssocID="{4FB6221E-846F-49F3-BD20-7F1A766F4043}" presName="textNode" presStyleLbl="bgShp" presStyleIdx="3" presStyleCnt="4"/>
      <dgm:spPr/>
      <dgm:t>
        <a:bodyPr/>
        <a:lstStyle/>
        <a:p>
          <a:endParaRPr lang="fr-FR"/>
        </a:p>
      </dgm:t>
    </dgm:pt>
    <dgm:pt modelId="{86B5FD6C-EA51-4D5D-929F-AC6DFCE7D1F0}" type="pres">
      <dgm:prSet presAssocID="{4FB6221E-846F-49F3-BD20-7F1A766F4043}" presName="compChildNode" presStyleCnt="0"/>
      <dgm:spPr/>
      <dgm:t>
        <a:bodyPr/>
        <a:lstStyle/>
        <a:p>
          <a:endParaRPr lang="fr-FR"/>
        </a:p>
      </dgm:t>
    </dgm:pt>
    <dgm:pt modelId="{4488F5F9-65F7-4BAA-81C9-F06CCE32CF28}" type="pres">
      <dgm:prSet presAssocID="{4FB6221E-846F-49F3-BD20-7F1A766F4043}" presName="theInnerList" presStyleCnt="0"/>
      <dgm:spPr/>
      <dgm:t>
        <a:bodyPr/>
        <a:lstStyle/>
        <a:p>
          <a:endParaRPr lang="fr-FR"/>
        </a:p>
      </dgm:t>
    </dgm:pt>
    <dgm:pt modelId="{80D4413F-ACC2-49F0-924D-0FA5421E0B7A}" type="pres">
      <dgm:prSet presAssocID="{4A8C6947-C5AB-4632-9A93-794626FEDDFF}" presName="childNode" presStyleLbl="node1" presStyleIdx="10" presStyleCnt="11" custScaleY="20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B6D7CCF-1F4A-4845-85BD-3C26A7EF373D}" type="presOf" srcId="{4DA0AEB2-B2BC-4718-AE0C-C6A345031177}" destId="{DADBE442-E533-4695-9E0E-728D76834F7A}" srcOrd="0" destOrd="0" presId="urn:microsoft.com/office/officeart/2005/8/layout/lProcess2"/>
    <dgm:cxn modelId="{E8FD37DD-9F2B-4458-AA69-373BF14BE19B}" type="presOf" srcId="{F3D4B841-AA74-49EA-8225-1C51920FB941}" destId="{9FFED4E9-42D9-4777-8573-541DB5E91D2D}" srcOrd="0" destOrd="0" presId="urn:microsoft.com/office/officeart/2005/8/layout/lProcess2"/>
    <dgm:cxn modelId="{3FE5196F-8A71-4689-83F7-356078FFFB75}" type="presOf" srcId="{47984920-7C9D-41E5-B918-1948FB6B1FAB}" destId="{FB8FF8A3-D746-4A78-B37E-A06958BAD65D}" srcOrd="0" destOrd="0" presId="urn:microsoft.com/office/officeart/2005/8/layout/lProcess2"/>
    <dgm:cxn modelId="{8AEB76C0-451B-4C19-BD0A-671335690E8E}" type="presOf" srcId="{32370589-A769-4C04-9713-A31C6A0C1162}" destId="{9B0DF858-823E-45DA-862E-0E10CA9ACF65}" srcOrd="1" destOrd="0" presId="urn:microsoft.com/office/officeart/2005/8/layout/lProcess2"/>
    <dgm:cxn modelId="{82989735-E2FD-4E6F-B4BE-844986F62B1B}" srcId="{32370589-A769-4C04-9713-A31C6A0C1162}" destId="{DED7E692-02B9-4C0C-BD8C-A9F3D2E2153A}" srcOrd="2" destOrd="0" parTransId="{5D88A42F-C797-421E-900F-CFE138846CE3}" sibTransId="{3D4BF624-ED2A-465E-BED7-5CC9CF3459B9}"/>
    <dgm:cxn modelId="{166A187A-90A1-4524-B7BE-24B78FC776B3}" srcId="{0554AE14-80C8-471F-BA82-B9BE85AA2330}" destId="{FFAA502E-7EDD-46AE-A9CE-ECB9A923ADDD}" srcOrd="1" destOrd="0" parTransId="{A9F29773-A211-44BA-8B90-F381D7B18B72}" sibTransId="{35579A53-0705-405E-B08E-6D5D70AEB289}"/>
    <dgm:cxn modelId="{1128B407-26D5-4AF9-854B-ADD14912E719}" srcId="{E2226BC5-282F-4F9C-B48A-3C3828B5AD9A}" destId="{47984920-7C9D-41E5-B918-1948FB6B1FAB}" srcOrd="2" destOrd="0" parTransId="{A3A7A7D1-DE19-4996-9F87-433ED6EDDA3F}" sibTransId="{4332B89B-010F-4347-AD53-7605A1F8B520}"/>
    <dgm:cxn modelId="{BB5D25A5-F682-4464-939F-EBEBBBBAE0EC}" type="presOf" srcId="{BE5C3B00-770B-449E-AE6B-5662A964E831}" destId="{5762547F-24F3-4C53-B003-AF84035ECCF0}" srcOrd="0" destOrd="0" presId="urn:microsoft.com/office/officeart/2005/8/layout/lProcess2"/>
    <dgm:cxn modelId="{B238A716-37B0-4C35-B04D-AFDF00F4B306}" type="presOf" srcId="{A4F71416-D10F-4F76-8F89-025AD3673085}" destId="{0CF098CF-E606-4302-A40C-40E51B823B91}" srcOrd="0" destOrd="0" presId="urn:microsoft.com/office/officeart/2005/8/layout/lProcess2"/>
    <dgm:cxn modelId="{0DE0B3B9-D2BE-4A03-8FFB-E8DA820F5F9E}" type="presOf" srcId="{E2226BC5-282F-4F9C-B48A-3C3828B5AD9A}" destId="{4AB28E53-1CA0-4B87-AB1A-C95D7848E090}" srcOrd="0" destOrd="0" presId="urn:microsoft.com/office/officeart/2005/8/layout/lProcess2"/>
    <dgm:cxn modelId="{4E88EB59-B11D-4EA7-9A81-53A2BA0F9032}" srcId="{0554AE14-80C8-471F-BA82-B9BE85AA2330}" destId="{EDA7BE17-1DA8-4ABE-AB22-F1C1A66283C2}" srcOrd="2" destOrd="0" parTransId="{31E012F1-C8F0-486B-9AB7-43409D92E6D0}" sibTransId="{5596601E-1884-4FA1-90E4-A63FB78AE3FD}"/>
    <dgm:cxn modelId="{BAF32077-A281-436F-AE29-C3FF7165A97A}" type="presOf" srcId="{E2226BC5-282F-4F9C-B48A-3C3828B5AD9A}" destId="{F60AEAD0-0B87-410D-A260-4261C829FE53}" srcOrd="1" destOrd="0" presId="urn:microsoft.com/office/officeart/2005/8/layout/lProcess2"/>
    <dgm:cxn modelId="{93CC0B92-E805-44D6-B14B-F446CEC73E85}" srcId="{0554AE14-80C8-471F-BA82-B9BE85AA2330}" destId="{01B6E17D-139D-4899-9328-8222619B36C7}" srcOrd="0" destOrd="0" parTransId="{E320C088-D0B2-4D4D-88C7-0FD0D85D3822}" sibTransId="{AE228C20-BD07-479F-96F3-FC81F6728B02}"/>
    <dgm:cxn modelId="{EFB1D604-F8AA-4FCF-9452-BC13346FCDA3}" type="presOf" srcId="{FFAA502E-7EDD-46AE-A9CE-ECB9A923ADDD}" destId="{55D3148C-2FAE-498F-84C0-967B5D81C6AF}" srcOrd="0" destOrd="0" presId="urn:microsoft.com/office/officeart/2005/8/layout/lProcess2"/>
    <dgm:cxn modelId="{DCFA1E47-99B0-4D35-8A5B-C3F94990FBA6}" type="presOf" srcId="{32370589-A769-4C04-9713-A31C6A0C1162}" destId="{339BE8B9-F68D-4B10-A262-024045EBA0C8}" srcOrd="0" destOrd="0" presId="urn:microsoft.com/office/officeart/2005/8/layout/lProcess2"/>
    <dgm:cxn modelId="{90576F8F-9975-4491-9FE8-081B2147F128}" srcId="{32370589-A769-4C04-9713-A31C6A0C1162}" destId="{34989A21-5367-454B-A83B-B0F52153FBA4}" srcOrd="0" destOrd="0" parTransId="{A535DDC0-D7E2-4E41-BD00-B44D52C86C1C}" sibTransId="{2CD30AA4-7208-4F12-A6C7-9560FE7AC975}"/>
    <dgm:cxn modelId="{20C9DC84-5560-4943-98B3-B487417141B0}" srcId="{BE5C3B00-770B-449E-AE6B-5662A964E831}" destId="{E2226BC5-282F-4F9C-B48A-3C3828B5AD9A}" srcOrd="1" destOrd="0" parTransId="{503FB919-252A-48C9-8D2D-033E6991873B}" sibTransId="{FF494FAE-61CC-4C4C-BD3E-4364117CD2C2}"/>
    <dgm:cxn modelId="{23365BE3-DB4E-4A1A-B16A-C7C7B4031E45}" type="presOf" srcId="{F5487C81-9B1F-4A0B-8B6E-0BE2676ADF8F}" destId="{446477CE-BADD-4693-8D05-224679310EA0}" srcOrd="0" destOrd="0" presId="urn:microsoft.com/office/officeart/2005/8/layout/lProcess2"/>
    <dgm:cxn modelId="{45D538B1-44C7-4AB3-95FF-BECCFFE30847}" srcId="{BE5C3B00-770B-449E-AE6B-5662A964E831}" destId="{4FB6221E-846F-49F3-BD20-7F1A766F4043}" srcOrd="3" destOrd="0" parTransId="{975BDFEF-3F84-4A6A-BFB6-E086C5307AD4}" sibTransId="{6A2B5958-4AF0-4CA6-B0C3-13E170B3D9CD}"/>
    <dgm:cxn modelId="{2593A577-C165-4DE2-81F8-E02927B642A6}" type="presOf" srcId="{0554AE14-80C8-471F-BA82-B9BE85AA2330}" destId="{FC8528B9-63FD-4675-8F93-43CA5664FE62}" srcOrd="0" destOrd="0" presId="urn:microsoft.com/office/officeart/2005/8/layout/lProcess2"/>
    <dgm:cxn modelId="{5FA96B93-741C-44E5-8EC6-085CECAB8E6F}" type="presOf" srcId="{DED7E692-02B9-4C0C-BD8C-A9F3D2E2153A}" destId="{D052A42E-0A3D-451C-8109-86DED37E247B}" srcOrd="0" destOrd="0" presId="urn:microsoft.com/office/officeart/2005/8/layout/lProcess2"/>
    <dgm:cxn modelId="{75BF214C-7E14-4C67-9B2B-4C095B422D1A}" srcId="{E2226BC5-282F-4F9C-B48A-3C3828B5AD9A}" destId="{F5487C81-9B1F-4A0B-8B6E-0BE2676ADF8F}" srcOrd="1" destOrd="0" parTransId="{243B569D-D2EA-44BB-AB4D-11F847823996}" sibTransId="{074B2846-48EB-4C97-ACC9-32D6C6CE9B3E}"/>
    <dgm:cxn modelId="{EEE8FD49-51CC-47B3-9C02-C1D79FED7B8F}" srcId="{BE5C3B00-770B-449E-AE6B-5662A964E831}" destId="{32370589-A769-4C04-9713-A31C6A0C1162}" srcOrd="2" destOrd="0" parTransId="{952CEDAF-401C-44D0-A76A-E82CBB4199BD}" sibTransId="{D69A554C-10D8-49ED-B0DC-B90E48D7A7BB}"/>
    <dgm:cxn modelId="{3D59AA3C-AE4E-41B4-8E2C-3345E08A1F58}" type="presOf" srcId="{01B6E17D-139D-4899-9328-8222619B36C7}" destId="{AFFA488F-99DC-41D0-9F9D-FD5B08780E99}" srcOrd="0" destOrd="0" presId="urn:microsoft.com/office/officeart/2005/8/layout/lProcess2"/>
    <dgm:cxn modelId="{3A665488-FEC5-485E-B767-059634A5A511}" type="presOf" srcId="{34989A21-5367-454B-A83B-B0F52153FBA4}" destId="{E101BFA3-091A-4EA5-A1BF-DC3BDD8118F2}" srcOrd="0" destOrd="0" presId="urn:microsoft.com/office/officeart/2005/8/layout/lProcess2"/>
    <dgm:cxn modelId="{91282C95-42AE-440A-98A8-591568558F85}" type="presOf" srcId="{4A8C6947-C5AB-4632-9A93-794626FEDDFF}" destId="{80D4413F-ACC2-49F0-924D-0FA5421E0B7A}" srcOrd="0" destOrd="0" presId="urn:microsoft.com/office/officeart/2005/8/layout/lProcess2"/>
    <dgm:cxn modelId="{0C362B4A-DACA-4EE0-9910-1CD01560FBEF}" srcId="{32370589-A769-4C04-9713-A31C6A0C1162}" destId="{4DA0AEB2-B2BC-4718-AE0C-C6A345031177}" srcOrd="3" destOrd="0" parTransId="{D5A412D3-16FA-42F5-8C26-6292D9648D35}" sibTransId="{97C48BBF-532F-48F8-B6CE-89079459A9C5}"/>
    <dgm:cxn modelId="{81A7DE98-E7DE-4F04-8283-609E455A26D0}" srcId="{BE5C3B00-770B-449E-AE6B-5662A964E831}" destId="{0554AE14-80C8-471F-BA82-B9BE85AA2330}" srcOrd="0" destOrd="0" parTransId="{94E23506-FA1F-4B2F-9932-C954C3E24BC2}" sibTransId="{64F675A6-55E8-4ADC-88E3-D282D13CE790}"/>
    <dgm:cxn modelId="{E3A55F6E-980C-45E3-806D-D10A65DA9432}" type="presOf" srcId="{4FB6221E-846F-49F3-BD20-7F1A766F4043}" destId="{E7B5C421-4BC4-4D1E-AF72-1F9A69EEC45F}" srcOrd="0" destOrd="0" presId="urn:microsoft.com/office/officeart/2005/8/layout/lProcess2"/>
    <dgm:cxn modelId="{745E0D29-481B-4839-B671-658E6378E520}" type="presOf" srcId="{EDA7BE17-1DA8-4ABE-AB22-F1C1A66283C2}" destId="{75E9B5D0-4F47-4989-87E6-C8AC1101AAA1}" srcOrd="0" destOrd="0" presId="urn:microsoft.com/office/officeart/2005/8/layout/lProcess2"/>
    <dgm:cxn modelId="{78015836-8B88-4CB9-B942-57879DE33830}" srcId="{4FB6221E-846F-49F3-BD20-7F1A766F4043}" destId="{4A8C6947-C5AB-4632-9A93-794626FEDDFF}" srcOrd="0" destOrd="0" parTransId="{4777DC28-D425-4C35-B1B8-361FB583B613}" sibTransId="{7BA5B78A-7863-4FCE-BC2A-D440402731D6}"/>
    <dgm:cxn modelId="{E9F84387-B6FC-4423-8B7E-74677AC18143}" srcId="{E2226BC5-282F-4F9C-B48A-3C3828B5AD9A}" destId="{F3D4B841-AA74-49EA-8225-1C51920FB941}" srcOrd="0" destOrd="0" parTransId="{021D6296-CBC3-4353-B53A-8D24BC62511A}" sibTransId="{9BA28215-E980-4F87-AD08-E3A51575C494}"/>
    <dgm:cxn modelId="{30F898D4-0515-4A57-990A-B2F789CCD4E8}" type="presOf" srcId="{4FB6221E-846F-49F3-BD20-7F1A766F4043}" destId="{A9AD61B4-9627-4C3D-BF3E-0059DAD8B153}" srcOrd="1" destOrd="0" presId="urn:microsoft.com/office/officeart/2005/8/layout/lProcess2"/>
    <dgm:cxn modelId="{07E18E69-0D64-4E0F-95AA-534AC20F4E35}" type="presOf" srcId="{0554AE14-80C8-471F-BA82-B9BE85AA2330}" destId="{1B71E346-ACBF-4DB6-A2CD-7AE7F6F48CDD}" srcOrd="1" destOrd="0" presId="urn:microsoft.com/office/officeart/2005/8/layout/lProcess2"/>
    <dgm:cxn modelId="{F07EBA6D-E9A5-4F73-B767-54E8BC4FE7BA}" srcId="{32370589-A769-4C04-9713-A31C6A0C1162}" destId="{A4F71416-D10F-4F76-8F89-025AD3673085}" srcOrd="1" destOrd="0" parTransId="{09D4F6B3-001A-4B20-AC17-65A6153017BC}" sibTransId="{66942BDE-B8F5-4E12-9FAF-AC15532E26F2}"/>
    <dgm:cxn modelId="{F036830D-C910-4902-B566-B16E716466CB}" type="presParOf" srcId="{5762547F-24F3-4C53-B003-AF84035ECCF0}" destId="{728752ED-E7FB-417D-9F95-7D9C79488BC8}" srcOrd="0" destOrd="0" presId="urn:microsoft.com/office/officeart/2005/8/layout/lProcess2"/>
    <dgm:cxn modelId="{231332D6-4340-4D33-BDB3-7F620C2D3DF5}" type="presParOf" srcId="{728752ED-E7FB-417D-9F95-7D9C79488BC8}" destId="{FC8528B9-63FD-4675-8F93-43CA5664FE62}" srcOrd="0" destOrd="0" presId="urn:microsoft.com/office/officeart/2005/8/layout/lProcess2"/>
    <dgm:cxn modelId="{52766048-9663-456C-A3A7-9EF366F6E81A}" type="presParOf" srcId="{728752ED-E7FB-417D-9F95-7D9C79488BC8}" destId="{1B71E346-ACBF-4DB6-A2CD-7AE7F6F48CDD}" srcOrd="1" destOrd="0" presId="urn:microsoft.com/office/officeart/2005/8/layout/lProcess2"/>
    <dgm:cxn modelId="{14364729-271B-4381-B520-1875B18F6BFE}" type="presParOf" srcId="{728752ED-E7FB-417D-9F95-7D9C79488BC8}" destId="{85B146BA-7DEC-498D-96F7-698ABBFA2023}" srcOrd="2" destOrd="0" presId="urn:microsoft.com/office/officeart/2005/8/layout/lProcess2"/>
    <dgm:cxn modelId="{8023E74C-4422-462C-9E21-6F81DD359C93}" type="presParOf" srcId="{85B146BA-7DEC-498D-96F7-698ABBFA2023}" destId="{B1EA84D6-D1C8-47F2-A3F6-610CA1A3B2C0}" srcOrd="0" destOrd="0" presId="urn:microsoft.com/office/officeart/2005/8/layout/lProcess2"/>
    <dgm:cxn modelId="{6AB7E7BA-B52E-4A2F-AF99-77ABD9775C33}" type="presParOf" srcId="{B1EA84D6-D1C8-47F2-A3F6-610CA1A3B2C0}" destId="{AFFA488F-99DC-41D0-9F9D-FD5B08780E99}" srcOrd="0" destOrd="0" presId="urn:microsoft.com/office/officeart/2005/8/layout/lProcess2"/>
    <dgm:cxn modelId="{674069D4-9157-4F03-85F2-B30811C9A2EF}" type="presParOf" srcId="{B1EA84D6-D1C8-47F2-A3F6-610CA1A3B2C0}" destId="{68272819-98FE-42D1-B4AA-E71C294209C2}" srcOrd="1" destOrd="0" presId="urn:microsoft.com/office/officeart/2005/8/layout/lProcess2"/>
    <dgm:cxn modelId="{6C2DB6D8-838B-4A54-9703-D16B157B2BD9}" type="presParOf" srcId="{B1EA84D6-D1C8-47F2-A3F6-610CA1A3B2C0}" destId="{55D3148C-2FAE-498F-84C0-967B5D81C6AF}" srcOrd="2" destOrd="0" presId="urn:microsoft.com/office/officeart/2005/8/layout/lProcess2"/>
    <dgm:cxn modelId="{BD7F2B7F-39F0-4D7E-9D16-49EAF46EF0C5}" type="presParOf" srcId="{B1EA84D6-D1C8-47F2-A3F6-610CA1A3B2C0}" destId="{F8ADB405-46F3-4AAD-B449-3DC414EB048F}" srcOrd="3" destOrd="0" presId="urn:microsoft.com/office/officeart/2005/8/layout/lProcess2"/>
    <dgm:cxn modelId="{B58D1814-0289-4EA5-826D-6B43E3972E78}" type="presParOf" srcId="{B1EA84D6-D1C8-47F2-A3F6-610CA1A3B2C0}" destId="{75E9B5D0-4F47-4989-87E6-C8AC1101AAA1}" srcOrd="4" destOrd="0" presId="urn:microsoft.com/office/officeart/2005/8/layout/lProcess2"/>
    <dgm:cxn modelId="{74534AAD-E73E-4D72-A297-08AB9FCF009A}" type="presParOf" srcId="{5762547F-24F3-4C53-B003-AF84035ECCF0}" destId="{3EFCA2B6-3DCB-45E6-BB0A-FB0A589FE45E}" srcOrd="1" destOrd="0" presId="urn:microsoft.com/office/officeart/2005/8/layout/lProcess2"/>
    <dgm:cxn modelId="{5250C373-FBCF-4147-9769-B99E03490FC9}" type="presParOf" srcId="{5762547F-24F3-4C53-B003-AF84035ECCF0}" destId="{BC590FD8-1EE6-4AFF-A689-E4E4A33CF9D6}" srcOrd="2" destOrd="0" presId="urn:microsoft.com/office/officeart/2005/8/layout/lProcess2"/>
    <dgm:cxn modelId="{98D5B50E-3911-4AEF-97E2-9797099A1F47}" type="presParOf" srcId="{BC590FD8-1EE6-4AFF-A689-E4E4A33CF9D6}" destId="{4AB28E53-1CA0-4B87-AB1A-C95D7848E090}" srcOrd="0" destOrd="0" presId="urn:microsoft.com/office/officeart/2005/8/layout/lProcess2"/>
    <dgm:cxn modelId="{61E8641E-78CA-40F7-BFBF-ACC467D196EB}" type="presParOf" srcId="{BC590FD8-1EE6-4AFF-A689-E4E4A33CF9D6}" destId="{F60AEAD0-0B87-410D-A260-4261C829FE53}" srcOrd="1" destOrd="0" presId="urn:microsoft.com/office/officeart/2005/8/layout/lProcess2"/>
    <dgm:cxn modelId="{B2EEDE52-86F7-45B2-B611-67065690830D}" type="presParOf" srcId="{BC590FD8-1EE6-4AFF-A689-E4E4A33CF9D6}" destId="{2494A215-5806-4E95-AAB8-F61AD2D514B9}" srcOrd="2" destOrd="0" presId="urn:microsoft.com/office/officeart/2005/8/layout/lProcess2"/>
    <dgm:cxn modelId="{143BB736-9BBF-40CE-ADB1-73D9575186A2}" type="presParOf" srcId="{2494A215-5806-4E95-AAB8-F61AD2D514B9}" destId="{B0DA5158-2A0E-4911-A135-8FC049A3F5E6}" srcOrd="0" destOrd="0" presId="urn:microsoft.com/office/officeart/2005/8/layout/lProcess2"/>
    <dgm:cxn modelId="{BBD2CE1C-40BA-4C52-99A9-E89F30B1E76D}" type="presParOf" srcId="{B0DA5158-2A0E-4911-A135-8FC049A3F5E6}" destId="{9FFED4E9-42D9-4777-8573-541DB5E91D2D}" srcOrd="0" destOrd="0" presId="urn:microsoft.com/office/officeart/2005/8/layout/lProcess2"/>
    <dgm:cxn modelId="{45221537-0765-471C-B67C-435820A00FDF}" type="presParOf" srcId="{B0DA5158-2A0E-4911-A135-8FC049A3F5E6}" destId="{42DA8F4E-0D43-47D2-9738-53FD1B8462ED}" srcOrd="1" destOrd="0" presId="urn:microsoft.com/office/officeart/2005/8/layout/lProcess2"/>
    <dgm:cxn modelId="{DB5D73AA-0796-4C1C-991A-D3E05D642838}" type="presParOf" srcId="{B0DA5158-2A0E-4911-A135-8FC049A3F5E6}" destId="{446477CE-BADD-4693-8D05-224679310EA0}" srcOrd="2" destOrd="0" presId="urn:microsoft.com/office/officeart/2005/8/layout/lProcess2"/>
    <dgm:cxn modelId="{1D308DE8-DAD4-4EE9-8FA0-128592A92AD6}" type="presParOf" srcId="{B0DA5158-2A0E-4911-A135-8FC049A3F5E6}" destId="{577DDB72-6CCF-417E-8257-07FDFC8ECF23}" srcOrd="3" destOrd="0" presId="urn:microsoft.com/office/officeart/2005/8/layout/lProcess2"/>
    <dgm:cxn modelId="{6E977360-F60D-40B4-A82C-1E73D20EEB04}" type="presParOf" srcId="{B0DA5158-2A0E-4911-A135-8FC049A3F5E6}" destId="{FB8FF8A3-D746-4A78-B37E-A06958BAD65D}" srcOrd="4" destOrd="0" presId="urn:microsoft.com/office/officeart/2005/8/layout/lProcess2"/>
    <dgm:cxn modelId="{6040B18A-E449-4C13-A1C9-B1AEB3C7A88A}" type="presParOf" srcId="{5762547F-24F3-4C53-B003-AF84035ECCF0}" destId="{C1C8BB8D-2C69-4C17-A15F-F26AFD325624}" srcOrd="3" destOrd="0" presId="urn:microsoft.com/office/officeart/2005/8/layout/lProcess2"/>
    <dgm:cxn modelId="{047C8E68-949A-4C8C-B423-0979E48439AB}" type="presParOf" srcId="{5762547F-24F3-4C53-B003-AF84035ECCF0}" destId="{797711C5-16F8-471D-8A32-9CAB4F4ED405}" srcOrd="4" destOrd="0" presId="urn:microsoft.com/office/officeart/2005/8/layout/lProcess2"/>
    <dgm:cxn modelId="{761EF978-5565-421D-A202-E0B835928456}" type="presParOf" srcId="{797711C5-16F8-471D-8A32-9CAB4F4ED405}" destId="{339BE8B9-F68D-4B10-A262-024045EBA0C8}" srcOrd="0" destOrd="0" presId="urn:microsoft.com/office/officeart/2005/8/layout/lProcess2"/>
    <dgm:cxn modelId="{4083A625-8A9F-409D-AB3F-662BC298022D}" type="presParOf" srcId="{797711C5-16F8-471D-8A32-9CAB4F4ED405}" destId="{9B0DF858-823E-45DA-862E-0E10CA9ACF65}" srcOrd="1" destOrd="0" presId="urn:microsoft.com/office/officeart/2005/8/layout/lProcess2"/>
    <dgm:cxn modelId="{341EAE6A-E91B-4B3D-A4A0-86364514A1CA}" type="presParOf" srcId="{797711C5-16F8-471D-8A32-9CAB4F4ED405}" destId="{F7518B40-B81C-49AE-8278-9A8864CCD18B}" srcOrd="2" destOrd="0" presId="urn:microsoft.com/office/officeart/2005/8/layout/lProcess2"/>
    <dgm:cxn modelId="{51832056-F2C6-4EF5-A2EF-E41821194E8A}" type="presParOf" srcId="{F7518B40-B81C-49AE-8278-9A8864CCD18B}" destId="{DB8A5533-3F6F-4F9A-8EB6-067726E27C3F}" srcOrd="0" destOrd="0" presId="urn:microsoft.com/office/officeart/2005/8/layout/lProcess2"/>
    <dgm:cxn modelId="{8ABB0D65-1D4E-4E91-8BCD-70275E50E823}" type="presParOf" srcId="{DB8A5533-3F6F-4F9A-8EB6-067726E27C3F}" destId="{E101BFA3-091A-4EA5-A1BF-DC3BDD8118F2}" srcOrd="0" destOrd="0" presId="urn:microsoft.com/office/officeart/2005/8/layout/lProcess2"/>
    <dgm:cxn modelId="{E99DA744-D9C3-4A71-96BD-F65323B8C273}" type="presParOf" srcId="{DB8A5533-3F6F-4F9A-8EB6-067726E27C3F}" destId="{3F2487C6-B048-4874-B38A-A91FBC1476CD}" srcOrd="1" destOrd="0" presId="urn:microsoft.com/office/officeart/2005/8/layout/lProcess2"/>
    <dgm:cxn modelId="{1EB51209-E131-4FCC-B7B7-61E0CF2C0611}" type="presParOf" srcId="{DB8A5533-3F6F-4F9A-8EB6-067726E27C3F}" destId="{0CF098CF-E606-4302-A40C-40E51B823B91}" srcOrd="2" destOrd="0" presId="urn:microsoft.com/office/officeart/2005/8/layout/lProcess2"/>
    <dgm:cxn modelId="{24D09278-2FFD-425D-BBFF-AB779286D56D}" type="presParOf" srcId="{DB8A5533-3F6F-4F9A-8EB6-067726E27C3F}" destId="{BD427DE8-E974-4513-8C7A-83B38894C755}" srcOrd="3" destOrd="0" presId="urn:microsoft.com/office/officeart/2005/8/layout/lProcess2"/>
    <dgm:cxn modelId="{357C03C8-B4A6-4690-A7B1-791CE6C7C7A1}" type="presParOf" srcId="{DB8A5533-3F6F-4F9A-8EB6-067726E27C3F}" destId="{D052A42E-0A3D-451C-8109-86DED37E247B}" srcOrd="4" destOrd="0" presId="urn:microsoft.com/office/officeart/2005/8/layout/lProcess2"/>
    <dgm:cxn modelId="{EF84C561-3142-4282-8776-09833213CAC1}" type="presParOf" srcId="{DB8A5533-3F6F-4F9A-8EB6-067726E27C3F}" destId="{AA153AEB-BA5D-41C4-9666-C7814CB82A6C}" srcOrd="5" destOrd="0" presId="urn:microsoft.com/office/officeart/2005/8/layout/lProcess2"/>
    <dgm:cxn modelId="{ADC595E2-2261-45FE-B154-296A22A38F5A}" type="presParOf" srcId="{DB8A5533-3F6F-4F9A-8EB6-067726E27C3F}" destId="{DADBE442-E533-4695-9E0E-728D76834F7A}" srcOrd="6" destOrd="0" presId="urn:microsoft.com/office/officeart/2005/8/layout/lProcess2"/>
    <dgm:cxn modelId="{9632EA56-0D31-44BA-BF34-E387EAB4C114}" type="presParOf" srcId="{5762547F-24F3-4C53-B003-AF84035ECCF0}" destId="{EF1665B1-977E-41F2-8654-C2F56CA555E8}" srcOrd="5" destOrd="0" presId="urn:microsoft.com/office/officeart/2005/8/layout/lProcess2"/>
    <dgm:cxn modelId="{CCA75839-13C5-4D5B-A858-870E36160321}" type="presParOf" srcId="{5762547F-24F3-4C53-B003-AF84035ECCF0}" destId="{D044DE97-3312-4EB0-8CA9-52673C003BB6}" srcOrd="6" destOrd="0" presId="urn:microsoft.com/office/officeart/2005/8/layout/lProcess2"/>
    <dgm:cxn modelId="{DF451176-95B4-421C-B284-0A8D4A2467EB}" type="presParOf" srcId="{D044DE97-3312-4EB0-8CA9-52673C003BB6}" destId="{E7B5C421-4BC4-4D1E-AF72-1F9A69EEC45F}" srcOrd="0" destOrd="0" presId="urn:microsoft.com/office/officeart/2005/8/layout/lProcess2"/>
    <dgm:cxn modelId="{ECF17D53-AAC5-4142-A2F2-CEDBA8B3DAAA}" type="presParOf" srcId="{D044DE97-3312-4EB0-8CA9-52673C003BB6}" destId="{A9AD61B4-9627-4C3D-BF3E-0059DAD8B153}" srcOrd="1" destOrd="0" presId="urn:microsoft.com/office/officeart/2005/8/layout/lProcess2"/>
    <dgm:cxn modelId="{CB76F761-EC9D-4DCE-AD64-F8B3BBC80D3E}" type="presParOf" srcId="{D044DE97-3312-4EB0-8CA9-52673C003BB6}" destId="{86B5FD6C-EA51-4D5D-929F-AC6DFCE7D1F0}" srcOrd="2" destOrd="0" presId="urn:microsoft.com/office/officeart/2005/8/layout/lProcess2"/>
    <dgm:cxn modelId="{06830932-C597-40BC-B0B1-4334B9F8624C}" type="presParOf" srcId="{86B5FD6C-EA51-4D5D-929F-AC6DFCE7D1F0}" destId="{4488F5F9-65F7-4BAA-81C9-F06CCE32CF28}" srcOrd="0" destOrd="0" presId="urn:microsoft.com/office/officeart/2005/8/layout/lProcess2"/>
    <dgm:cxn modelId="{31CE088A-CF30-4D1E-87AA-89DCF3DE9CD3}" type="presParOf" srcId="{4488F5F9-65F7-4BAA-81C9-F06CCE32CF28}" destId="{80D4413F-ACC2-49F0-924D-0FA5421E0B7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528B9-63FD-4675-8F93-43CA5664FE62}">
      <dsp:nvSpPr>
        <dsp:cNvPr id="0" name=""/>
        <dsp:cNvSpPr/>
      </dsp:nvSpPr>
      <dsp:spPr>
        <a:xfrm>
          <a:off x="2118" y="0"/>
          <a:ext cx="2078340" cy="54006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Description à visée individuelle</a:t>
          </a:r>
          <a:endParaRPr lang="fr-FR" sz="2200" kern="1200" dirty="0"/>
        </a:p>
      </dsp:txBody>
      <dsp:txXfrm>
        <a:off x="2118" y="0"/>
        <a:ext cx="2078340" cy="1620202"/>
      </dsp:txXfrm>
    </dsp:sp>
    <dsp:sp modelId="{AFFA488F-99DC-41D0-9F9D-FD5B08780E99}">
      <dsp:nvSpPr>
        <dsp:cNvPr id="0" name=""/>
        <dsp:cNvSpPr/>
      </dsp:nvSpPr>
      <dsp:spPr>
        <a:xfrm>
          <a:off x="209952" y="1621175"/>
          <a:ext cx="1662672" cy="863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(axe 1 RA)</a:t>
          </a:r>
          <a:endParaRPr lang="fr-FR" sz="1600" kern="1200" dirty="0"/>
        </a:p>
      </dsp:txBody>
      <dsp:txXfrm>
        <a:off x="235230" y="1646453"/>
        <a:ext cx="1612116" cy="812483"/>
      </dsp:txXfrm>
    </dsp:sp>
    <dsp:sp modelId="{55D3148C-2FAE-498F-84C0-967B5D81C6AF}">
      <dsp:nvSpPr>
        <dsp:cNvPr id="0" name=""/>
        <dsp:cNvSpPr/>
      </dsp:nvSpPr>
      <dsp:spPr>
        <a:xfrm>
          <a:off x="209952" y="2616990"/>
          <a:ext cx="1662672" cy="1516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051211"/>
                <a:satOff val="-3788"/>
                <a:lumOff val="-5333"/>
                <a:alphaOff val="0"/>
                <a:tint val="50000"/>
                <a:satMod val="300000"/>
              </a:schemeClr>
            </a:gs>
            <a:gs pos="35000">
              <a:schemeClr val="accent3">
                <a:hueOff val="-1051211"/>
                <a:satOff val="-3788"/>
                <a:lumOff val="-5333"/>
                <a:alphaOff val="0"/>
                <a:tint val="37000"/>
                <a:satMod val="300000"/>
              </a:schemeClr>
            </a:gs>
            <a:gs pos="100000">
              <a:schemeClr val="accent3">
                <a:hueOff val="-1051211"/>
                <a:satOff val="-3788"/>
                <a:lumOff val="-53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Lien entre le GEVA et le PPC</a:t>
          </a:r>
          <a:endParaRPr lang="fr-FR" sz="1600" kern="1200" dirty="0"/>
        </a:p>
      </dsp:txBody>
      <dsp:txXfrm>
        <a:off x="254379" y="2661417"/>
        <a:ext cx="1573818" cy="1428007"/>
      </dsp:txXfrm>
    </dsp:sp>
    <dsp:sp modelId="{75E9B5D0-4F47-4989-87E6-C8AC1101AAA1}">
      <dsp:nvSpPr>
        <dsp:cNvPr id="0" name=""/>
        <dsp:cNvSpPr/>
      </dsp:nvSpPr>
      <dsp:spPr>
        <a:xfrm>
          <a:off x="209952" y="4266628"/>
          <a:ext cx="1662672" cy="863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102421"/>
                <a:satOff val="-7577"/>
                <a:lumOff val="-10667"/>
                <a:alphaOff val="0"/>
                <a:tint val="50000"/>
                <a:satMod val="300000"/>
              </a:schemeClr>
            </a:gs>
            <a:gs pos="35000">
              <a:schemeClr val="accent3">
                <a:hueOff val="-2102421"/>
                <a:satOff val="-7577"/>
                <a:lumOff val="-10667"/>
                <a:alphaOff val="0"/>
                <a:tint val="37000"/>
                <a:satMod val="300000"/>
              </a:schemeClr>
            </a:gs>
            <a:gs pos="100000">
              <a:schemeClr val="accent3">
                <a:hueOff val="-2102421"/>
                <a:satOff val="-7577"/>
                <a:lumOff val="-10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Dossier partagé</a:t>
          </a:r>
          <a:endParaRPr lang="fr-FR" sz="1800" kern="1200" dirty="0"/>
        </a:p>
      </dsp:txBody>
      <dsp:txXfrm>
        <a:off x="235230" y="4291906"/>
        <a:ext cx="1612116" cy="812483"/>
      </dsp:txXfrm>
    </dsp:sp>
    <dsp:sp modelId="{4AB28E53-1CA0-4B87-AB1A-C95D7848E090}">
      <dsp:nvSpPr>
        <dsp:cNvPr id="0" name=""/>
        <dsp:cNvSpPr/>
      </dsp:nvSpPr>
      <dsp:spPr>
        <a:xfrm>
          <a:off x="2236334" y="0"/>
          <a:ext cx="2078340" cy="54006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Description à visée collective</a:t>
          </a:r>
          <a:endParaRPr lang="fr-FR" sz="2200" kern="1200" dirty="0"/>
        </a:p>
      </dsp:txBody>
      <dsp:txXfrm>
        <a:off x="2236334" y="0"/>
        <a:ext cx="2078340" cy="1620202"/>
      </dsp:txXfrm>
    </dsp:sp>
    <dsp:sp modelId="{9FFED4E9-42D9-4777-8573-541DB5E91D2D}">
      <dsp:nvSpPr>
        <dsp:cNvPr id="0" name=""/>
        <dsp:cNvSpPr/>
      </dsp:nvSpPr>
      <dsp:spPr>
        <a:xfrm>
          <a:off x="2444168" y="1620663"/>
          <a:ext cx="1662672" cy="1061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3153632"/>
                <a:satOff val="-11365"/>
                <a:lumOff val="-16000"/>
                <a:alphaOff val="0"/>
                <a:tint val="50000"/>
                <a:satMod val="300000"/>
              </a:schemeClr>
            </a:gs>
            <a:gs pos="35000">
              <a:schemeClr val="accent3">
                <a:hueOff val="-3153632"/>
                <a:satOff val="-11365"/>
                <a:lumOff val="-16000"/>
                <a:alphaOff val="0"/>
                <a:tint val="37000"/>
                <a:satMod val="300000"/>
              </a:schemeClr>
            </a:gs>
            <a:gs pos="100000">
              <a:schemeClr val="accent3">
                <a:hueOff val="-3153632"/>
                <a:satOff val="-11365"/>
                <a:lumOff val="-16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Diagnostic territorial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(Axe 2 RA)</a:t>
          </a:r>
          <a:endParaRPr lang="fr-FR" sz="1600" kern="1200" dirty="0"/>
        </a:p>
      </dsp:txBody>
      <dsp:txXfrm>
        <a:off x="2475244" y="1651739"/>
        <a:ext cx="1600520" cy="998864"/>
      </dsp:txXfrm>
    </dsp:sp>
    <dsp:sp modelId="{446477CE-BADD-4693-8D05-224679310EA0}">
      <dsp:nvSpPr>
        <dsp:cNvPr id="0" name=""/>
        <dsp:cNvSpPr/>
      </dsp:nvSpPr>
      <dsp:spPr>
        <a:xfrm>
          <a:off x="2444168" y="2844913"/>
          <a:ext cx="1662672" cy="1061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204842"/>
                <a:satOff val="-15154"/>
                <a:lumOff val="-21333"/>
                <a:alphaOff val="0"/>
                <a:tint val="50000"/>
                <a:satMod val="300000"/>
              </a:schemeClr>
            </a:gs>
            <a:gs pos="35000">
              <a:schemeClr val="accent3">
                <a:hueOff val="-4204842"/>
                <a:satOff val="-15154"/>
                <a:lumOff val="-21333"/>
                <a:alphaOff val="0"/>
                <a:tint val="37000"/>
                <a:satMod val="300000"/>
              </a:schemeClr>
            </a:gs>
            <a:gs pos="100000">
              <a:schemeClr val="accent3">
                <a:hueOff val="-4204842"/>
                <a:satOff val="-15154"/>
                <a:lumOff val="-213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Diagnostic des ressources (handicap rare)</a:t>
          </a:r>
          <a:endParaRPr lang="fr-FR" sz="1600" kern="1200" dirty="0"/>
        </a:p>
      </dsp:txBody>
      <dsp:txXfrm>
        <a:off x="2475244" y="2875989"/>
        <a:ext cx="1600520" cy="998864"/>
      </dsp:txXfrm>
    </dsp:sp>
    <dsp:sp modelId="{FB8FF8A3-D746-4A78-B37E-A06958BAD65D}">
      <dsp:nvSpPr>
        <dsp:cNvPr id="0" name=""/>
        <dsp:cNvSpPr/>
      </dsp:nvSpPr>
      <dsp:spPr>
        <a:xfrm>
          <a:off x="2444168" y="4069163"/>
          <a:ext cx="1662672" cy="1061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256053"/>
                <a:satOff val="-18942"/>
                <a:lumOff val="-26667"/>
                <a:alphaOff val="0"/>
                <a:tint val="50000"/>
                <a:satMod val="300000"/>
              </a:schemeClr>
            </a:gs>
            <a:gs pos="35000">
              <a:schemeClr val="accent3">
                <a:hueOff val="-5256053"/>
                <a:satOff val="-18942"/>
                <a:lumOff val="-26667"/>
                <a:alphaOff val="0"/>
                <a:tint val="37000"/>
                <a:satMod val="300000"/>
              </a:schemeClr>
            </a:gs>
            <a:gs pos="100000">
              <a:schemeClr val="accent3">
                <a:hueOff val="-5256053"/>
                <a:satOff val="-18942"/>
                <a:lumOff val="-2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Connaissance des ESMS par les prestations qu’ils réalisent</a:t>
          </a:r>
          <a:endParaRPr lang="fr-FR" sz="1600" kern="1200" dirty="0"/>
        </a:p>
      </dsp:txBody>
      <dsp:txXfrm>
        <a:off x="2475244" y="4100239"/>
        <a:ext cx="1600520" cy="998864"/>
      </dsp:txXfrm>
    </dsp:sp>
    <dsp:sp modelId="{339BE8B9-F68D-4B10-A262-024045EBA0C8}">
      <dsp:nvSpPr>
        <dsp:cNvPr id="0" name=""/>
        <dsp:cNvSpPr/>
      </dsp:nvSpPr>
      <dsp:spPr>
        <a:xfrm>
          <a:off x="4470550" y="0"/>
          <a:ext cx="2078340" cy="54006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Système d’information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Interopérabilité</a:t>
          </a:r>
          <a:endParaRPr lang="fr-FR" sz="2200" kern="1200" dirty="0"/>
        </a:p>
      </dsp:txBody>
      <dsp:txXfrm>
        <a:off x="4470550" y="0"/>
        <a:ext cx="2078340" cy="1620202"/>
      </dsp:txXfrm>
    </dsp:sp>
    <dsp:sp modelId="{E101BFA3-091A-4EA5-A1BF-DC3BDD8118F2}">
      <dsp:nvSpPr>
        <dsp:cNvPr id="0" name=""/>
        <dsp:cNvSpPr/>
      </dsp:nvSpPr>
      <dsp:spPr>
        <a:xfrm>
          <a:off x="4678384" y="1620334"/>
          <a:ext cx="1662672" cy="786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6307263"/>
                <a:satOff val="-22730"/>
                <a:lumOff val="-32000"/>
                <a:alphaOff val="0"/>
                <a:tint val="50000"/>
                <a:satMod val="300000"/>
              </a:schemeClr>
            </a:gs>
            <a:gs pos="35000">
              <a:schemeClr val="accent3">
                <a:hueOff val="-6307263"/>
                <a:satOff val="-22730"/>
                <a:lumOff val="-32000"/>
                <a:alphaOff val="0"/>
                <a:tint val="37000"/>
                <a:satMod val="300000"/>
              </a:schemeClr>
            </a:gs>
            <a:gs pos="100000">
              <a:schemeClr val="accent3">
                <a:hueOff val="-6307263"/>
                <a:satOff val="-22730"/>
                <a:lumOff val="-32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7780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ROR</a:t>
          </a:r>
          <a:endParaRPr lang="fr-FR" sz="1800" kern="1200" dirty="0"/>
        </a:p>
      </dsp:txBody>
      <dsp:txXfrm>
        <a:off x="4701428" y="1643378"/>
        <a:ext cx="1616584" cy="740675"/>
      </dsp:txXfrm>
    </dsp:sp>
    <dsp:sp modelId="{0CF098CF-E606-4302-A40C-40E51B823B91}">
      <dsp:nvSpPr>
        <dsp:cNvPr id="0" name=""/>
        <dsp:cNvSpPr/>
      </dsp:nvSpPr>
      <dsp:spPr>
        <a:xfrm>
          <a:off x="4678384" y="2528138"/>
          <a:ext cx="1662672" cy="786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7358474"/>
                <a:satOff val="-26519"/>
                <a:lumOff val="-37333"/>
                <a:alphaOff val="0"/>
                <a:tint val="50000"/>
                <a:satMod val="300000"/>
              </a:schemeClr>
            </a:gs>
            <a:gs pos="35000">
              <a:schemeClr val="accent3">
                <a:hueOff val="-7358474"/>
                <a:satOff val="-26519"/>
                <a:lumOff val="-37333"/>
                <a:alphaOff val="0"/>
                <a:tint val="37000"/>
                <a:satMod val="300000"/>
              </a:schemeClr>
            </a:gs>
            <a:gs pos="100000">
              <a:schemeClr val="accent3">
                <a:hueOff val="-7358474"/>
                <a:satOff val="-26519"/>
                <a:lumOff val="-373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7780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SI MDPH</a:t>
          </a:r>
          <a:endParaRPr lang="fr-FR" sz="1800" kern="1200" dirty="0"/>
        </a:p>
      </dsp:txBody>
      <dsp:txXfrm>
        <a:off x="4701428" y="2551182"/>
        <a:ext cx="1616584" cy="740675"/>
      </dsp:txXfrm>
    </dsp:sp>
    <dsp:sp modelId="{D052A42E-0A3D-451C-8109-86DED37E247B}">
      <dsp:nvSpPr>
        <dsp:cNvPr id="0" name=""/>
        <dsp:cNvSpPr/>
      </dsp:nvSpPr>
      <dsp:spPr>
        <a:xfrm>
          <a:off x="4678384" y="3435942"/>
          <a:ext cx="1662672" cy="786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409684"/>
                <a:satOff val="-30307"/>
                <a:lumOff val="-42666"/>
                <a:alphaOff val="0"/>
                <a:tint val="50000"/>
                <a:satMod val="300000"/>
              </a:schemeClr>
            </a:gs>
            <a:gs pos="35000">
              <a:schemeClr val="accent3">
                <a:hueOff val="-8409684"/>
                <a:satOff val="-30307"/>
                <a:lumOff val="-42666"/>
                <a:alphaOff val="0"/>
                <a:tint val="37000"/>
                <a:satMod val="300000"/>
              </a:schemeClr>
            </a:gs>
            <a:gs pos="100000">
              <a:schemeClr val="accent3">
                <a:hueOff val="-8409684"/>
                <a:satOff val="-30307"/>
                <a:lumOff val="-426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7780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SI suivi des orientations</a:t>
          </a:r>
          <a:endParaRPr lang="fr-FR" sz="1800" kern="1200" dirty="0"/>
        </a:p>
      </dsp:txBody>
      <dsp:txXfrm>
        <a:off x="4701428" y="3458986"/>
        <a:ext cx="1616584" cy="740675"/>
      </dsp:txXfrm>
    </dsp:sp>
    <dsp:sp modelId="{DADBE442-E533-4695-9E0E-728D76834F7A}">
      <dsp:nvSpPr>
        <dsp:cNvPr id="0" name=""/>
        <dsp:cNvSpPr/>
      </dsp:nvSpPr>
      <dsp:spPr>
        <a:xfrm>
          <a:off x="4678384" y="4343746"/>
          <a:ext cx="1662672" cy="786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9460895"/>
                <a:satOff val="-34096"/>
                <a:lumOff val="-48000"/>
                <a:alphaOff val="0"/>
                <a:tint val="50000"/>
                <a:satMod val="300000"/>
              </a:schemeClr>
            </a:gs>
            <a:gs pos="35000">
              <a:schemeClr val="accent3">
                <a:hueOff val="-9460895"/>
                <a:satOff val="-34096"/>
                <a:lumOff val="-48000"/>
                <a:alphaOff val="0"/>
                <a:tint val="37000"/>
                <a:satMod val="300000"/>
              </a:schemeClr>
            </a:gs>
            <a:gs pos="100000">
              <a:schemeClr val="accent3">
                <a:hueOff val="-9460895"/>
                <a:satOff val="-34096"/>
                <a:lumOff val="-48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7780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Espaddom</a:t>
          </a:r>
          <a:endParaRPr lang="fr-FR" sz="1800" kern="1200" dirty="0"/>
        </a:p>
      </dsp:txBody>
      <dsp:txXfrm>
        <a:off x="4701428" y="4366790"/>
        <a:ext cx="1616584" cy="740675"/>
      </dsp:txXfrm>
    </dsp:sp>
    <dsp:sp modelId="{E7B5C421-4BC4-4D1E-AF72-1F9A69EEC45F}">
      <dsp:nvSpPr>
        <dsp:cNvPr id="0" name=""/>
        <dsp:cNvSpPr/>
      </dsp:nvSpPr>
      <dsp:spPr>
        <a:xfrm>
          <a:off x="6704766" y="0"/>
          <a:ext cx="2078340" cy="540067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Gestion de l’offre</a:t>
          </a:r>
          <a:endParaRPr lang="fr-FR" sz="2200" kern="1200" dirty="0"/>
        </a:p>
      </dsp:txBody>
      <dsp:txXfrm>
        <a:off x="6704766" y="0"/>
        <a:ext cx="2078340" cy="1620202"/>
      </dsp:txXfrm>
    </dsp:sp>
    <dsp:sp modelId="{80D4413F-ACC2-49F0-924D-0FA5421E0B7A}">
      <dsp:nvSpPr>
        <dsp:cNvPr id="0" name=""/>
        <dsp:cNvSpPr/>
      </dsp:nvSpPr>
      <dsp:spPr>
        <a:xfrm>
          <a:off x="6912600" y="3010599"/>
          <a:ext cx="1662672" cy="729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0512105"/>
                <a:satOff val="-37884"/>
                <a:lumOff val="-53333"/>
                <a:alphaOff val="0"/>
                <a:tint val="50000"/>
                <a:satMod val="300000"/>
              </a:schemeClr>
            </a:gs>
            <a:gs pos="35000">
              <a:schemeClr val="accent3">
                <a:hueOff val="-10512105"/>
                <a:satOff val="-37884"/>
                <a:lumOff val="-53333"/>
                <a:alphaOff val="0"/>
                <a:tint val="37000"/>
                <a:satMod val="300000"/>
              </a:schemeClr>
            </a:gs>
            <a:gs pos="100000">
              <a:schemeClr val="accent3">
                <a:hueOff val="-10512105"/>
                <a:satOff val="-37884"/>
                <a:lumOff val="-533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CPOM</a:t>
          </a:r>
          <a:endParaRPr lang="fr-FR" sz="1600" kern="1200" dirty="0"/>
        </a:p>
      </dsp:txBody>
      <dsp:txXfrm>
        <a:off x="6933971" y="3031970"/>
        <a:ext cx="1619930" cy="686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7" cy="496491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D6EDBD13-8411-4A1C-AF64-E1BC55688A1E}" type="datetimeFigureOut">
              <a:rPr lang="fr-FR" smtClean="0"/>
              <a:pPr/>
              <a:t>23/01/2019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4" y="9431599"/>
            <a:ext cx="2946347" cy="496491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5614ECCF-855E-493D-8D32-31F1DF734E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576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46" cy="497047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998" y="0"/>
            <a:ext cx="2945646" cy="497047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8B87C83A-3AA6-437E-BDE9-D3B617F5CF87}" type="datetimeFigureOut">
              <a:rPr lang="fr-FR" smtClean="0"/>
              <a:pPr/>
              <a:t>23/01/2019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5" y="4716383"/>
            <a:ext cx="5439734" cy="4468654"/>
          </a:xfrm>
          <a:prstGeom prst="rect">
            <a:avLst/>
          </a:prstGeom>
        </p:spPr>
        <p:txBody>
          <a:bodyPr vert="horz" lIns="92473" tIns="46237" rIns="92473" bIns="4623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5646" cy="497046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998" y="9431179"/>
            <a:ext cx="2945646" cy="497046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D292F564-A918-4646-9D28-2B66B984BE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80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23EE27-68A0-4180-9CD5-3DF5E2332C85}" type="slidenum">
              <a:rPr lang="fr-FR" altLang="en-US" smtClean="0"/>
              <a:pPr eaLnBrk="1" hangingPunct="1"/>
              <a:t>4</a:t>
            </a:fld>
            <a:endParaRPr lang="fr-FR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569" y="4716662"/>
            <a:ext cx="4986126" cy="4468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AD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2F564-A918-4646-9D28-2B66B984BE6B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2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Animation</a:t>
            </a:r>
            <a:r>
              <a:rPr lang="fr-FR" baseline="0" dirty="0" smtClean="0"/>
              <a:t> pour montrer la logique </a:t>
            </a:r>
          </a:p>
          <a:p>
            <a:endParaRPr lang="fr-FR" baseline="0" dirty="0" smtClean="0"/>
          </a:p>
          <a:p>
            <a:r>
              <a:rPr lang="fr-FR" baseline="0" dirty="0" smtClean="0"/>
              <a:t>4 principes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2F564-A918-4646-9D28-2B66B984BE6B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36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AD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2F564-A918-4646-9D28-2B66B984BE6B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85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2F564-A918-4646-9D28-2B66B984BE6B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19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2F564-A918-4646-9D28-2B66B984BE6B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19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23EE27-68A0-4180-9CD5-3DF5E2332C85}" type="slidenum">
              <a:rPr lang="fr-FR" altLang="en-US" smtClean="0"/>
              <a:pPr eaLnBrk="1" hangingPunct="1"/>
              <a:t>5</a:t>
            </a:fld>
            <a:endParaRPr lang="fr-FR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569" y="4716662"/>
            <a:ext cx="4986126" cy="4468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23EE27-68A0-4180-9CD5-3DF5E2332C85}" type="slidenum">
              <a:rPr lang="fr-FR" altLang="en-US" smtClean="0"/>
              <a:pPr eaLnBrk="1" hangingPunct="1"/>
              <a:t>6</a:t>
            </a:fld>
            <a:endParaRPr lang="fr-FR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569" y="4716662"/>
            <a:ext cx="4986126" cy="4468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AD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2F564-A918-4646-9D28-2B66B984BE6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2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AD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2F564-A918-4646-9D28-2B66B984BE6B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2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AD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2F564-A918-4646-9D28-2B66B984BE6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26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AD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2F564-A918-4646-9D28-2B66B984BE6B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26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AD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2F564-A918-4646-9D28-2B66B984BE6B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2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2F564-A918-4646-9D28-2B66B984BE6B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2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22544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50836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9394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794136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285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124083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735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09809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866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2984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737647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12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31947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89239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421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12889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3811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36120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15840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3227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723915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644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815597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3284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9761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593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53916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487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5061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11313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41629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943876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99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2905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22264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13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2156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7675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49106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363335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782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372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8229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638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83955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5797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12319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782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372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8229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96389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5797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12319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9153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85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89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2032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22076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3107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379152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849595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277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93822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8684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94965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06951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3433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8446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714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21595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5256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80856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654696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032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826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81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6989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‹N°›</a:t>
            </a:fld>
            <a:endParaRPr lang="fr-FR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2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5258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72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837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883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3937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97810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596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3323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682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51882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4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673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4035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748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5308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03928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32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1643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9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156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8236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450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260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20355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796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003242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06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306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8298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7913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00699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343791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718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2940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84838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320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6247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501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359218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96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619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074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14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51385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476729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9459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089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372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256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55093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2254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5567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01764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8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1364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3222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7180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3962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630670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242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14673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662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9473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0774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26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140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925773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157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5674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539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2784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53133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3925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819803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0173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07710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2088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333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93947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8391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3755163" cy="424370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0534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463134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4519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22199"/>
            <a:ext cx="8064000" cy="483979"/>
          </a:xfrm>
        </p:spPr>
        <p:txBody>
          <a:bodyPr anchor="t"/>
          <a:lstStyle>
            <a:lvl1pPr algn="ctr">
              <a:lnSpc>
                <a:spcPct val="85000"/>
              </a:lnSpc>
              <a:defRPr sz="3700" b="0">
                <a:solidFill>
                  <a:schemeClr val="accent1"/>
                </a:solidFill>
              </a:defRPr>
            </a:lvl1pPr>
          </a:lstStyle>
          <a:p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539999" y="3397042"/>
            <a:ext cx="8064000" cy="384383"/>
          </a:xfrm>
        </p:spPr>
        <p:txBody>
          <a:bodyPr wrap="square">
            <a:noAutofit/>
          </a:bodyPr>
          <a:lstStyle>
            <a:lvl1pPr algn="ctr">
              <a:lnSpc>
                <a:spcPct val="85000"/>
              </a:lnSpc>
              <a:defRPr sz="2400"/>
            </a:lvl1pPr>
          </a:lstStyle>
          <a:p>
            <a:pPr lvl="0"/>
            <a:r>
              <a:rPr lang="fr-FR" noProof="0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5262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39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41773"/>
            <a:ext cx="8064000" cy="497059"/>
          </a:xfrm>
        </p:spPr>
        <p:txBody>
          <a:bodyPr anchor="ctr"/>
          <a:lstStyle>
            <a:lvl1pPr>
              <a:lnSpc>
                <a:spcPct val="8500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4400"/>
          </a:xfrm>
        </p:spPr>
        <p:txBody>
          <a:bodyPr>
            <a:normAutofit/>
          </a:bodyPr>
          <a:lstStyle>
            <a:lvl1pPr marL="396000" indent="-39600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2400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2400" b="0" i="0" cap="none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401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3"/>
            <a:ext cx="8064000" cy="4243705"/>
          </a:xfrm>
        </p:spPr>
        <p:txBody>
          <a:bodyPr>
            <a:normAutofit/>
          </a:bodyPr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5988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–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17332"/>
            <a:ext cx="8064000" cy="4243387"/>
          </a:xfrm>
        </p:spPr>
        <p:txBody>
          <a:bodyPr numCol="2" spcCol="72000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75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9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Relationship Id="rId9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Relationship Id="rId9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9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6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32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38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4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6.xml"/><Relationship Id="rId7" Type="http://schemas.openxmlformats.org/officeDocument/2006/relationships/theme" Target="../theme/theme24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7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63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‹N°›</a:t>
            </a:fld>
            <a:endParaRPr lang="fr-FR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3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5" r:id="rId3"/>
    <p:sldLayoutId id="2147483673" r:id="rId4"/>
    <p:sldLayoutId id="2147483674" r:id="rId5"/>
    <p:sldLayoutId id="2147483670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3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3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8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3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6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8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1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0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5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2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5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1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5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9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4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3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7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488035"/>
            <a:ext cx="8064000" cy="36625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fr-FR" noProof="0" dirty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1517810"/>
            <a:ext cx="8064000" cy="42432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8798719" y="6122194"/>
            <a:ext cx="345281" cy="36714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fld id="{DBEBD155-5711-4C27-9071-6C732E71489C}" type="slidenum">
              <a:rPr lang="fr-FR" sz="1000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algn="ctr"/>
              <a:t>‹N°›</a:t>
            </a:fld>
            <a:endParaRPr lang="fr-FR" sz="1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2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96000" indent="-396000" algn="l" defTabSz="914400" rtl="0" eaLnBrk="1" latinLnBrk="0" hangingPunct="1">
        <a:spcBef>
          <a:spcPts val="1000"/>
        </a:spcBef>
        <a:buClr>
          <a:schemeClr val="accent2"/>
        </a:buClr>
        <a:buFont typeface="Arial" panose="020B0604020202020204" pitchFamily="34" charset="0"/>
        <a:buChar char="►"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4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 typeface="Arial" panose="020B0604020202020204" pitchFamily="34" charset="0"/>
        <a:buNone/>
        <a:defRPr sz="1600" i="1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54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-sante.gouv.fr/grands-dossiers/reforme-de-la-tarification-des-etablissements-et-services-pour-personn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Relationship Id="rId4" Type="http://schemas.openxmlformats.org/officeDocument/2006/relationships/hyperlink" Target="http://www.cnsa.fr/accompagnement-en-etablissement-et-service/les-reformes-tarifaires/reforme-des-etablissements-pour-personnes-handicapee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erafin-ph@cnsa.f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63776" y="6480442"/>
            <a:ext cx="1951630" cy="384383"/>
          </a:xfrm>
        </p:spPr>
        <p:txBody>
          <a:bodyPr anchor="ctr"/>
          <a:lstStyle/>
          <a:p>
            <a:pPr algn="l"/>
            <a:r>
              <a:rPr lang="fr-FR" sz="1200" dirty="0" smtClean="0"/>
              <a:t>15 Décembre 2016</a:t>
            </a:r>
            <a:endParaRPr lang="fr-FR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1" y="4342343"/>
            <a:ext cx="9143999" cy="1892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400" dirty="0" smtClean="0">
                <a:solidFill>
                  <a:schemeClr val="bg1"/>
                </a:solidFill>
              </a:rPr>
              <a:t>Séminaire CNSA/DREES/</a:t>
            </a:r>
            <a:r>
              <a:rPr lang="fr-FR" sz="2400" dirty="0" err="1" smtClean="0">
                <a:solidFill>
                  <a:schemeClr val="bg1"/>
                </a:solidFill>
              </a:rPr>
              <a:t>IReSP</a:t>
            </a:r>
            <a:endParaRPr lang="fr-FR" sz="2400" dirty="0" smtClean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endParaRPr lang="fr-FR" sz="800" dirty="0" smtClean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fr-FR" sz="2400" dirty="0" smtClean="0">
                <a:solidFill>
                  <a:schemeClr val="bg1"/>
                </a:solidFill>
              </a:rPr>
              <a:t>Dispositifs </a:t>
            </a:r>
            <a:r>
              <a:rPr lang="fr-FR" sz="2400" dirty="0">
                <a:solidFill>
                  <a:schemeClr val="bg1"/>
                </a:solidFill>
              </a:rPr>
              <a:t>et modalités d’accompagnement des personnes </a:t>
            </a:r>
            <a:r>
              <a:rPr lang="fr-FR" sz="2400" dirty="0" smtClean="0">
                <a:solidFill>
                  <a:schemeClr val="bg1"/>
                </a:solidFill>
              </a:rPr>
              <a:t>handicapées dans </a:t>
            </a:r>
            <a:r>
              <a:rPr lang="fr-FR" sz="2400" dirty="0">
                <a:solidFill>
                  <a:schemeClr val="bg1"/>
                </a:solidFill>
              </a:rPr>
              <a:t>les établissements et services </a:t>
            </a:r>
            <a:r>
              <a:rPr lang="fr-FR" sz="2400" dirty="0" smtClean="0">
                <a:solidFill>
                  <a:schemeClr val="bg1"/>
                </a:solidFill>
              </a:rPr>
              <a:t>médico-sociaux</a:t>
            </a:r>
            <a:endParaRPr lang="fr-FR" sz="24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fr-FR" sz="28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6359857" y="6480472"/>
            <a:ext cx="2661311" cy="38438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96000" indent="-396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►"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None/>
              <a:defRPr sz="1600" i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74" y="1471820"/>
            <a:ext cx="6098538" cy="18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3582" y="1392072"/>
            <a:ext cx="8120418" cy="4913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40000" y="1530981"/>
            <a:ext cx="8064000" cy="4244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000"/>
              </a:spcBef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Introduction / CONTEXTE</a:t>
            </a:r>
          </a:p>
          <a:p>
            <a:pPr>
              <a:spcBef>
                <a:spcPts val="3000"/>
              </a:spcBef>
            </a:pPr>
            <a:r>
              <a:rPr lang="fr-FR" sz="3400" dirty="0" smtClean="0"/>
              <a:t>Le projet SERAFIN-PH</a:t>
            </a:r>
          </a:p>
          <a:p>
            <a:pPr marL="522900" lvl="3" indent="-342900"/>
            <a:r>
              <a:rPr lang="fr-FR" dirty="0" smtClean="0">
                <a:solidFill>
                  <a:schemeClr val="tx1"/>
                </a:solidFill>
              </a:rPr>
              <a:t>Rapports Vachey-Jeannet, constats partagés</a:t>
            </a:r>
          </a:p>
          <a:p>
            <a:pPr marL="522900" lvl="3" indent="-342900"/>
            <a:r>
              <a:rPr lang="fr-FR" dirty="0" smtClean="0">
                <a:solidFill>
                  <a:schemeClr val="tx1"/>
                </a:solidFill>
              </a:rPr>
              <a:t>Périmètre, suivi et pilotage du projet, feuille de route</a:t>
            </a:r>
          </a:p>
          <a:p>
            <a:pPr marL="396000" lvl="3" indent="-396000">
              <a:spcBef>
                <a:spcPts val="30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fr-FR" sz="2400" b="1" cap="all" dirty="0">
                <a:solidFill>
                  <a:schemeClr val="accent2"/>
                </a:solidFill>
              </a:rPr>
              <a:t>Les nomenclatures et leurs usages</a:t>
            </a: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Définitions partagées</a:t>
            </a: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Principes d’élaboration et de fonctionnement </a:t>
            </a: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Nomenclatures des besoins et des prestations (directes et indirectes)</a:t>
            </a:r>
          </a:p>
          <a:p>
            <a:pPr marL="396000" lvl="3" indent="-396000">
              <a:spcBef>
                <a:spcPts val="30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fr-FR" sz="2400" b="1" cap="all" dirty="0" smtClean="0">
                <a:solidFill>
                  <a:schemeClr val="accent2"/>
                </a:solidFill>
              </a:rPr>
              <a:t>CHANTIERS </a:t>
            </a:r>
            <a:r>
              <a:rPr lang="fr-FR" sz="2400" b="1" cap="all" dirty="0">
                <a:solidFill>
                  <a:schemeClr val="accent2"/>
                </a:solidFill>
              </a:rPr>
              <a:t>en COURS et à </a:t>
            </a:r>
            <a:r>
              <a:rPr lang="fr-FR" sz="2400" b="1" cap="all" dirty="0" smtClean="0">
                <a:solidFill>
                  <a:schemeClr val="accent2"/>
                </a:solidFill>
              </a:rPr>
              <a:t>VENIR</a:t>
            </a:r>
            <a:endParaRPr lang="fr-FR" sz="2400" b="1" cap="all" dirty="0">
              <a:solidFill>
                <a:schemeClr val="accent2"/>
              </a:solidFill>
            </a:endParaRP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Programme de travail</a:t>
            </a:r>
          </a:p>
          <a:p>
            <a:pPr marL="522900" lvl="3" indent="-342900"/>
            <a:endParaRPr lang="fr-FR" dirty="0"/>
          </a:p>
          <a:p>
            <a:pPr marL="522900" lvl="3" indent="-342900"/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4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461874"/>
            <a:ext cx="8064000" cy="418576"/>
          </a:xfrm>
        </p:spPr>
        <p:txBody>
          <a:bodyPr/>
          <a:lstStyle/>
          <a:p>
            <a:r>
              <a:rPr lang="fr-FR" sz="3200" dirty="0" smtClean="0">
                <a:solidFill>
                  <a:srgbClr val="273582"/>
                </a:solidFill>
              </a:rPr>
              <a:t>Une réforme qui fait consensus</a:t>
            </a:r>
            <a:endParaRPr lang="fr-FR" sz="3200" dirty="0">
              <a:solidFill>
                <a:srgbClr val="27358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259308" y="1346368"/>
            <a:ext cx="8697846" cy="4672295"/>
          </a:xfrm>
        </p:spPr>
        <p:txBody>
          <a:bodyPr>
            <a:normAutofit fontScale="85000" lnSpcReduction="10000"/>
          </a:bodyPr>
          <a:lstStyle/>
          <a:p>
            <a:pPr marL="0" lvl="1" indent="0">
              <a:buNone/>
            </a:pPr>
            <a:r>
              <a:rPr lang="fr-FR" b="0" dirty="0" smtClean="0">
                <a:solidFill>
                  <a:schemeClr val="tx1"/>
                </a:solidFill>
              </a:rPr>
              <a:t>Deux  rapports d’inspection de Laurent </a:t>
            </a:r>
            <a:r>
              <a:rPr lang="fr-FR" b="0" dirty="0" err="1" smtClean="0">
                <a:solidFill>
                  <a:schemeClr val="tx1"/>
                </a:solidFill>
              </a:rPr>
              <a:t>Vachey</a:t>
            </a:r>
            <a:r>
              <a:rPr lang="fr-FR" b="0" dirty="0" smtClean="0">
                <a:solidFill>
                  <a:schemeClr val="tx1"/>
                </a:solidFill>
              </a:rPr>
              <a:t> (Inspecteur Général des Finances ) Agnès </a:t>
            </a:r>
            <a:r>
              <a:rPr lang="fr-FR" b="0" dirty="0" err="1" smtClean="0">
                <a:solidFill>
                  <a:schemeClr val="tx1"/>
                </a:solidFill>
              </a:rPr>
              <a:t>Jeannet</a:t>
            </a:r>
            <a:r>
              <a:rPr lang="fr-FR" b="0" dirty="0" smtClean="0">
                <a:solidFill>
                  <a:schemeClr val="tx1"/>
                </a:solidFill>
              </a:rPr>
              <a:t>  (Inspectrice générale des Affaires Sociales) préconisent des orientations, une méthode (octobre 2012 et juillet 2013). </a:t>
            </a:r>
          </a:p>
          <a:p>
            <a:pPr marL="0" lvl="1" indent="0">
              <a:buNone/>
            </a:pPr>
            <a:endParaRPr lang="fr-FR" sz="1800" b="0" dirty="0" smtClean="0">
              <a:solidFill>
                <a:schemeClr val="tx1"/>
              </a:solidFill>
            </a:endParaRPr>
          </a:p>
          <a:p>
            <a:pPr marL="0" lvl="1" indent="0">
              <a:buClr>
                <a:srgbClr val="7882BF"/>
              </a:buClr>
              <a:buNone/>
            </a:pPr>
            <a:r>
              <a:rPr lang="fr-FR" sz="2200" dirty="0">
                <a:solidFill>
                  <a:prstClr val="black"/>
                </a:solidFill>
              </a:rPr>
              <a:t>Conduire une réforme </a:t>
            </a:r>
            <a:r>
              <a:rPr lang="fr-FR" sz="2200" b="0" dirty="0">
                <a:solidFill>
                  <a:prstClr val="black"/>
                </a:solidFill>
              </a:rPr>
              <a:t>pour un nouveau dispositif d’allocation de ressources aux ESMS pour l’accompagnement des personnes handicapées qui soit : </a:t>
            </a:r>
            <a:endParaRPr lang="fr-FR" sz="2200" dirty="0">
              <a:solidFill>
                <a:prstClr val="black"/>
              </a:solidFill>
            </a:endParaRPr>
          </a:p>
          <a:p>
            <a:pPr marL="0" lvl="1" indent="0">
              <a:spcBef>
                <a:spcPts val="600"/>
              </a:spcBef>
              <a:buClr>
                <a:srgbClr val="7882BF"/>
              </a:buClr>
              <a:buNone/>
            </a:pPr>
            <a:r>
              <a:rPr lang="fr-FR" sz="2200" b="0" dirty="0">
                <a:solidFill>
                  <a:prstClr val="black"/>
                </a:solidFill>
              </a:rPr>
              <a:t>…</a:t>
            </a:r>
            <a:r>
              <a:rPr lang="fr-FR" sz="2200" dirty="0">
                <a:solidFill>
                  <a:prstClr val="black"/>
                </a:solidFill>
              </a:rPr>
              <a:t>équitable</a:t>
            </a:r>
          </a:p>
          <a:p>
            <a:pPr marL="0" lvl="1" indent="0">
              <a:spcBef>
                <a:spcPts val="600"/>
              </a:spcBef>
              <a:buClr>
                <a:srgbClr val="7882BF"/>
              </a:buClr>
              <a:buNone/>
            </a:pPr>
            <a:r>
              <a:rPr lang="fr-FR" sz="2200" b="0" dirty="0">
                <a:solidFill>
                  <a:prstClr val="black"/>
                </a:solidFill>
              </a:rPr>
              <a:t>…dont les </a:t>
            </a:r>
            <a:r>
              <a:rPr lang="fr-FR" sz="2200" dirty="0">
                <a:solidFill>
                  <a:prstClr val="black"/>
                </a:solidFill>
              </a:rPr>
              <a:t>processus soient simplifiés</a:t>
            </a:r>
          </a:p>
          <a:p>
            <a:pPr marL="0" lvl="1" indent="0">
              <a:spcBef>
                <a:spcPts val="600"/>
              </a:spcBef>
              <a:buClr>
                <a:srgbClr val="7882BF"/>
              </a:buClr>
              <a:buNone/>
            </a:pPr>
            <a:r>
              <a:rPr lang="fr-FR" sz="2200" b="0" dirty="0">
                <a:solidFill>
                  <a:prstClr val="black"/>
                </a:solidFill>
              </a:rPr>
              <a:t>…qui </a:t>
            </a:r>
            <a:r>
              <a:rPr lang="fr-FR" sz="2200" dirty="0">
                <a:solidFill>
                  <a:prstClr val="black"/>
                </a:solidFill>
              </a:rPr>
              <a:t>permette des parcours de vie sans </a:t>
            </a:r>
            <a:r>
              <a:rPr lang="fr-FR" sz="2200" dirty="0" smtClean="0">
                <a:solidFill>
                  <a:prstClr val="black"/>
                </a:solidFill>
              </a:rPr>
              <a:t>rupture </a:t>
            </a:r>
            <a:r>
              <a:rPr lang="fr-FR" sz="2200" b="0" dirty="0" smtClean="0">
                <a:solidFill>
                  <a:prstClr val="black"/>
                </a:solidFill>
              </a:rPr>
              <a:t>(</a:t>
            </a:r>
            <a:r>
              <a:rPr lang="fr-FR" sz="2200" b="0" i="1" dirty="0" smtClean="0">
                <a:solidFill>
                  <a:prstClr val="black"/>
                </a:solidFill>
              </a:rPr>
              <a:t>renforcé </a:t>
            </a:r>
            <a:r>
              <a:rPr lang="fr-FR" sz="2200" b="0" i="1" dirty="0">
                <a:solidFill>
                  <a:prstClr val="black"/>
                </a:solidFill>
              </a:rPr>
              <a:t>par le </a:t>
            </a:r>
            <a:r>
              <a:rPr lang="fr-FR" sz="2200" b="0" i="1" dirty="0" smtClean="0">
                <a:solidFill>
                  <a:prstClr val="black"/>
                </a:solidFill>
              </a:rPr>
              <a:t>rapport «</a:t>
            </a:r>
            <a:r>
              <a:rPr lang="fr-FR" sz="2200" b="0" i="1" dirty="0">
                <a:solidFill>
                  <a:prstClr val="black"/>
                </a:solidFill>
              </a:rPr>
              <a:t> zéro sans </a:t>
            </a:r>
            <a:r>
              <a:rPr lang="fr-FR" sz="2200" b="0" i="1" dirty="0" smtClean="0">
                <a:solidFill>
                  <a:prstClr val="black"/>
                </a:solidFill>
              </a:rPr>
              <a:t>solution » et </a:t>
            </a:r>
            <a:r>
              <a:rPr lang="fr-FR" sz="2200" b="0" i="1" dirty="0">
                <a:solidFill>
                  <a:prstClr val="black"/>
                </a:solidFill>
              </a:rPr>
              <a:t>sa traduction opérationnelle  « une réponse accompagnée pour tous »)</a:t>
            </a:r>
          </a:p>
          <a:p>
            <a:pPr marL="0" lvl="1" indent="0">
              <a:spcBef>
                <a:spcPts val="600"/>
              </a:spcBef>
              <a:buClr>
                <a:srgbClr val="7882BF"/>
              </a:buClr>
              <a:buNone/>
            </a:pPr>
            <a:endParaRPr lang="fr-FR" sz="2200" dirty="0" smtClean="0">
              <a:solidFill>
                <a:prstClr val="black"/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600"/>
              </a:spcBef>
              <a:buClr>
                <a:srgbClr val="7882BF"/>
              </a:buClr>
              <a:buNone/>
            </a:pPr>
            <a:r>
              <a:rPr lang="fr-FR" sz="2200" dirty="0">
                <a:solidFill>
                  <a:prstClr val="black"/>
                </a:solidFill>
              </a:rPr>
              <a:t>Fonder le financement des ESMS sur l’objectivation et la liaison entre </a:t>
            </a:r>
            <a:r>
              <a:rPr lang="fr-FR" sz="2200" dirty="0" smtClean="0">
                <a:solidFill>
                  <a:prstClr val="black"/>
                </a:solidFill>
              </a:rPr>
              <a:t>les </a:t>
            </a:r>
            <a:r>
              <a:rPr lang="fr-FR" sz="2200" dirty="0">
                <a:solidFill>
                  <a:prstClr val="black"/>
                </a:solidFill>
              </a:rPr>
              <a:t>besoins </a:t>
            </a:r>
            <a:r>
              <a:rPr lang="fr-FR" sz="2200" b="0" dirty="0">
                <a:solidFill>
                  <a:prstClr val="black"/>
                </a:solidFill>
              </a:rPr>
              <a:t>des personnes qui sont </a:t>
            </a:r>
            <a:r>
              <a:rPr lang="fr-FR" sz="2200" b="0" dirty="0" smtClean="0">
                <a:solidFill>
                  <a:prstClr val="black"/>
                </a:solidFill>
              </a:rPr>
              <a:t>accueillies </a:t>
            </a:r>
            <a:r>
              <a:rPr lang="fr-FR" sz="2200" dirty="0" smtClean="0">
                <a:solidFill>
                  <a:prstClr val="black"/>
                </a:solidFill>
              </a:rPr>
              <a:t>et les </a:t>
            </a:r>
            <a:r>
              <a:rPr lang="fr-FR" sz="2200" dirty="0">
                <a:solidFill>
                  <a:prstClr val="black"/>
                </a:solidFill>
              </a:rPr>
              <a:t>réponses qui leur sont apportées</a:t>
            </a:r>
          </a:p>
          <a:p>
            <a:pPr marL="0" lvl="1" indent="0">
              <a:spcBef>
                <a:spcPts val="600"/>
              </a:spcBef>
              <a:buClr>
                <a:srgbClr val="7882BF"/>
              </a:buClr>
              <a:buNone/>
            </a:pPr>
            <a:endParaRPr lang="fr-FR" sz="2200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178720"/>
            <a:ext cx="8064000" cy="984885"/>
          </a:xfrm>
        </p:spPr>
        <p:txBody>
          <a:bodyPr/>
          <a:lstStyle/>
          <a:p>
            <a:pPr lvl="1"/>
            <a:r>
              <a:rPr lang="fr-FR" sz="3200" kern="1200" dirty="0">
                <a:solidFill>
                  <a:srgbClr val="273582"/>
                </a:solidFill>
                <a:latin typeface="+mj-lt"/>
                <a:ea typeface="+mj-ea"/>
                <a:cs typeface="+mj-cs"/>
              </a:rPr>
              <a:t>Périmètre : tous les ESMS </a:t>
            </a:r>
            <a:r>
              <a:rPr lang="fr-FR" sz="3200" kern="1200" dirty="0" smtClean="0">
                <a:solidFill>
                  <a:srgbClr val="273582"/>
                </a:solidFill>
                <a:latin typeface="+mj-lt"/>
                <a:ea typeface="+mj-ea"/>
                <a:cs typeface="+mj-cs"/>
              </a:rPr>
              <a:t>PH</a:t>
            </a:r>
            <a:br>
              <a:rPr lang="fr-FR" sz="3200" kern="1200" dirty="0" smtClean="0">
                <a:solidFill>
                  <a:srgbClr val="273582"/>
                </a:solidFill>
                <a:latin typeface="+mj-lt"/>
                <a:ea typeface="+mj-ea"/>
                <a:cs typeface="+mj-cs"/>
              </a:rPr>
            </a:br>
            <a:r>
              <a:rPr lang="fr-FR" sz="3200" kern="1200" dirty="0" smtClean="0">
                <a:solidFill>
                  <a:srgbClr val="273582"/>
                </a:solidFill>
                <a:latin typeface="+mj-lt"/>
                <a:ea typeface="+mj-ea"/>
                <a:cs typeface="+mj-cs"/>
              </a:rPr>
              <a:t>nécessitant </a:t>
            </a:r>
            <a:r>
              <a:rPr lang="fr-FR" sz="3200" kern="1200" dirty="0">
                <a:solidFill>
                  <a:srgbClr val="273582"/>
                </a:solidFill>
                <a:latin typeface="+mj-lt"/>
                <a:ea typeface="+mj-ea"/>
                <a:cs typeface="+mj-cs"/>
              </a:rPr>
              <a:t>une orientation par la MDPH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endParaRPr lang="fr-FR" dirty="0" smtClean="0"/>
          </a:p>
          <a:p>
            <a:pPr lvl="2"/>
            <a:endParaRPr lang="fr-FR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34487" y="1197490"/>
            <a:ext cx="80676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i="1" dirty="0" smtClean="0">
                <a:solidFill>
                  <a:srgbClr val="273582"/>
                </a:solidFill>
              </a:rPr>
              <a:t>  </a:t>
            </a:r>
            <a:endParaRPr lang="fr-FR" sz="2400" i="1" dirty="0">
              <a:solidFill>
                <a:srgbClr val="27358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79" y="1341212"/>
            <a:ext cx="3240360" cy="459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59" y="1341212"/>
            <a:ext cx="3384376" cy="459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6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252586"/>
            <a:ext cx="8064000" cy="837152"/>
          </a:xfrm>
        </p:spPr>
        <p:txBody>
          <a:bodyPr/>
          <a:lstStyle/>
          <a:p>
            <a:r>
              <a:rPr lang="fr-FR" sz="3200" dirty="0" smtClean="0">
                <a:solidFill>
                  <a:srgbClr val="273582"/>
                </a:solidFill>
              </a:rPr>
              <a:t>Suivi </a:t>
            </a:r>
            <a:r>
              <a:rPr lang="fr-FR" sz="3200" dirty="0">
                <a:solidFill>
                  <a:srgbClr val="273582"/>
                </a:solidFill>
              </a:rPr>
              <a:t>et pilotage du </a:t>
            </a:r>
            <a:r>
              <a:rPr lang="fr-FR" sz="3200" dirty="0" smtClean="0">
                <a:solidFill>
                  <a:srgbClr val="273582"/>
                </a:solidFill>
              </a:rPr>
              <a:t>projet : un portage politique et une légitimité technique</a:t>
            </a:r>
            <a:endParaRPr lang="fr-FR" sz="3200" dirty="0">
              <a:solidFill>
                <a:srgbClr val="27358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26352" y="1421797"/>
            <a:ext cx="8064000" cy="4282967"/>
          </a:xfrm>
        </p:spPr>
        <p:txBody>
          <a:bodyPr>
            <a:normAutofit/>
          </a:bodyPr>
          <a:lstStyle/>
          <a:p>
            <a:pPr marL="457200" lvl="0" indent="-279400">
              <a:lnSpc>
                <a:spcPct val="120000"/>
              </a:lnSpc>
              <a:spcAft>
                <a:spcPts val="0"/>
              </a:spcAft>
              <a:buClr>
                <a:srgbClr val="7882BF"/>
              </a:buClr>
              <a:buFont typeface="Wingdings" pitchFamily="2" charset="2"/>
              <a:buChar char="Ø"/>
            </a:pPr>
            <a:r>
              <a:rPr lang="fr-FR" sz="2000" cap="none" dirty="0" smtClean="0">
                <a:solidFill>
                  <a:schemeClr val="accent3">
                    <a:lumMod val="75000"/>
                  </a:schemeClr>
                </a:solidFill>
              </a:rPr>
              <a:t>Comité </a:t>
            </a:r>
            <a:r>
              <a:rPr lang="fr-FR" sz="2000" cap="none" dirty="0">
                <a:solidFill>
                  <a:schemeClr val="accent3">
                    <a:lumMod val="75000"/>
                  </a:schemeClr>
                </a:solidFill>
              </a:rPr>
              <a:t>stratégique </a:t>
            </a:r>
            <a:r>
              <a:rPr lang="fr-FR" sz="2000" b="0" cap="none" dirty="0" smtClean="0">
                <a:solidFill>
                  <a:schemeClr val="accent3">
                    <a:lumMod val="75000"/>
                  </a:schemeClr>
                </a:solidFill>
              </a:rPr>
              <a:t>présidé par la Ministre, Ségolène Neuville</a:t>
            </a:r>
            <a:endParaRPr lang="fr-FR" sz="2000" b="0" cap="none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6350">
              <a:lnSpc>
                <a:spcPct val="120000"/>
              </a:lnSpc>
              <a:spcAft>
                <a:spcPts val="0"/>
              </a:spcAft>
              <a:buClr>
                <a:srgbClr val="7882BF"/>
              </a:buClr>
            </a:pPr>
            <a:r>
              <a:rPr lang="fr-FR" sz="2000" b="0" cap="none" dirty="0" smtClean="0">
                <a:solidFill>
                  <a:prstClr val="black"/>
                </a:solidFill>
              </a:rPr>
              <a:t>26 </a:t>
            </a:r>
            <a:r>
              <a:rPr lang="fr-FR" sz="2000" b="0" cap="none" dirty="0">
                <a:solidFill>
                  <a:prstClr val="black"/>
                </a:solidFill>
              </a:rPr>
              <a:t>novembre </a:t>
            </a:r>
            <a:r>
              <a:rPr lang="fr-FR" sz="2000" b="0" cap="none" dirty="0" smtClean="0">
                <a:solidFill>
                  <a:prstClr val="black"/>
                </a:solidFill>
              </a:rPr>
              <a:t>2014 : </a:t>
            </a:r>
            <a:r>
              <a:rPr lang="fr-FR" sz="2000" b="0" cap="none" dirty="0">
                <a:solidFill>
                  <a:prstClr val="black"/>
                </a:solidFill>
              </a:rPr>
              <a:t>lancement et feuille de </a:t>
            </a:r>
            <a:r>
              <a:rPr lang="fr-FR" sz="2000" b="0" cap="none" dirty="0" smtClean="0">
                <a:solidFill>
                  <a:prstClr val="black"/>
                </a:solidFill>
              </a:rPr>
              <a:t>route</a:t>
            </a:r>
          </a:p>
          <a:p>
            <a:pPr marL="457200" lvl="0" indent="-6350">
              <a:lnSpc>
                <a:spcPct val="120000"/>
              </a:lnSpc>
              <a:spcAft>
                <a:spcPts val="0"/>
              </a:spcAft>
              <a:buClr>
                <a:srgbClr val="7882BF"/>
              </a:buClr>
            </a:pPr>
            <a:r>
              <a:rPr lang="fr-FR" sz="2000" b="0" cap="none" dirty="0" smtClean="0">
                <a:solidFill>
                  <a:prstClr val="black"/>
                </a:solidFill>
              </a:rPr>
              <a:t>21 janvier 2016 : validation nomenclatures et </a:t>
            </a:r>
            <a:r>
              <a:rPr lang="fr-FR" sz="2000" b="0" cap="none" dirty="0" err="1" smtClean="0">
                <a:solidFill>
                  <a:prstClr val="black"/>
                </a:solidFill>
              </a:rPr>
              <a:t>pgm</a:t>
            </a:r>
            <a:r>
              <a:rPr lang="fr-FR" sz="2000" b="0" cap="none" dirty="0" smtClean="0">
                <a:solidFill>
                  <a:prstClr val="black"/>
                </a:solidFill>
              </a:rPr>
              <a:t> de travail 2016</a:t>
            </a:r>
          </a:p>
          <a:p>
            <a:pPr marL="457200" lvl="0" indent="-27940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7882BF"/>
              </a:buClr>
              <a:buFont typeface="Wingdings" pitchFamily="2" charset="2"/>
              <a:buChar char="Ø"/>
            </a:pPr>
            <a:r>
              <a:rPr lang="fr-FR" sz="2000" cap="none" dirty="0" smtClean="0">
                <a:solidFill>
                  <a:schemeClr val="accent3">
                    <a:lumMod val="75000"/>
                  </a:schemeClr>
                </a:solidFill>
              </a:rPr>
              <a:t>Groupe Technique National</a:t>
            </a:r>
          </a:p>
          <a:p>
            <a:pPr marL="457200" lvl="1" indent="-6350">
              <a:lnSpc>
                <a:spcPct val="120000"/>
              </a:lnSpc>
              <a:spcBef>
                <a:spcPts val="600"/>
              </a:spcBef>
              <a:buClr>
                <a:srgbClr val="7882BF"/>
              </a:buClr>
              <a:buNone/>
            </a:pPr>
            <a:r>
              <a:rPr lang="fr-FR" sz="2000" b="0" dirty="0" smtClean="0">
                <a:solidFill>
                  <a:prstClr val="black"/>
                </a:solidFill>
              </a:rPr>
              <a:t>Réuni tous les mois en 2015 et tous les deux mois en 2016</a:t>
            </a:r>
          </a:p>
          <a:p>
            <a:pPr marL="793750" lvl="1" indent="-342900">
              <a:lnSpc>
                <a:spcPct val="120000"/>
              </a:lnSpc>
              <a:spcBef>
                <a:spcPts val="600"/>
              </a:spcBef>
              <a:buClr>
                <a:srgbClr val="7882BF"/>
              </a:buClr>
            </a:pPr>
            <a:r>
              <a:rPr lang="fr-FR" sz="2000" b="0" dirty="0">
                <a:solidFill>
                  <a:schemeClr val="accent3">
                    <a:lumMod val="75000"/>
                  </a:schemeClr>
                </a:solidFill>
              </a:rPr>
              <a:t>Et groupes de travails techniques </a:t>
            </a:r>
            <a:r>
              <a:rPr lang="fr-FR" sz="2000" b="0" dirty="0" smtClean="0">
                <a:solidFill>
                  <a:prstClr val="black"/>
                </a:solidFill>
              </a:rPr>
              <a:t>(voir chantiers 2016)</a:t>
            </a:r>
          </a:p>
          <a:p>
            <a:pPr marL="457200" indent="-27940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7882BF"/>
              </a:buClr>
              <a:buFont typeface="Wingdings" pitchFamily="2" charset="2"/>
              <a:buChar char="Ø"/>
            </a:pPr>
            <a:r>
              <a:rPr lang="fr-FR" sz="2000" cap="none" dirty="0">
                <a:solidFill>
                  <a:schemeClr val="accent3">
                    <a:lumMod val="75000"/>
                  </a:schemeClr>
                </a:solidFill>
              </a:rPr>
              <a:t>Comité scientifique</a:t>
            </a:r>
          </a:p>
          <a:p>
            <a:pPr marL="457200" lvl="0" indent="-27940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7882BF"/>
              </a:buClr>
              <a:buFont typeface="Wingdings" pitchFamily="2" charset="2"/>
              <a:buChar char="Ø"/>
            </a:pPr>
            <a:r>
              <a:rPr lang="fr-FR" sz="2000" cap="none" dirty="0" smtClean="0">
                <a:solidFill>
                  <a:schemeClr val="accent3">
                    <a:lumMod val="75000"/>
                  </a:schemeClr>
                </a:solidFill>
              </a:rPr>
              <a:t>Equipe </a:t>
            </a:r>
            <a:r>
              <a:rPr lang="fr-FR" sz="2000" cap="none" dirty="0">
                <a:solidFill>
                  <a:schemeClr val="accent3">
                    <a:lumMod val="75000"/>
                  </a:schemeClr>
                </a:solidFill>
              </a:rPr>
              <a:t>projet : DGCS + CNSA</a:t>
            </a:r>
          </a:p>
          <a:p>
            <a:endParaRPr lang="fr-FR" b="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461874"/>
            <a:ext cx="8064000" cy="418576"/>
          </a:xfrm>
        </p:spPr>
        <p:txBody>
          <a:bodyPr/>
          <a:lstStyle/>
          <a:p>
            <a:r>
              <a:rPr lang="fr-FR" sz="3200" dirty="0" smtClean="0">
                <a:solidFill>
                  <a:srgbClr val="273582"/>
                </a:solidFill>
              </a:rPr>
              <a:t>Composition du GTN</a:t>
            </a:r>
            <a:endParaRPr lang="fr-FR" sz="3200" dirty="0">
              <a:solidFill>
                <a:srgbClr val="27358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17170" y="1441021"/>
            <a:ext cx="8325129" cy="4611005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2000" b="0" dirty="0" smtClean="0">
                <a:solidFill>
                  <a:schemeClr val="tx1"/>
                </a:solidFill>
              </a:rPr>
              <a:t>Composition du Groupe technique national :</a:t>
            </a:r>
          </a:p>
          <a:p>
            <a:pPr marL="641350" lvl="2" indent="-2857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D‘unions </a:t>
            </a:r>
            <a:r>
              <a:rPr lang="fr-FR" sz="1800" dirty="0">
                <a:solidFill>
                  <a:schemeClr val="tx1"/>
                </a:solidFill>
              </a:rPr>
              <a:t>et de fédérations de </a:t>
            </a:r>
            <a:r>
              <a:rPr lang="fr-FR" sz="1800" dirty="0" smtClean="0">
                <a:solidFill>
                  <a:schemeClr val="tx1"/>
                </a:solidFill>
              </a:rPr>
              <a:t>gestionnaires</a:t>
            </a:r>
          </a:p>
          <a:p>
            <a:pPr marL="641350" lvl="2" indent="-2857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</a:t>
            </a:r>
            <a:r>
              <a:rPr lang="fr-FR" sz="1800" dirty="0">
                <a:solidFill>
                  <a:schemeClr val="tx1"/>
                </a:solidFill>
              </a:rPr>
              <a:t>’ associations représentant des personnes handicapées</a:t>
            </a:r>
          </a:p>
          <a:p>
            <a:pPr marL="641350" lvl="2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D’associations nationales du secteur </a:t>
            </a:r>
            <a:r>
              <a:rPr lang="fr-FR" sz="1800" dirty="0" smtClean="0">
                <a:solidFill>
                  <a:schemeClr val="tx1"/>
                </a:solidFill>
              </a:rPr>
              <a:t>médico-social</a:t>
            </a:r>
            <a:endParaRPr lang="fr-FR" sz="1800" b="1" dirty="0">
              <a:solidFill>
                <a:schemeClr val="tx1"/>
              </a:solidFill>
            </a:endParaRPr>
          </a:p>
          <a:p>
            <a:pPr marL="641350" lvl="2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De représentants de l’ADF</a:t>
            </a:r>
          </a:p>
          <a:p>
            <a:pPr marL="641350" lvl="2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De la CNAMTS</a:t>
            </a:r>
          </a:p>
          <a:p>
            <a:pPr marL="641350" lvl="2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De deux ARS (Pays de Loire et Centre-Val de Loire)</a:t>
            </a:r>
          </a:p>
          <a:p>
            <a:pPr marL="641350" lvl="2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D’une MDPH (Meuse)</a:t>
            </a:r>
          </a:p>
          <a:p>
            <a:pPr marL="641350" lvl="2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De l’ANAP, l’ANESM et l’ATIH</a:t>
            </a:r>
          </a:p>
          <a:p>
            <a:pPr marL="641350" lvl="2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De l’EHESP</a:t>
            </a:r>
          </a:p>
          <a:p>
            <a:pPr marL="641350" lvl="2" indent="-2857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De </a:t>
            </a:r>
            <a:r>
              <a:rPr lang="fr-FR" sz="1800" dirty="0">
                <a:solidFill>
                  <a:schemeClr val="tx1"/>
                </a:solidFill>
              </a:rPr>
              <a:t>l’Etat et de la CNSA , co-pilotes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278747"/>
            <a:ext cx="8064000" cy="784830"/>
          </a:xfrm>
        </p:spPr>
        <p:txBody>
          <a:bodyPr/>
          <a:lstStyle/>
          <a:p>
            <a:r>
              <a:rPr lang="fr-FR" sz="3200" dirty="0" smtClean="0">
                <a:solidFill>
                  <a:srgbClr val="273582"/>
                </a:solidFill>
              </a:rPr>
              <a:t>Trois phases</a:t>
            </a:r>
            <a:br>
              <a:rPr lang="fr-FR" sz="3200" dirty="0" smtClean="0">
                <a:solidFill>
                  <a:srgbClr val="273582"/>
                </a:solidFill>
              </a:rPr>
            </a:br>
            <a:r>
              <a:rPr lang="fr-FR" dirty="0" smtClean="0">
                <a:solidFill>
                  <a:srgbClr val="273582"/>
                </a:solidFill>
              </a:rPr>
              <a:t>Séquencement de la première phase</a:t>
            </a:r>
            <a:endParaRPr lang="fr-FR" sz="3200" dirty="0">
              <a:solidFill>
                <a:srgbClr val="27358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473958"/>
            <a:ext cx="8195709" cy="4619338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fr-FR" sz="2000" dirty="0">
                <a:solidFill>
                  <a:schemeClr val="tx1"/>
                </a:solidFill>
              </a:rPr>
              <a:t>F</a:t>
            </a:r>
            <a:r>
              <a:rPr lang="fr-FR" sz="2000" dirty="0" smtClean="0">
                <a:solidFill>
                  <a:schemeClr val="tx1"/>
                </a:solidFill>
              </a:rPr>
              <a:t>euille </a:t>
            </a:r>
            <a:r>
              <a:rPr lang="fr-FR" sz="2000" dirty="0">
                <a:solidFill>
                  <a:schemeClr val="tx1"/>
                </a:solidFill>
              </a:rPr>
              <a:t>de route validée par le comité stratégique de novembre 2014 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0" lvl="1" indent="0" algn="just">
              <a:spcAft>
                <a:spcPts val="600"/>
              </a:spcAft>
              <a:buNone/>
            </a:pPr>
            <a:r>
              <a:rPr lang="fr-FR" b="0" u="sng" cap="none" dirty="0" smtClean="0">
                <a:solidFill>
                  <a:schemeClr val="tx1"/>
                </a:solidFill>
              </a:rPr>
              <a:t>Phase 1</a:t>
            </a:r>
            <a:r>
              <a:rPr lang="fr-FR" b="0" cap="none" dirty="0" smtClean="0">
                <a:solidFill>
                  <a:schemeClr val="tx1"/>
                </a:solidFill>
              </a:rPr>
              <a:t>: construire les outils qui permettront une allocation de ressources rénovée</a:t>
            </a:r>
          </a:p>
          <a:p>
            <a:pPr marL="725488" lvl="3" indent="-274638" algn="just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2015 : Elaboration des outils de </a:t>
            </a:r>
            <a:r>
              <a:rPr lang="fr-FR" b="1" dirty="0" smtClean="0">
                <a:solidFill>
                  <a:schemeClr val="tx1"/>
                </a:solidFill>
              </a:rPr>
              <a:t>base</a:t>
            </a:r>
          </a:p>
          <a:p>
            <a:pPr marL="723900" lvl="4" algn="just">
              <a:spcAft>
                <a:spcPts val="600"/>
              </a:spcAft>
            </a:pPr>
            <a:r>
              <a:rPr lang="fr-FR" sz="2000" i="0" dirty="0">
                <a:solidFill>
                  <a:schemeClr val="tx1"/>
                </a:solidFill>
              </a:rPr>
              <a:t>N</a:t>
            </a:r>
            <a:r>
              <a:rPr lang="fr-FR" sz="2000" i="0" dirty="0" smtClean="0">
                <a:solidFill>
                  <a:schemeClr val="tx1"/>
                </a:solidFill>
              </a:rPr>
              <a:t>omenclatures </a:t>
            </a:r>
            <a:r>
              <a:rPr lang="fr-FR" sz="2000" i="0" dirty="0">
                <a:solidFill>
                  <a:schemeClr val="tx1"/>
                </a:solidFill>
              </a:rPr>
              <a:t>des besoins et des </a:t>
            </a:r>
            <a:r>
              <a:rPr lang="fr-FR" sz="2000" i="0" dirty="0" smtClean="0">
                <a:solidFill>
                  <a:schemeClr val="tx1"/>
                </a:solidFill>
              </a:rPr>
              <a:t>prestations</a:t>
            </a:r>
          </a:p>
          <a:p>
            <a:pPr marL="725488" lvl="3" indent="-274638" algn="just">
              <a:buFont typeface="Wingdings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2016 : Premiers usages de ces outils</a:t>
            </a:r>
          </a:p>
          <a:p>
            <a:pPr marL="723900" lvl="4" algn="just"/>
            <a:r>
              <a:rPr lang="fr-FR" sz="2000" i="0" dirty="0">
                <a:solidFill>
                  <a:schemeClr val="tx1"/>
                </a:solidFill>
              </a:rPr>
              <a:t>C</a:t>
            </a:r>
            <a:r>
              <a:rPr lang="fr-FR" sz="2000" i="0" dirty="0" smtClean="0">
                <a:solidFill>
                  <a:schemeClr val="tx1"/>
                </a:solidFill>
              </a:rPr>
              <a:t>onstruction </a:t>
            </a:r>
            <a:r>
              <a:rPr lang="fr-FR" sz="2000" i="0" dirty="0">
                <a:solidFill>
                  <a:schemeClr val="tx1"/>
                </a:solidFill>
              </a:rPr>
              <a:t>des instruments supplémentaires (enquête de coût), afin de préparer la phase </a:t>
            </a:r>
            <a:r>
              <a:rPr lang="fr-FR" sz="2000" i="0" dirty="0" smtClean="0">
                <a:solidFill>
                  <a:schemeClr val="tx1"/>
                </a:solidFill>
              </a:rPr>
              <a:t>2</a:t>
            </a:r>
          </a:p>
          <a:p>
            <a:pPr marL="723900" lvl="4" algn="just"/>
            <a:endParaRPr lang="fr-FR" sz="2000" i="0" dirty="0">
              <a:solidFill>
                <a:schemeClr val="tx1"/>
              </a:solidFill>
            </a:endParaRPr>
          </a:p>
          <a:p>
            <a:pPr marL="0" lvl="3" indent="0" algn="just">
              <a:buNone/>
            </a:pPr>
            <a:r>
              <a:rPr lang="fr-FR" sz="1800" b="0" u="sng" cap="none" dirty="0" smtClean="0">
                <a:solidFill>
                  <a:schemeClr val="tx1"/>
                </a:solidFill>
              </a:rPr>
              <a:t>Phase 2 </a:t>
            </a:r>
            <a:r>
              <a:rPr lang="fr-FR" sz="1800" b="0" cap="none" dirty="0" smtClean="0">
                <a:solidFill>
                  <a:schemeClr val="tx1"/>
                </a:solidFill>
              </a:rPr>
              <a:t>: choisir un modèle de tarification, en simuler les impacts</a:t>
            </a:r>
          </a:p>
          <a:p>
            <a:pPr marL="0" lvl="1" indent="0" defTabSz="273050">
              <a:buNone/>
            </a:pPr>
            <a:r>
              <a:rPr lang="fr-FR" sz="1600" b="0" u="sng" dirty="0" smtClean="0">
                <a:solidFill>
                  <a:schemeClr val="tx1"/>
                </a:solidFill>
              </a:rPr>
              <a:t>P</a:t>
            </a:r>
            <a:r>
              <a:rPr lang="fr-FR" sz="1600" b="0" u="sng" cap="none" dirty="0" smtClean="0">
                <a:solidFill>
                  <a:schemeClr val="tx1"/>
                </a:solidFill>
              </a:rPr>
              <a:t>hase 3 </a:t>
            </a:r>
            <a:r>
              <a:rPr lang="fr-FR" sz="1600" b="0" cap="none" dirty="0" smtClean="0">
                <a:solidFill>
                  <a:schemeClr val="tx1"/>
                </a:solidFill>
              </a:rPr>
              <a:t>: déployer le modèle</a:t>
            </a:r>
          </a:p>
          <a:p>
            <a:pPr lvl="1">
              <a:buFontTx/>
              <a:buChar char="-"/>
            </a:pPr>
            <a:endParaRPr lang="fr-FR" sz="2000" b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fr-FR" sz="2000" b="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fr-FR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3582" y="1392072"/>
            <a:ext cx="8120418" cy="4913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40000" y="1530981"/>
            <a:ext cx="8064000" cy="4244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3000"/>
              </a:spcBef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Introduction / CONTEXTE</a:t>
            </a:r>
          </a:p>
          <a:p>
            <a:pPr>
              <a:spcBef>
                <a:spcPts val="3000"/>
              </a:spcBef>
            </a:pPr>
            <a:r>
              <a:rPr lang="fr-FR" dirty="0" smtClean="0"/>
              <a:t>Le projet SERAFIN-PH</a:t>
            </a:r>
          </a:p>
          <a:p>
            <a:pPr marL="522900" lvl="3" indent="-342900"/>
            <a:r>
              <a:rPr lang="fr-FR" dirty="0" smtClean="0">
                <a:solidFill>
                  <a:schemeClr val="tx1"/>
                </a:solidFill>
              </a:rPr>
              <a:t>Rapports Vachey-Jeannet, constats partagés</a:t>
            </a:r>
          </a:p>
          <a:p>
            <a:pPr marL="522900" lvl="3" indent="-342900"/>
            <a:r>
              <a:rPr lang="fr-FR" dirty="0" smtClean="0">
                <a:solidFill>
                  <a:schemeClr val="tx1"/>
                </a:solidFill>
              </a:rPr>
              <a:t>Périmètre, suivi et pilotage du projet, feuille de route</a:t>
            </a:r>
          </a:p>
          <a:p>
            <a:pPr marL="396000" lvl="3" indent="-396000">
              <a:spcBef>
                <a:spcPts val="30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fr-FR" sz="3400" b="1" cap="all" dirty="0">
                <a:solidFill>
                  <a:schemeClr val="accent2"/>
                </a:solidFill>
              </a:rPr>
              <a:t>Les nomenclatures et leurs usages</a:t>
            </a: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Définitions partagées</a:t>
            </a: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Principes d’élaboration et de fonctionnement </a:t>
            </a: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Nomenclatures des besoins et des prestations (directes et indirectes)</a:t>
            </a:r>
          </a:p>
          <a:p>
            <a:pPr marL="396000" lvl="3" indent="-396000">
              <a:spcBef>
                <a:spcPts val="30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fr-FR" sz="2400" b="1" cap="all" dirty="0" smtClean="0">
                <a:solidFill>
                  <a:schemeClr val="accent2"/>
                </a:solidFill>
              </a:rPr>
              <a:t>CHANTIERS </a:t>
            </a:r>
            <a:r>
              <a:rPr lang="fr-FR" sz="2400" b="1" cap="all" dirty="0">
                <a:solidFill>
                  <a:schemeClr val="accent2"/>
                </a:solidFill>
              </a:rPr>
              <a:t>en COURS et à </a:t>
            </a:r>
            <a:r>
              <a:rPr lang="fr-FR" sz="2400" b="1" cap="all" dirty="0" smtClean="0">
                <a:solidFill>
                  <a:schemeClr val="accent2"/>
                </a:solidFill>
              </a:rPr>
              <a:t>VENIR</a:t>
            </a:r>
            <a:endParaRPr lang="fr-FR" sz="2400" b="1" cap="all" dirty="0">
              <a:solidFill>
                <a:schemeClr val="accent2"/>
              </a:solidFill>
            </a:endParaRP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Programme de travail</a:t>
            </a:r>
          </a:p>
          <a:p>
            <a:pPr marL="522900" lvl="3" indent="-342900"/>
            <a:endParaRPr lang="fr-FR" dirty="0"/>
          </a:p>
          <a:p>
            <a:pPr marL="522900" lvl="3" indent="-342900"/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3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461874"/>
            <a:ext cx="8064000" cy="418576"/>
          </a:xfrm>
        </p:spPr>
        <p:txBody>
          <a:bodyPr/>
          <a:lstStyle/>
          <a:p>
            <a:r>
              <a:rPr lang="fr-FR" sz="3200" dirty="0" smtClean="0">
                <a:solidFill>
                  <a:srgbClr val="273582"/>
                </a:solidFill>
              </a:rPr>
              <a:t>Phase 1 : Objectiver le financement</a:t>
            </a:r>
            <a:endParaRPr lang="fr-FR" sz="3200" dirty="0">
              <a:solidFill>
                <a:srgbClr val="27358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18620" y="1566672"/>
            <a:ext cx="8325129" cy="4611005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b="0" dirty="0" smtClean="0">
                <a:solidFill>
                  <a:schemeClr val="tx1"/>
                </a:solidFill>
              </a:rPr>
              <a:t>Répondre à la question « que finance-t-on ? »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b="0" dirty="0" smtClean="0">
                <a:solidFill>
                  <a:schemeClr val="tx1"/>
                </a:solidFill>
              </a:rPr>
              <a:t>Nécessite de poser clairement deux questions :</a:t>
            </a:r>
          </a:p>
          <a:p>
            <a:pPr marL="627063" lvl="2"/>
            <a:r>
              <a:rPr lang="fr-FR" b="1" dirty="0" smtClean="0">
                <a:solidFill>
                  <a:schemeClr val="tx1"/>
                </a:solidFill>
              </a:rPr>
              <a:t>Quels sont les besoins? </a:t>
            </a:r>
            <a:r>
              <a:rPr lang="fr-FR" dirty="0" smtClean="0">
                <a:solidFill>
                  <a:schemeClr val="tx1"/>
                </a:solidFill>
              </a:rPr>
              <a:t>Pas </a:t>
            </a:r>
            <a:r>
              <a:rPr lang="fr-FR" dirty="0">
                <a:solidFill>
                  <a:schemeClr val="tx1"/>
                </a:solidFill>
              </a:rPr>
              <a:t>de « liste » partagée des termes décrivant les besoins </a:t>
            </a:r>
            <a:r>
              <a:rPr lang="fr-FR" dirty="0" smtClean="0">
                <a:solidFill>
                  <a:schemeClr val="tx1"/>
                </a:solidFill>
              </a:rPr>
              <a:t>ni de définition </a:t>
            </a:r>
            <a:r>
              <a:rPr lang="fr-FR" dirty="0">
                <a:solidFill>
                  <a:schemeClr val="tx1"/>
                </a:solidFill>
              </a:rPr>
              <a:t>commune de la </a:t>
            </a:r>
            <a:r>
              <a:rPr lang="fr-FR" dirty="0" smtClean="0">
                <a:solidFill>
                  <a:schemeClr val="tx1"/>
                </a:solidFill>
              </a:rPr>
              <a:t>notion</a:t>
            </a:r>
          </a:p>
          <a:p>
            <a:pPr marL="627063" lvl="2"/>
            <a:r>
              <a:rPr lang="fr-FR" b="1" dirty="0" smtClean="0">
                <a:solidFill>
                  <a:schemeClr val="tx1"/>
                </a:solidFill>
              </a:rPr>
              <a:t>Quelles sont les </a:t>
            </a:r>
            <a:r>
              <a:rPr lang="fr-FR" b="1" dirty="0">
                <a:solidFill>
                  <a:schemeClr val="tx1"/>
                </a:solidFill>
              </a:rPr>
              <a:t>prestations </a:t>
            </a:r>
            <a:r>
              <a:rPr lang="fr-FR" dirty="0">
                <a:solidFill>
                  <a:schemeClr val="tx1"/>
                </a:solidFill>
              </a:rPr>
              <a:t>délivrées par les ESMS en réponse à ces </a:t>
            </a:r>
            <a:r>
              <a:rPr lang="fr-FR" dirty="0" smtClean="0">
                <a:solidFill>
                  <a:schemeClr val="tx1"/>
                </a:solidFill>
              </a:rPr>
              <a:t>besoins? Pas </a:t>
            </a:r>
            <a:r>
              <a:rPr lang="fr-FR" dirty="0">
                <a:solidFill>
                  <a:schemeClr val="tx1"/>
                </a:solidFill>
              </a:rPr>
              <a:t>de définition partagée permettant de décrire ce que « fait » le secteur médico-social </a:t>
            </a:r>
            <a:r>
              <a:rPr lang="fr-FR" dirty="0" smtClean="0">
                <a:solidFill>
                  <a:schemeClr val="tx1"/>
                </a:solidFill>
              </a:rPr>
              <a:t>pour </a:t>
            </a:r>
            <a:r>
              <a:rPr lang="fr-FR" dirty="0">
                <a:solidFill>
                  <a:schemeClr val="tx1"/>
                </a:solidFill>
              </a:rPr>
              <a:t>les personnes en situation de handicap</a:t>
            </a:r>
          </a:p>
          <a:p>
            <a:pPr lvl="2"/>
            <a:endParaRPr lang="fr-FR" dirty="0">
              <a:solidFill>
                <a:schemeClr val="tx1"/>
              </a:solidFill>
            </a:endParaRPr>
          </a:p>
          <a:p>
            <a:pPr marL="627063" lvl="2" indent="-449263"/>
            <a:r>
              <a:rPr lang="fr-FR" dirty="0" smtClean="0">
                <a:solidFill>
                  <a:schemeClr val="tx1"/>
                </a:solidFill>
                <a:sym typeface="Wingdings"/>
              </a:rPr>
              <a:t> </a:t>
            </a:r>
            <a:r>
              <a:rPr lang="fr-FR" sz="2000" i="1" dirty="0" smtClean="0">
                <a:solidFill>
                  <a:schemeClr val="tx1"/>
                </a:solidFill>
                <a:sym typeface="Wingdings"/>
              </a:rPr>
              <a:t>l</a:t>
            </a:r>
            <a:r>
              <a:rPr lang="fr-FR" sz="2000" i="1" dirty="0" smtClean="0">
                <a:solidFill>
                  <a:schemeClr val="tx1"/>
                </a:solidFill>
              </a:rPr>
              <a:t>e </a:t>
            </a:r>
            <a:r>
              <a:rPr lang="fr-FR" sz="2000" i="1" dirty="0">
                <a:solidFill>
                  <a:schemeClr val="tx1"/>
                </a:solidFill>
              </a:rPr>
              <a:t>besoin est souvent confondu avec la </a:t>
            </a:r>
            <a:r>
              <a:rPr lang="fr-FR" sz="2000" i="1" dirty="0" smtClean="0">
                <a:solidFill>
                  <a:schemeClr val="tx1"/>
                </a:solidFill>
              </a:rPr>
              <a:t>réponse «</a:t>
            </a:r>
            <a:r>
              <a:rPr lang="fr-FR" sz="2000" i="1" dirty="0">
                <a:solidFill>
                  <a:schemeClr val="tx1"/>
                </a:solidFill>
              </a:rPr>
              <a:t> il ou elle a besoin d’une place en ESMS </a:t>
            </a:r>
            <a:r>
              <a:rPr lang="fr-FR" sz="2000" i="1" dirty="0" smtClean="0">
                <a:solidFill>
                  <a:schemeClr val="tx1"/>
                </a:solidFill>
              </a:rPr>
              <a:t>»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1"/>
          <p:cNvSpPr txBox="1">
            <a:spLocks/>
          </p:cNvSpPr>
          <p:nvPr/>
        </p:nvSpPr>
        <p:spPr>
          <a:xfrm>
            <a:off x="396432" y="267100"/>
            <a:ext cx="8064000" cy="83715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srgbClr val="273582"/>
                </a:solidFill>
              </a:rPr>
              <a:t>Définition et schématisation de la définition du besoin (Serafin-PH)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358360" y="3589008"/>
            <a:ext cx="5400600" cy="0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solid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517389" y="5172780"/>
            <a:ext cx="561051" cy="927769"/>
          </a:xfrm>
          <a:prstGeom prst="rect">
            <a:avLst/>
          </a:prstGeom>
          <a:solidFill>
            <a:srgbClr val="273582"/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Activité A</a:t>
            </a:r>
          </a:p>
        </p:txBody>
      </p:sp>
      <p:cxnSp>
        <p:nvCxnSpPr>
          <p:cNvPr id="34" name="Connecteur droit 33"/>
          <p:cNvCxnSpPr/>
          <p:nvPr/>
        </p:nvCxnSpPr>
        <p:spPr>
          <a:xfrm>
            <a:off x="554727" y="5177318"/>
            <a:ext cx="1603833" cy="0"/>
          </a:xfrm>
          <a:prstGeom prst="line">
            <a:avLst/>
          </a:prstGeom>
          <a:noFill/>
          <a:ln w="28575" cap="flat" cmpd="sng" algn="ctr">
            <a:solidFill>
              <a:srgbClr val="273582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5" name="ZoneTexte 34"/>
          <p:cNvSpPr txBox="1"/>
          <p:nvPr/>
        </p:nvSpPr>
        <p:spPr>
          <a:xfrm>
            <a:off x="1133489" y="5237641"/>
            <a:ext cx="124109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b="1" dirty="0">
                <a:solidFill>
                  <a:srgbClr val="273582"/>
                </a:solidFill>
                <a:latin typeface="Arial"/>
              </a:rPr>
              <a:t>Capacité de réalisation</a:t>
            </a:r>
          </a:p>
          <a:p>
            <a:r>
              <a:rPr lang="fr-FR" sz="1100" b="1" dirty="0">
                <a:solidFill>
                  <a:srgbClr val="273582"/>
                </a:solidFill>
                <a:latin typeface="Arial"/>
              </a:rPr>
              <a:t>de l’activité ou de participation par une personne donnée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006432" y="4608153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smtClean="0">
                <a:solidFill>
                  <a:srgbClr val="FF0000"/>
                </a:solidFill>
                <a:latin typeface="Arial"/>
              </a:rPr>
              <a:t>Besoin</a:t>
            </a:r>
            <a:endParaRPr lang="fr-FR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45381" y="2685195"/>
            <a:ext cx="64921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100" b="1" dirty="0">
                <a:solidFill>
                  <a:srgbClr val="002060"/>
                </a:solidFill>
                <a:latin typeface="Arial"/>
              </a:rPr>
              <a:t>Activité 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94864" y="4333222"/>
            <a:ext cx="561051" cy="1767327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Activité B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894864" y="2685195"/>
            <a:ext cx="62196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b="1" dirty="0">
                <a:solidFill>
                  <a:srgbClr val="00B0F0"/>
                </a:solidFill>
                <a:latin typeface="Arial"/>
              </a:rPr>
              <a:t>Activité B</a:t>
            </a:r>
          </a:p>
        </p:txBody>
      </p:sp>
      <p:cxnSp>
        <p:nvCxnSpPr>
          <p:cNvPr id="40" name="Connecteur droit 39"/>
          <p:cNvCxnSpPr/>
          <p:nvPr/>
        </p:nvCxnSpPr>
        <p:spPr>
          <a:xfrm>
            <a:off x="5027183" y="4354986"/>
            <a:ext cx="1255490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sp>
        <p:nvSpPr>
          <p:cNvPr id="41" name="ZoneTexte 40"/>
          <p:cNvSpPr txBox="1"/>
          <p:nvPr/>
        </p:nvSpPr>
        <p:spPr>
          <a:xfrm>
            <a:off x="5470928" y="4432671"/>
            <a:ext cx="99792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100" b="1" dirty="0">
                <a:solidFill>
                  <a:srgbClr val="00B0F0"/>
                </a:solidFill>
                <a:latin typeface="Arial"/>
              </a:rPr>
              <a:t>Capacité de réalisation</a:t>
            </a:r>
          </a:p>
          <a:p>
            <a:r>
              <a:rPr lang="fr-FR" sz="1100" b="1" dirty="0">
                <a:solidFill>
                  <a:srgbClr val="00B0F0"/>
                </a:solidFill>
                <a:latin typeface="Arial"/>
              </a:rPr>
              <a:t>de l’activité  ou de participation par une personne donnée </a:t>
            </a:r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358360" y="3298243"/>
            <a:ext cx="5400600" cy="2733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43" name="Connecteur droit 42"/>
          <p:cNvCxnSpPr/>
          <p:nvPr/>
        </p:nvCxnSpPr>
        <p:spPr>
          <a:xfrm>
            <a:off x="358360" y="2925709"/>
            <a:ext cx="5400600" cy="0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solid"/>
          </a:ln>
          <a:effectLst/>
        </p:spPr>
      </p:cxnSp>
      <p:cxnSp>
        <p:nvCxnSpPr>
          <p:cNvPr id="44" name="Connecteur droit 43"/>
          <p:cNvCxnSpPr/>
          <p:nvPr/>
        </p:nvCxnSpPr>
        <p:spPr>
          <a:xfrm>
            <a:off x="358360" y="3777559"/>
            <a:ext cx="5400600" cy="0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solid"/>
          </a:ln>
          <a:effectLst/>
        </p:spPr>
      </p:cxnSp>
      <p:sp>
        <p:nvSpPr>
          <p:cNvPr id="45" name="Rectangle 44"/>
          <p:cNvSpPr/>
          <p:nvPr/>
        </p:nvSpPr>
        <p:spPr>
          <a:xfrm>
            <a:off x="1294464" y="2733692"/>
            <a:ext cx="3456384" cy="12729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Accolade fermante 45"/>
          <p:cNvSpPr/>
          <p:nvPr/>
        </p:nvSpPr>
        <p:spPr>
          <a:xfrm>
            <a:off x="1294464" y="2782191"/>
            <a:ext cx="288032" cy="1159700"/>
          </a:xfrm>
          <a:prstGeom prst="rightBrace">
            <a:avLst/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Accolade ouvrante 46"/>
          <p:cNvSpPr/>
          <p:nvPr/>
        </p:nvSpPr>
        <p:spPr>
          <a:xfrm>
            <a:off x="4462816" y="2782191"/>
            <a:ext cx="288032" cy="1175903"/>
          </a:xfrm>
          <a:prstGeom prst="leftBrace">
            <a:avLst/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798520" y="2652904"/>
            <a:ext cx="2499611" cy="1492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1200" i="1" dirty="0" smtClean="0">
                <a:solidFill>
                  <a:srgbClr val="7030A0"/>
                </a:solidFill>
                <a:latin typeface="Arial"/>
              </a:rPr>
              <a:t>Pour chaque individu, sa norme de réalisation varie</a:t>
            </a:r>
          </a:p>
          <a:p>
            <a:pPr algn="just">
              <a:spcBef>
                <a:spcPts val="600"/>
              </a:spcBef>
            </a:pPr>
            <a:endParaRPr lang="fr-FR" sz="300" i="1" dirty="0">
              <a:solidFill>
                <a:srgbClr val="7030A0"/>
              </a:solidFill>
              <a:latin typeface="Arial"/>
            </a:endParaRPr>
          </a:p>
          <a:p>
            <a:pPr algn="just">
              <a:spcBef>
                <a:spcPts val="600"/>
              </a:spcBef>
            </a:pPr>
            <a:r>
              <a:rPr lang="fr-FR" sz="1200" i="1" dirty="0" smtClean="0">
                <a:solidFill>
                  <a:srgbClr val="7030A0"/>
                </a:solidFill>
                <a:latin typeface="Arial"/>
              </a:rPr>
              <a:t>en fonction des facteurs personnels, facteurs environnementaux, des habitudes et du projet de vie de la personne, elle peut également varier dans le temps</a:t>
            </a:r>
          </a:p>
        </p:txBody>
      </p:sp>
      <p:sp>
        <p:nvSpPr>
          <p:cNvPr id="49" name="Double flèche verticale 48"/>
          <p:cNvSpPr/>
          <p:nvPr/>
        </p:nvSpPr>
        <p:spPr>
          <a:xfrm>
            <a:off x="673040" y="2962488"/>
            <a:ext cx="234408" cy="2176328"/>
          </a:xfrm>
          <a:prstGeom prst="upDownArrow">
            <a:avLst/>
          </a:prstGeom>
          <a:solidFill>
            <a:srgbClr val="E30513">
              <a:lumMod val="40000"/>
              <a:lumOff val="60000"/>
            </a:srgbClr>
          </a:solidFill>
          <a:ln w="25400" cap="flat" cmpd="sng" algn="ctr">
            <a:solidFill>
              <a:srgbClr val="E30513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Double flèche verticale 49"/>
          <p:cNvSpPr/>
          <p:nvPr/>
        </p:nvSpPr>
        <p:spPr>
          <a:xfrm>
            <a:off x="673040" y="3321646"/>
            <a:ext cx="234408" cy="1817170"/>
          </a:xfrm>
          <a:prstGeom prst="upDownArrow">
            <a:avLst/>
          </a:prstGeom>
          <a:solidFill>
            <a:srgbClr val="E30513">
              <a:lumMod val="60000"/>
              <a:lumOff val="40000"/>
            </a:srgbClr>
          </a:solidFill>
          <a:ln w="25400" cap="flat" cmpd="sng" algn="ctr">
            <a:solidFill>
              <a:srgbClr val="E30513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Double flèche verticale 50"/>
          <p:cNvSpPr/>
          <p:nvPr/>
        </p:nvSpPr>
        <p:spPr>
          <a:xfrm>
            <a:off x="673040" y="3777559"/>
            <a:ext cx="234408" cy="1361257"/>
          </a:xfrm>
          <a:prstGeom prst="up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Double flèche verticale 51"/>
          <p:cNvSpPr/>
          <p:nvPr/>
        </p:nvSpPr>
        <p:spPr>
          <a:xfrm>
            <a:off x="5029058" y="3117243"/>
            <a:ext cx="232533" cy="1215979"/>
          </a:xfrm>
          <a:prstGeom prst="upDownArrow">
            <a:avLst/>
          </a:prstGeom>
          <a:solidFill>
            <a:srgbClr val="E30513">
              <a:lumMod val="20000"/>
              <a:lumOff val="80000"/>
            </a:srgbClr>
          </a:solidFill>
          <a:ln w="25400" cap="flat" cmpd="sng" algn="ctr">
            <a:solidFill>
              <a:srgbClr val="E30513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Double flèche verticale 52"/>
          <p:cNvSpPr/>
          <p:nvPr/>
        </p:nvSpPr>
        <p:spPr>
          <a:xfrm>
            <a:off x="5029058" y="3283014"/>
            <a:ext cx="232533" cy="1050207"/>
          </a:xfrm>
          <a:prstGeom prst="upDownArrow">
            <a:avLst/>
          </a:prstGeom>
          <a:solidFill>
            <a:srgbClr val="E30513">
              <a:lumMod val="40000"/>
              <a:lumOff val="60000"/>
            </a:srgbClr>
          </a:solidFill>
          <a:ln w="25400" cap="flat" cmpd="sng" algn="ctr">
            <a:solidFill>
              <a:srgbClr val="E30513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Double flèche verticale 53"/>
          <p:cNvSpPr/>
          <p:nvPr/>
        </p:nvSpPr>
        <p:spPr>
          <a:xfrm>
            <a:off x="5027183" y="3518154"/>
            <a:ext cx="234408" cy="815068"/>
          </a:xfrm>
          <a:prstGeom prst="up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>
            <a:off x="358360" y="3117243"/>
            <a:ext cx="626469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6623056" y="2868928"/>
            <a:ext cx="25922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prstClr val="black"/>
                </a:solidFill>
                <a:latin typeface="Arial"/>
              </a:rPr>
              <a:t>Norme  de réalisation</a:t>
            </a:r>
            <a:r>
              <a:rPr lang="fr-FR" sz="1200" b="1" dirty="0">
                <a:solidFill>
                  <a:prstClr val="black"/>
                </a:solidFill>
                <a:latin typeface="Arial"/>
              </a:rPr>
              <a:t> d’une </a:t>
            </a:r>
            <a:r>
              <a:rPr lang="fr-FR" sz="1200" b="1" dirty="0" smtClean="0">
                <a:solidFill>
                  <a:prstClr val="black"/>
                </a:solidFill>
                <a:latin typeface="Arial"/>
              </a:rPr>
              <a:t>activité </a:t>
            </a:r>
            <a:r>
              <a:rPr lang="fr-FR" sz="1200" b="1" dirty="0">
                <a:solidFill>
                  <a:prstClr val="black"/>
                </a:solidFill>
                <a:latin typeface="Arial"/>
              </a:rPr>
              <a:t>(ou participation) dans une population </a:t>
            </a:r>
            <a:r>
              <a:rPr lang="fr-FR" sz="1200" b="1" dirty="0" smtClean="0">
                <a:solidFill>
                  <a:prstClr val="black"/>
                </a:solidFill>
                <a:latin typeface="Arial"/>
              </a:rPr>
              <a:t>donnée (CIF) </a:t>
            </a:r>
            <a:r>
              <a:rPr lang="fr-FR" sz="1050" b="1" dirty="0">
                <a:solidFill>
                  <a:prstClr val="black"/>
                </a:solidFill>
                <a:latin typeface="Arial"/>
              </a:rPr>
              <a:t>: </a:t>
            </a:r>
            <a:r>
              <a:rPr lang="fr-FR" sz="1100" b="1" dirty="0">
                <a:solidFill>
                  <a:prstClr val="black"/>
                </a:solidFill>
                <a:latin typeface="Arial"/>
              </a:rPr>
              <a:t>capacité d’une personne sans problème de santé à réaliser cette activité (ou participation) dans un environnement </a:t>
            </a:r>
            <a:r>
              <a:rPr lang="fr-FR" sz="1100" b="1" dirty="0" smtClean="0">
                <a:solidFill>
                  <a:prstClr val="black"/>
                </a:solidFill>
                <a:latin typeface="Arial"/>
              </a:rPr>
              <a:t>normalisé </a:t>
            </a:r>
            <a:endParaRPr lang="fr-FR" sz="1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3528" y="128617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Arial"/>
              </a:rPr>
              <a:t>Le besoin se définit dans l’écart à la norme de réalisation en s’appuyant sur les capacités et potentialités, les habitudes et le projet de vie de la personne</a:t>
            </a:r>
            <a:r>
              <a:rPr lang="fr-FR" b="1" dirty="0" smtClean="0">
                <a:solidFill>
                  <a:prstClr val="black"/>
                </a:solidFill>
                <a:latin typeface="Arial"/>
              </a:rPr>
              <a:t>.</a:t>
            </a:r>
          </a:p>
          <a:p>
            <a:pPr marL="0" lvl="1"/>
            <a:r>
              <a:rPr lang="fr-FR" dirty="0"/>
              <a:t>Avantage : permet de se positionner sur les moyens à mettre en œuvre pour combler ce manque (=&gt; les prestations)</a:t>
            </a:r>
          </a:p>
          <a:p>
            <a:endParaRPr lang="fr-FR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565583" y="3300976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smtClean="0">
                <a:solidFill>
                  <a:srgbClr val="E30513">
                    <a:lumMod val="40000"/>
                    <a:lumOff val="60000"/>
                  </a:srgbClr>
                </a:solidFill>
                <a:latin typeface="Arial"/>
              </a:rPr>
              <a:t>Besoin</a:t>
            </a:r>
            <a:endParaRPr lang="fr-FR" b="1" dirty="0">
              <a:solidFill>
                <a:srgbClr val="E30513">
                  <a:lumMod val="40000"/>
                  <a:lumOff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8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461874"/>
            <a:ext cx="8064000" cy="418576"/>
          </a:xfrm>
        </p:spPr>
        <p:txBody>
          <a:bodyPr/>
          <a:lstStyle/>
          <a:p>
            <a:r>
              <a:rPr lang="fr-FR" sz="3200" dirty="0" smtClean="0">
                <a:solidFill>
                  <a:srgbClr val="273582"/>
                </a:solidFill>
              </a:rPr>
              <a:t>Définition de la notion de prestations</a:t>
            </a:r>
            <a:endParaRPr lang="fr-FR" sz="3200" dirty="0">
              <a:solidFill>
                <a:srgbClr val="27358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31877"/>
            <a:ext cx="8263758" cy="382438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Prestations</a:t>
            </a:r>
          </a:p>
          <a:p>
            <a:pPr marL="0" lvl="1" indent="0" algn="just">
              <a:buNone/>
            </a:pPr>
            <a:r>
              <a:rPr lang="fr-FR" b="0" dirty="0" smtClean="0">
                <a:solidFill>
                  <a:schemeClr val="tx1"/>
                </a:solidFill>
              </a:rPr>
              <a:t>Définies comme un </a:t>
            </a:r>
            <a:r>
              <a:rPr lang="fr-FR" dirty="0" smtClean="0">
                <a:solidFill>
                  <a:schemeClr val="tx1"/>
                </a:solidFill>
              </a:rPr>
              <a:t>service à la personne, une «valeur ajoutée», </a:t>
            </a:r>
            <a:r>
              <a:rPr lang="fr-FR" b="0" dirty="0" smtClean="0">
                <a:solidFill>
                  <a:schemeClr val="tx1"/>
                </a:solidFill>
              </a:rPr>
              <a:t>dont le processus de fourniture mobilise des «fonctions supports» et nécessite des actions dans, avec et sur l’environnement</a:t>
            </a:r>
          </a:p>
          <a:p>
            <a:pPr marL="0" lvl="1" indent="0" algn="just">
              <a:buNone/>
            </a:pPr>
            <a:r>
              <a:rPr lang="fr-FR" b="0" dirty="0" smtClean="0">
                <a:solidFill>
                  <a:schemeClr val="tx1"/>
                </a:solidFill>
              </a:rPr>
              <a:t>Permet à la fois d’identifier des </a:t>
            </a:r>
            <a:r>
              <a:rPr lang="fr-FR" dirty="0" smtClean="0">
                <a:solidFill>
                  <a:schemeClr val="tx1"/>
                </a:solidFill>
              </a:rPr>
              <a:t>prestations directes </a:t>
            </a:r>
            <a:r>
              <a:rPr lang="fr-FR" b="0" dirty="0" smtClean="0">
                <a:solidFill>
                  <a:schemeClr val="tx1"/>
                </a:solidFill>
              </a:rPr>
              <a:t>(prestations avec valeur ajoutée pour la personne) </a:t>
            </a:r>
            <a:r>
              <a:rPr lang="fr-FR" dirty="0" smtClean="0">
                <a:solidFill>
                  <a:schemeClr val="tx1"/>
                </a:solidFill>
              </a:rPr>
              <a:t>et prestations indirectes </a:t>
            </a:r>
            <a:r>
              <a:rPr lang="fr-FR" b="0" dirty="0" smtClean="0">
                <a:solidFill>
                  <a:schemeClr val="tx1"/>
                </a:solidFill>
              </a:rPr>
              <a:t>(prestations de support et de pilotage).</a:t>
            </a:r>
          </a:p>
          <a:p>
            <a:pPr marL="0" lvl="1" indent="0">
              <a:buNone/>
            </a:pPr>
            <a:endParaRPr lang="fr-FR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40000" y="1626517"/>
            <a:ext cx="8064000" cy="383258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2000" dirty="0" smtClean="0"/>
              <a:t>Introduction / CONTEXTE</a:t>
            </a:r>
          </a:p>
          <a:p>
            <a:pPr>
              <a:spcBef>
                <a:spcPts val="1200"/>
              </a:spcBef>
            </a:pPr>
            <a:endParaRPr lang="fr-FR" sz="2000" dirty="0" smtClean="0"/>
          </a:p>
          <a:p>
            <a:pPr>
              <a:spcBef>
                <a:spcPts val="1200"/>
              </a:spcBef>
            </a:pPr>
            <a:r>
              <a:rPr lang="fr-FR" sz="2000" dirty="0" smtClean="0"/>
              <a:t>Le projet SERAFIN-PH</a:t>
            </a:r>
          </a:p>
          <a:p>
            <a:pPr>
              <a:spcBef>
                <a:spcPts val="1200"/>
              </a:spcBef>
            </a:pPr>
            <a:endParaRPr lang="fr-FR" sz="2000" dirty="0" smtClean="0"/>
          </a:p>
          <a:p>
            <a:pPr marL="396000" lvl="3" indent="-3960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fr-FR" b="1" cap="all" dirty="0">
                <a:solidFill>
                  <a:schemeClr val="accent2"/>
                </a:solidFill>
              </a:rPr>
              <a:t>Les nomenclatures et leurs </a:t>
            </a:r>
            <a:r>
              <a:rPr lang="fr-FR" b="1" cap="all" dirty="0" smtClean="0">
                <a:solidFill>
                  <a:schemeClr val="accent2"/>
                </a:solidFill>
              </a:rPr>
              <a:t>usages</a:t>
            </a:r>
          </a:p>
          <a:p>
            <a:pPr marL="396000" lvl="3" indent="-3960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endParaRPr lang="fr-FR" dirty="0"/>
          </a:p>
          <a:p>
            <a:pPr marL="396000" lvl="3" indent="-396000"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fr-FR" b="1" cap="all" dirty="0" smtClean="0">
                <a:solidFill>
                  <a:schemeClr val="accent2"/>
                </a:solidFill>
              </a:rPr>
              <a:t>CHANTIERS </a:t>
            </a:r>
            <a:r>
              <a:rPr lang="fr-FR" b="1" cap="all" dirty="0">
                <a:solidFill>
                  <a:schemeClr val="accent2"/>
                </a:solidFill>
              </a:rPr>
              <a:t>en COURS et à </a:t>
            </a:r>
            <a:r>
              <a:rPr lang="fr-FR" b="1" cap="all" dirty="0" smtClean="0">
                <a:solidFill>
                  <a:schemeClr val="accent2"/>
                </a:solidFill>
              </a:rPr>
              <a:t>VENIR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84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252586"/>
            <a:ext cx="8064000" cy="837152"/>
          </a:xfrm>
        </p:spPr>
        <p:txBody>
          <a:bodyPr/>
          <a:lstStyle/>
          <a:p>
            <a:r>
              <a:rPr lang="fr-FR" sz="3200" dirty="0" smtClean="0">
                <a:solidFill>
                  <a:srgbClr val="273582"/>
                </a:solidFill>
              </a:rPr>
              <a:t>Quels principes d’élaboration des nomenclatures Serafin-PH ? </a:t>
            </a:r>
            <a:endParaRPr lang="fr-FR" sz="3200" dirty="0">
              <a:solidFill>
                <a:srgbClr val="27358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53648" y="1441901"/>
            <a:ext cx="8164613" cy="4344750"/>
          </a:xfrm>
        </p:spPr>
        <p:txBody>
          <a:bodyPr wrap="square">
            <a:normAutofit fontScale="77500" lnSpcReduction="20000"/>
          </a:bodyPr>
          <a:lstStyle/>
          <a:p>
            <a:pPr algn="just"/>
            <a:endParaRPr lang="fr-FR" sz="1050" cap="none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b="0" cap="none" dirty="0" smtClean="0">
                <a:solidFill>
                  <a:schemeClr val="tx1"/>
                </a:solidFill>
              </a:rPr>
              <a:t>s’inspirer </a:t>
            </a:r>
            <a:r>
              <a:rPr lang="fr-FR" sz="2800" b="0" cap="none" dirty="0">
                <a:solidFill>
                  <a:schemeClr val="tx1"/>
                </a:solidFill>
              </a:rPr>
              <a:t>des outils </a:t>
            </a:r>
            <a:r>
              <a:rPr lang="fr-FR" sz="2800" b="0" cap="none" dirty="0" smtClean="0">
                <a:solidFill>
                  <a:schemeClr val="tx1"/>
                </a:solidFill>
              </a:rPr>
              <a:t>existants et bases conceptuelles internationales (CIF en particulier)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b="0" cap="none" dirty="0" smtClean="0">
                <a:solidFill>
                  <a:schemeClr val="tx1"/>
                </a:solidFill>
              </a:rPr>
              <a:t>respecter </a:t>
            </a:r>
            <a:r>
              <a:rPr lang="fr-FR" sz="2800" b="0" cap="none" dirty="0">
                <a:solidFill>
                  <a:schemeClr val="tx1"/>
                </a:solidFill>
              </a:rPr>
              <a:t>les exigences posées par le droit </a:t>
            </a:r>
            <a:r>
              <a:rPr lang="fr-FR" sz="2800" b="0" cap="none" dirty="0" smtClean="0">
                <a:solidFill>
                  <a:schemeClr val="tx1"/>
                </a:solidFill>
              </a:rPr>
              <a:t>français, notamment dans une perspective de compatibilité/interopérabilité avec les outils existants (GEVA par exemple et autres outils d’évaluation)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b="0" cap="none" dirty="0" smtClean="0">
                <a:solidFill>
                  <a:schemeClr val="tx1"/>
                </a:solidFill>
              </a:rPr>
              <a:t>Décloisonnement </a:t>
            </a:r>
            <a:r>
              <a:rPr lang="fr-FR" sz="2800" b="0" cap="none" dirty="0">
                <a:solidFill>
                  <a:schemeClr val="tx1"/>
                </a:solidFill>
              </a:rPr>
              <a:t>des segments du parcours de la personne : </a:t>
            </a:r>
            <a:r>
              <a:rPr lang="fr-FR" sz="2800" b="0" cap="none" dirty="0" smtClean="0">
                <a:solidFill>
                  <a:schemeClr val="tx1"/>
                </a:solidFill>
              </a:rPr>
              <a:t>description </a:t>
            </a:r>
            <a:r>
              <a:rPr lang="fr-FR" sz="2800" b="0" cap="none" dirty="0">
                <a:solidFill>
                  <a:schemeClr val="tx1"/>
                </a:solidFill>
              </a:rPr>
              <a:t>normalisée des prestations quelle que soit la catégorie d’ESMS (approche par prestations</a:t>
            </a:r>
            <a:r>
              <a:rPr lang="fr-FR" sz="2800" b="0" cap="none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b="0" cap="none" dirty="0">
                <a:solidFill>
                  <a:schemeClr val="tx1"/>
                </a:solidFill>
              </a:rPr>
              <a:t>ce sont les besoins qui déterminent les « prises en charge » et pas la disponibilité de l’offre </a:t>
            </a:r>
            <a:r>
              <a:rPr lang="fr-FR" sz="2800" b="0" cap="none" dirty="0" smtClean="0">
                <a:solidFill>
                  <a:schemeClr val="tx1"/>
                </a:solidFill>
              </a:rPr>
              <a:t>(des besoins vers les prestations)</a:t>
            </a:r>
            <a:endParaRPr lang="fr-FR" sz="2800" b="0" cap="none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fr-FR" sz="2600" b="0" dirty="0" smtClean="0">
                <a:solidFill>
                  <a:schemeClr val="tx1"/>
                </a:solidFill>
              </a:rPr>
              <a:t>Co-construction avec les membres du GTN, pas de point de blocage</a:t>
            </a:r>
          </a:p>
        </p:txBody>
      </p:sp>
    </p:spTree>
    <p:extLst>
      <p:ext uri="{BB962C8B-B14F-4D97-AF65-F5344CB8AC3E}">
        <p14:creationId xmlns:p14="http://schemas.microsoft.com/office/powerpoint/2010/main" val="2009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85750" y="252586"/>
            <a:ext cx="8064000" cy="837152"/>
          </a:xfrm>
        </p:spPr>
        <p:txBody>
          <a:bodyPr/>
          <a:lstStyle/>
          <a:p>
            <a:r>
              <a:rPr lang="fr-FR" sz="3200" dirty="0" smtClean="0">
                <a:solidFill>
                  <a:srgbClr val="273582"/>
                </a:solidFill>
              </a:rPr>
              <a:t>Principes de construction et d’utilisation</a:t>
            </a:r>
            <a:br>
              <a:rPr lang="fr-FR" sz="3200" dirty="0" smtClean="0">
                <a:solidFill>
                  <a:srgbClr val="273582"/>
                </a:solidFill>
              </a:rPr>
            </a:br>
            <a:r>
              <a:rPr lang="fr-FR" sz="3200" dirty="0" smtClean="0">
                <a:solidFill>
                  <a:srgbClr val="273582"/>
                </a:solidFill>
              </a:rPr>
              <a:t>des nomenclatures</a:t>
            </a:r>
            <a:endParaRPr lang="fr-FR" sz="3200" dirty="0">
              <a:solidFill>
                <a:srgbClr val="27358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285750" y="1377944"/>
            <a:ext cx="8477250" cy="4725059"/>
          </a:xfrm>
        </p:spPr>
        <p:txBody>
          <a:bodyPr wrap="square">
            <a:normAutofit fontScale="92500"/>
          </a:bodyPr>
          <a:lstStyle/>
          <a:p>
            <a:pPr marL="0" lvl="1" indent="0">
              <a:buNone/>
            </a:pPr>
            <a:r>
              <a:rPr lang="fr-FR" b="0" dirty="0">
                <a:solidFill>
                  <a:schemeClr val="tx1"/>
                </a:solidFill>
              </a:rPr>
              <a:t>Les nomenclatures ont été construites avec une triple </a:t>
            </a:r>
            <a:r>
              <a:rPr lang="fr-FR" b="0" dirty="0" smtClean="0">
                <a:solidFill>
                  <a:schemeClr val="tx1"/>
                </a:solidFill>
              </a:rPr>
              <a:t>exigence </a:t>
            </a:r>
            <a:r>
              <a:rPr lang="fr-FR" b="0" dirty="0">
                <a:solidFill>
                  <a:schemeClr val="tx1"/>
                </a:solidFill>
              </a:rPr>
              <a:t>: </a:t>
            </a:r>
          </a:p>
          <a:p>
            <a:pPr marL="506413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</a:rPr>
              <a:t>la </a:t>
            </a:r>
            <a:r>
              <a:rPr lang="fr-FR" sz="2000" dirty="0">
                <a:solidFill>
                  <a:schemeClr val="tx1"/>
                </a:solidFill>
              </a:rPr>
              <a:t>non ambiguïté </a:t>
            </a:r>
            <a:r>
              <a:rPr lang="fr-FR" sz="2000" b="0" dirty="0">
                <a:solidFill>
                  <a:schemeClr val="tx1"/>
                </a:solidFill>
              </a:rPr>
              <a:t>des définitions ;</a:t>
            </a:r>
          </a:p>
          <a:p>
            <a:pPr marL="506413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</a:rPr>
              <a:t>l’</a:t>
            </a:r>
            <a:r>
              <a:rPr lang="fr-FR" sz="2000" dirty="0">
                <a:solidFill>
                  <a:schemeClr val="tx1"/>
                </a:solidFill>
              </a:rPr>
              <a:t>exhaustivité</a:t>
            </a:r>
            <a:r>
              <a:rPr lang="fr-FR" sz="2000" b="0" dirty="0">
                <a:solidFill>
                  <a:schemeClr val="tx1"/>
                </a:solidFill>
              </a:rPr>
              <a:t> des composantes ;</a:t>
            </a:r>
          </a:p>
          <a:p>
            <a:pPr marL="506413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0" dirty="0" smtClean="0">
                <a:solidFill>
                  <a:schemeClr val="tx1"/>
                </a:solidFill>
              </a:rPr>
              <a:t>l’</a:t>
            </a:r>
            <a:r>
              <a:rPr lang="fr-FR" sz="2000" dirty="0" smtClean="0">
                <a:solidFill>
                  <a:schemeClr val="tx1"/>
                </a:solidFill>
              </a:rPr>
              <a:t>exclusivité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smtClean="0">
                <a:solidFill>
                  <a:schemeClr val="tx1"/>
                </a:solidFill>
              </a:rPr>
              <a:t>de </a:t>
            </a:r>
            <a:r>
              <a:rPr lang="fr-FR" sz="2000" b="0" dirty="0">
                <a:solidFill>
                  <a:schemeClr val="tx1"/>
                </a:solidFill>
              </a:rPr>
              <a:t>ces composantes les unes par rapport aux autres</a:t>
            </a:r>
            <a:r>
              <a:rPr lang="fr-FR" sz="2000" b="0" dirty="0" smtClean="0">
                <a:solidFill>
                  <a:schemeClr val="tx1"/>
                </a:solidFill>
              </a:rPr>
              <a:t>.</a:t>
            </a:r>
          </a:p>
          <a:p>
            <a:pPr marL="163513" indent="7938"/>
            <a:r>
              <a:rPr lang="fr-FR" b="0" cap="none" dirty="0" smtClean="0">
                <a:solidFill>
                  <a:schemeClr val="tx1"/>
                </a:solidFill>
              </a:rPr>
              <a:t>Les nomenclatures servent à décrire les besoins et les prestations dans un </a:t>
            </a:r>
            <a:r>
              <a:rPr lang="fr-FR" cap="none" dirty="0" smtClean="0">
                <a:solidFill>
                  <a:schemeClr val="tx1"/>
                </a:solidFill>
              </a:rPr>
              <a:t>langage partagé et de manière organisée </a:t>
            </a:r>
            <a:r>
              <a:rPr lang="fr-FR" b="0" cap="none" dirty="0" smtClean="0">
                <a:solidFill>
                  <a:schemeClr val="tx1"/>
                </a:solidFill>
              </a:rPr>
              <a:t>:</a:t>
            </a:r>
          </a:p>
          <a:p>
            <a:pPr marL="506413" indent="-342900">
              <a:buFont typeface="Arial" panose="020B0604020202020204" pitchFamily="34" charset="0"/>
              <a:buChar char="•"/>
            </a:pPr>
            <a:r>
              <a:rPr lang="fr-FR" sz="2000" b="0" cap="none" dirty="0" smtClean="0">
                <a:solidFill>
                  <a:schemeClr val="tx1"/>
                </a:solidFill>
              </a:rPr>
              <a:t>Elles </a:t>
            </a:r>
            <a:r>
              <a:rPr lang="fr-FR" sz="2000" b="0" u="sng" cap="none" dirty="0" smtClean="0">
                <a:solidFill>
                  <a:schemeClr val="tx1"/>
                </a:solidFill>
              </a:rPr>
              <a:t>ne sont pas </a:t>
            </a:r>
            <a:r>
              <a:rPr lang="fr-FR" sz="2000" b="0" cap="none" dirty="0" smtClean="0">
                <a:solidFill>
                  <a:schemeClr val="tx1"/>
                </a:solidFill>
              </a:rPr>
              <a:t>des outils d’évaluation</a:t>
            </a:r>
          </a:p>
          <a:p>
            <a:pPr marL="506413" indent="-342900">
              <a:buFont typeface="Arial" panose="020B0604020202020204" pitchFamily="34" charset="0"/>
              <a:buChar char="•"/>
            </a:pPr>
            <a:r>
              <a:rPr lang="fr-FR" sz="2200" cap="none" dirty="0">
                <a:solidFill>
                  <a:schemeClr val="tx1"/>
                </a:solidFill>
              </a:rPr>
              <a:t>Elles </a:t>
            </a:r>
            <a:r>
              <a:rPr lang="fr-FR" sz="2200" u="sng" cap="none" dirty="0">
                <a:solidFill>
                  <a:schemeClr val="tx1"/>
                </a:solidFill>
              </a:rPr>
              <a:t>ne préjugent pas </a:t>
            </a:r>
            <a:r>
              <a:rPr lang="fr-FR" sz="2200" cap="none" dirty="0">
                <a:solidFill>
                  <a:schemeClr val="tx1"/>
                </a:solidFill>
              </a:rPr>
              <a:t>du modèle tarifaire</a:t>
            </a:r>
            <a:endParaRPr lang="fr-FR" sz="2200" dirty="0">
              <a:solidFill>
                <a:schemeClr val="tx1"/>
              </a:solidFill>
            </a:endParaRPr>
          </a:p>
          <a:p>
            <a:pPr marL="506413" indent="-342900">
              <a:buFont typeface="Arial" panose="020B0604020202020204" pitchFamily="34" charset="0"/>
              <a:buChar char="•"/>
            </a:pPr>
            <a:r>
              <a:rPr lang="fr-FR" sz="2000" b="0" cap="none" dirty="0" smtClean="0">
                <a:solidFill>
                  <a:schemeClr val="tx1"/>
                </a:solidFill>
              </a:rPr>
              <a:t>Elles servent à classer les besoins et les prestations</a:t>
            </a:r>
          </a:p>
          <a:p>
            <a:pPr marL="506413" indent="-342900">
              <a:buFont typeface="Arial" panose="020B0604020202020204" pitchFamily="34" charset="0"/>
              <a:buChar char="•"/>
            </a:pPr>
            <a:r>
              <a:rPr lang="fr-FR" sz="2000" b="0" cap="none" dirty="0" smtClean="0">
                <a:solidFill>
                  <a:schemeClr val="tx1"/>
                </a:solidFill>
              </a:rPr>
              <a:t>Elles sont les outils de description qui vont être utilisés dans différents travaux avec plusieurs finalités</a:t>
            </a:r>
          </a:p>
          <a:p>
            <a:pPr marL="0" lvl="1" indent="0">
              <a:buNone/>
            </a:pPr>
            <a:endParaRPr lang="fr-FR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109710" y="1423003"/>
            <a:ext cx="3825390" cy="4366407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fr-FR" sz="2400" b="1" kern="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Prestations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6366705" y="3074862"/>
            <a:ext cx="3344425" cy="1346885"/>
          </a:xfrm>
          <a:prstGeom prst="rect">
            <a:avLst/>
          </a:prstGeom>
          <a:solidFill>
            <a:srgbClr val="EEECE1">
              <a:lumMod val="90000"/>
            </a:srgbClr>
          </a:solidFill>
          <a:ln w="9525" cap="flat" cmpd="sng" algn="ctr">
            <a:solidFill>
              <a:srgbClr val="EEECE1">
                <a:lumMod val="9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algn="ctr">
              <a:defRPr/>
            </a:pPr>
            <a:r>
              <a:rPr lang="fr-FR" kern="0" dirty="0">
                <a:solidFill>
                  <a:prstClr val="black"/>
                </a:solidFill>
                <a:latin typeface="Calibri"/>
              </a:rPr>
              <a:t>Gérer – manager - coopérer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4414378" y="3018564"/>
            <a:ext cx="3356782" cy="1447117"/>
          </a:xfrm>
          <a:prstGeom prst="rect">
            <a:avLst/>
          </a:prstGeom>
          <a:solidFill>
            <a:srgbClr val="EEECE1">
              <a:lumMod val="90000"/>
            </a:srgbClr>
          </a:solidFill>
          <a:ln w="9525" cap="flat" cmpd="sng" algn="ctr">
            <a:solidFill>
              <a:srgbClr val="EEECE1">
                <a:lumMod val="9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algn="ctr">
              <a:defRPr/>
            </a:pPr>
            <a:r>
              <a:rPr lang="fr-FR" kern="0" dirty="0">
                <a:solidFill>
                  <a:prstClr val="black"/>
                </a:solidFill>
                <a:latin typeface="Calibri"/>
              </a:rPr>
              <a:t>Fonctions logistiques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42576" y="1435523"/>
            <a:ext cx="3593987" cy="435388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t"/>
          <a:lstStyle/>
          <a:p>
            <a:pPr algn="ctr">
              <a:defRPr/>
            </a:pPr>
            <a:r>
              <a:rPr lang="fr-FR" sz="2400" b="1" kern="0" dirty="0">
                <a:solidFill>
                  <a:srgbClr val="0070C0"/>
                </a:solidFill>
                <a:latin typeface="Calibri"/>
              </a:rPr>
              <a:t>Besoins</a:t>
            </a:r>
            <a:endParaRPr lang="fr-FR" b="1" kern="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413" y="3773562"/>
            <a:ext cx="2448272" cy="576064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kern="0" dirty="0">
                <a:solidFill>
                  <a:prstClr val="black"/>
                </a:solidFill>
                <a:latin typeface="Calibri"/>
              </a:rPr>
              <a:t>Santé</a:t>
            </a:r>
          </a:p>
        </p:txBody>
      </p:sp>
      <p:sp>
        <p:nvSpPr>
          <p:cNvPr id="9" name="Rectangle 8"/>
          <p:cNvSpPr/>
          <p:nvPr/>
        </p:nvSpPr>
        <p:spPr>
          <a:xfrm>
            <a:off x="906412" y="2660659"/>
            <a:ext cx="2448273" cy="576064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kern="0" dirty="0">
                <a:solidFill>
                  <a:prstClr val="black"/>
                </a:solidFill>
                <a:latin typeface="Calibri"/>
              </a:rPr>
              <a:t>Autonomie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413" y="4839019"/>
            <a:ext cx="2448272" cy="581495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kern="0" dirty="0">
                <a:solidFill>
                  <a:prstClr val="black"/>
                </a:solidFill>
                <a:latin typeface="Calibri"/>
              </a:rPr>
              <a:t>Participation sociale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6417" y="4520857"/>
            <a:ext cx="2203388" cy="58149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kern="0" dirty="0">
                <a:solidFill>
                  <a:prstClr val="black"/>
                </a:solidFill>
                <a:latin typeface="Calibri"/>
              </a:rPr>
              <a:t>Soins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20711" y="3516918"/>
            <a:ext cx="2203387" cy="57606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kern="0" dirty="0">
                <a:solidFill>
                  <a:prstClr val="black"/>
                </a:solidFill>
                <a:latin typeface="Calibri"/>
              </a:rPr>
              <a:t>Autonomie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20711" y="2537092"/>
            <a:ext cx="2203388" cy="57606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lumMod val="20000"/>
                <a:lumOff val="8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kern="0" dirty="0">
                <a:solidFill>
                  <a:prstClr val="black"/>
                </a:solidFill>
                <a:latin typeface="Calibri"/>
              </a:rPr>
              <a:t>Participation sociale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79512" y="404664"/>
            <a:ext cx="886595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  <a:defRPr/>
            </a:pPr>
            <a:r>
              <a:rPr lang="fr-FR" sz="3200" dirty="0">
                <a:solidFill>
                  <a:srgbClr val="273582"/>
                </a:solidFill>
              </a:rPr>
              <a:t>Logiques des nomenclatures Serafin-PH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4040662" y="3485478"/>
            <a:ext cx="887483" cy="513288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02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6" y="1339043"/>
            <a:ext cx="7193010" cy="542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504" y="146268"/>
            <a:ext cx="9047484" cy="850106"/>
          </a:xfrm>
        </p:spPr>
        <p:txBody>
          <a:bodyPr>
            <a:noAutofit/>
          </a:bodyPr>
          <a:lstStyle/>
          <a:p>
            <a:r>
              <a:rPr lang="fr-FR" dirty="0" smtClean="0"/>
              <a:t>Nomenclatures des besoins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3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9047484" cy="850106"/>
          </a:xfrm>
        </p:spPr>
        <p:txBody>
          <a:bodyPr>
            <a:noAutofit/>
          </a:bodyPr>
          <a:lstStyle/>
          <a:p>
            <a:r>
              <a:rPr lang="fr-FR" sz="2400" dirty="0" smtClean="0"/>
              <a:t>Nomenclatures des prestations</a:t>
            </a:r>
            <a:br>
              <a:rPr lang="fr-FR" sz="2400" dirty="0" smtClean="0"/>
            </a:br>
            <a:r>
              <a:rPr lang="fr-FR" sz="2400" dirty="0" smtClean="0"/>
              <a:t>Prestations directes – soins et accompagnements</a:t>
            </a:r>
            <a:endParaRPr lang="fr-FR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3100"/>
            <a:ext cx="8255396" cy="615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1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Autofit/>
          </a:bodyPr>
          <a:lstStyle/>
          <a:p>
            <a:r>
              <a:rPr lang="fr-FR" sz="2400" dirty="0"/>
              <a:t>Nomenclatures des prestations</a:t>
            </a:r>
            <a:br>
              <a:rPr lang="fr-FR" sz="2400" dirty="0"/>
            </a:br>
            <a:r>
              <a:rPr lang="fr-FR" sz="2400" dirty="0"/>
              <a:t>Prestations </a:t>
            </a:r>
            <a:r>
              <a:rPr lang="fr-FR" sz="2400" dirty="0" smtClean="0"/>
              <a:t>indirectes </a:t>
            </a:r>
            <a:r>
              <a:rPr lang="fr-FR" sz="2400" dirty="0"/>
              <a:t>– </a:t>
            </a:r>
            <a:r>
              <a:rPr lang="fr-FR" sz="2400" dirty="0" smtClean="0"/>
              <a:t>Pilotage et fonctions supports</a:t>
            </a:r>
            <a:endParaRPr lang="fr-FR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1" y="1124744"/>
            <a:ext cx="8867515" cy="544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6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461874"/>
            <a:ext cx="8064000" cy="418576"/>
          </a:xfrm>
        </p:spPr>
        <p:txBody>
          <a:bodyPr/>
          <a:lstStyle/>
          <a:p>
            <a:r>
              <a:rPr lang="fr-FR" sz="3200" dirty="0" smtClean="0">
                <a:solidFill>
                  <a:srgbClr val="273582"/>
                </a:solidFill>
              </a:rPr>
              <a:t>« Statut » des nomenclatures</a:t>
            </a:r>
            <a:endParaRPr lang="fr-FR" sz="3200" dirty="0">
              <a:solidFill>
                <a:srgbClr val="27358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528553"/>
            <a:ext cx="8064000" cy="4094325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r>
              <a:rPr lang="fr-FR" b="0" dirty="0" smtClean="0">
                <a:solidFill>
                  <a:schemeClr val="tx1"/>
                </a:solidFill>
              </a:rPr>
              <a:t>Stabilisées jusqu’à la fin de la première enquête de coûts</a:t>
            </a:r>
          </a:p>
          <a:p>
            <a:pPr lvl="1">
              <a:buFont typeface="Wingdings" pitchFamily="2" charset="2"/>
              <a:buChar char="Ø"/>
            </a:pPr>
            <a:r>
              <a:rPr lang="fr-FR" b="0" dirty="0" smtClean="0">
                <a:solidFill>
                  <a:schemeClr val="tx1"/>
                </a:solidFill>
              </a:rPr>
              <a:t>Validées dans leur version actuelle par la ministre au comité stratégique du 21 janvier 2016</a:t>
            </a:r>
          </a:p>
          <a:p>
            <a:pPr lvl="1">
              <a:buFont typeface="Wingdings" pitchFamily="2" charset="2"/>
              <a:buChar char="Ø"/>
            </a:pPr>
            <a:r>
              <a:rPr lang="fr-FR" b="0" dirty="0" smtClean="0">
                <a:solidFill>
                  <a:schemeClr val="tx1"/>
                </a:solidFill>
              </a:rPr>
              <a:t>Probable actualisation, à la marge (intitulé, regroupement,…), après la première enquête de coût</a:t>
            </a:r>
          </a:p>
          <a:p>
            <a:pPr lvl="1">
              <a:buFont typeface="Wingdings" pitchFamily="2" charset="2"/>
              <a:buChar char="Ø"/>
            </a:pPr>
            <a:r>
              <a:rPr lang="fr-FR" b="0" dirty="0" smtClean="0">
                <a:solidFill>
                  <a:schemeClr val="tx1"/>
                </a:solidFill>
              </a:rPr>
              <a:t>Mise en ligne sur le site de la CNSA et de la DGCS</a:t>
            </a:r>
          </a:p>
          <a:p>
            <a:pPr lvl="1">
              <a:buFont typeface="Wingdings" pitchFamily="2" charset="2"/>
              <a:buChar char="Ø"/>
            </a:pPr>
            <a:r>
              <a:rPr lang="fr-FR" b="0" dirty="0" smtClean="0">
                <a:solidFill>
                  <a:schemeClr val="tx1"/>
                </a:solidFill>
              </a:rPr>
              <a:t>Formulaire en ligne sur les usages (lien sur le site de la CNSA/plaquette de présentation)</a:t>
            </a:r>
            <a:endParaRPr lang="fr-FR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252586"/>
            <a:ext cx="8064000" cy="837152"/>
          </a:xfrm>
        </p:spPr>
        <p:txBody>
          <a:bodyPr/>
          <a:lstStyle/>
          <a:p>
            <a:r>
              <a:rPr lang="fr-FR" sz="3200" dirty="0" smtClean="0">
                <a:solidFill>
                  <a:srgbClr val="273582"/>
                </a:solidFill>
              </a:rPr>
              <a:t>Les nomenclatures Serafin : 2 «vies parallèles »</a:t>
            </a:r>
            <a:endParaRPr lang="fr-FR" sz="3200" dirty="0">
              <a:solidFill>
                <a:srgbClr val="27358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40000" y="1340069"/>
            <a:ext cx="8064000" cy="4840014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fr-FR" sz="2800" b="0" dirty="0" smtClean="0">
                <a:solidFill>
                  <a:schemeClr val="tx1"/>
                </a:solidFill>
              </a:rPr>
              <a:t>2 objectifs distincts dans les usages</a:t>
            </a:r>
          </a:p>
          <a:p>
            <a:pPr lvl="1"/>
            <a:r>
              <a:rPr lang="fr-FR" sz="2800" b="0" dirty="0" smtClean="0">
                <a:solidFill>
                  <a:schemeClr val="tx1"/>
                </a:solidFill>
              </a:rPr>
              <a:t>Ce pour quoi elles ont été élaborées = </a:t>
            </a:r>
            <a:r>
              <a:rPr lang="fr-FR" sz="2800" dirty="0" smtClean="0">
                <a:solidFill>
                  <a:schemeClr val="tx1"/>
                </a:solidFill>
              </a:rPr>
              <a:t>outils de la réforme </a:t>
            </a:r>
            <a:r>
              <a:rPr lang="fr-FR" sz="2800" b="0" dirty="0" smtClean="0">
                <a:solidFill>
                  <a:schemeClr val="tx1"/>
                </a:solidFill>
              </a:rPr>
              <a:t>pour préparer la phase d’élaboration du futur modèle tarifaire  (Indicateurs, EDC, marqueurs)</a:t>
            </a:r>
          </a:p>
          <a:p>
            <a:pPr lvl="1"/>
            <a:r>
              <a:rPr lang="fr-FR" sz="2800" b="0" dirty="0" smtClean="0">
                <a:solidFill>
                  <a:schemeClr val="tx1"/>
                </a:solidFill>
              </a:rPr>
              <a:t>Ce pour quoi elles servent car on le secteur médico-social pour décrire un même public, et des même accompagnements dans leur diversité, à besoin d’un langage commun =  </a:t>
            </a:r>
            <a:r>
              <a:rPr lang="fr-FR" sz="2800" dirty="0" smtClean="0">
                <a:solidFill>
                  <a:schemeClr val="tx1"/>
                </a:solidFill>
              </a:rPr>
              <a:t>outil de description    </a:t>
            </a:r>
            <a:endParaRPr lang="fr-F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4029208"/>
              </p:ext>
            </p:extLst>
          </p:nvPr>
        </p:nvGraphicFramePr>
        <p:xfrm>
          <a:off x="179512" y="1124669"/>
          <a:ext cx="878522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1"/>
          <p:cNvSpPr txBox="1">
            <a:spLocks/>
          </p:cNvSpPr>
          <p:nvPr/>
        </p:nvSpPr>
        <p:spPr>
          <a:xfrm>
            <a:off x="179512" y="188640"/>
            <a:ext cx="886595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  <a:defRPr/>
            </a:pPr>
            <a:r>
              <a:rPr lang="fr-FR" sz="3200" b="1" dirty="0">
                <a:solidFill>
                  <a:srgbClr val="273582"/>
                </a:solidFill>
              </a:rPr>
              <a:t>Typologie </a:t>
            </a:r>
            <a:r>
              <a:rPr lang="fr-FR" sz="3200" b="1" dirty="0" smtClean="0">
                <a:solidFill>
                  <a:srgbClr val="273582"/>
                </a:solidFill>
              </a:rPr>
              <a:t>d’usages et utilisation des nomenclatures</a:t>
            </a:r>
            <a:endParaRPr lang="fr-FR" sz="3200" dirty="0">
              <a:solidFill>
                <a:srgbClr val="273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3582" y="1392072"/>
            <a:ext cx="8120418" cy="4913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40000" y="1530981"/>
            <a:ext cx="8064000" cy="42444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3000"/>
              </a:spcBef>
            </a:pPr>
            <a:r>
              <a:rPr lang="fr-FR" sz="2700" dirty="0" smtClean="0">
                <a:solidFill>
                  <a:schemeClr val="accent3">
                    <a:lumMod val="75000"/>
                  </a:schemeClr>
                </a:solidFill>
              </a:rPr>
              <a:t>Introduction / CONTEXTE</a:t>
            </a:r>
          </a:p>
          <a:p>
            <a:pPr>
              <a:spcBef>
                <a:spcPts val="3000"/>
              </a:spcBef>
            </a:pPr>
            <a:r>
              <a:rPr lang="fr-FR" dirty="0" smtClean="0"/>
              <a:t>Le projet SERAFIN-PH</a:t>
            </a:r>
          </a:p>
          <a:p>
            <a:pPr marL="522900" lvl="3" indent="-342900"/>
            <a:r>
              <a:rPr lang="fr-FR" dirty="0" smtClean="0">
                <a:solidFill>
                  <a:schemeClr val="tx1"/>
                </a:solidFill>
              </a:rPr>
              <a:t>Rapports Vachey-Jeannet, constats partagés</a:t>
            </a:r>
          </a:p>
          <a:p>
            <a:pPr marL="522900" lvl="3" indent="-342900"/>
            <a:r>
              <a:rPr lang="fr-FR" dirty="0" smtClean="0">
                <a:solidFill>
                  <a:schemeClr val="tx1"/>
                </a:solidFill>
              </a:rPr>
              <a:t>Périmètre, suivi et pilotage du projet, feuille de route</a:t>
            </a:r>
          </a:p>
          <a:p>
            <a:pPr marL="396000" lvl="3" indent="-396000">
              <a:spcBef>
                <a:spcPts val="30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fr-FR" sz="2400" b="1" cap="all" dirty="0">
                <a:solidFill>
                  <a:schemeClr val="accent2"/>
                </a:solidFill>
              </a:rPr>
              <a:t>Les nomenclatures et leurs usages</a:t>
            </a: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Définitions partagées</a:t>
            </a: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Principes d’élaboration et de fonctionnement </a:t>
            </a: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Nomenclatures des besoins et des prestations (directes et indirectes)</a:t>
            </a:r>
          </a:p>
          <a:p>
            <a:pPr marL="396000" lvl="3" indent="-396000">
              <a:spcBef>
                <a:spcPts val="30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fr-FR" sz="3900" b="1" cap="all" dirty="0" smtClean="0">
                <a:solidFill>
                  <a:schemeClr val="accent2"/>
                </a:solidFill>
              </a:rPr>
              <a:t>CHANTIERS </a:t>
            </a:r>
            <a:r>
              <a:rPr lang="fr-FR" sz="3900" b="1" cap="all" dirty="0">
                <a:solidFill>
                  <a:schemeClr val="accent2"/>
                </a:solidFill>
              </a:rPr>
              <a:t>en COURS et à </a:t>
            </a:r>
            <a:r>
              <a:rPr lang="fr-FR" sz="3900" b="1" cap="all" dirty="0" smtClean="0">
                <a:solidFill>
                  <a:schemeClr val="accent2"/>
                </a:solidFill>
              </a:rPr>
              <a:t>VENIR</a:t>
            </a:r>
            <a:endParaRPr lang="fr-FR" sz="3900" b="1" cap="all" dirty="0">
              <a:solidFill>
                <a:schemeClr val="accent2"/>
              </a:solidFill>
            </a:endParaRP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Programme de travail</a:t>
            </a:r>
          </a:p>
          <a:p>
            <a:pPr marL="522900" lvl="3" indent="-342900"/>
            <a:endParaRPr lang="fr-FR" dirty="0"/>
          </a:p>
          <a:p>
            <a:pPr marL="522900" lvl="3" indent="-342900"/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9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83582" y="1392072"/>
            <a:ext cx="8120418" cy="4913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40000" y="1530981"/>
            <a:ext cx="8064000" cy="4244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000"/>
              </a:spcBef>
            </a:pPr>
            <a:r>
              <a:rPr lang="fr-FR" sz="3400" dirty="0" smtClean="0">
                <a:solidFill>
                  <a:schemeClr val="accent3">
                    <a:lumMod val="75000"/>
                  </a:schemeClr>
                </a:solidFill>
              </a:rPr>
              <a:t>INTRODUCTION / CONTEXTE</a:t>
            </a:r>
          </a:p>
          <a:p>
            <a:pPr>
              <a:spcBef>
                <a:spcPts val="3000"/>
              </a:spcBef>
            </a:pPr>
            <a:r>
              <a:rPr lang="fr-FR" dirty="0" smtClean="0"/>
              <a:t>Le projet SERAFIN-PH</a:t>
            </a:r>
          </a:p>
          <a:p>
            <a:pPr marL="522900" lvl="3" indent="-342900"/>
            <a:r>
              <a:rPr lang="fr-FR" dirty="0" smtClean="0">
                <a:solidFill>
                  <a:schemeClr val="tx1"/>
                </a:solidFill>
              </a:rPr>
              <a:t>Rapports Vachey-Jeannet, constats partagés</a:t>
            </a:r>
          </a:p>
          <a:p>
            <a:pPr marL="522900" lvl="3" indent="-342900"/>
            <a:r>
              <a:rPr lang="fr-FR" dirty="0" smtClean="0">
                <a:solidFill>
                  <a:schemeClr val="tx1"/>
                </a:solidFill>
              </a:rPr>
              <a:t>Périmètre, suivi et pilotage du projet, feuille de route</a:t>
            </a:r>
          </a:p>
          <a:p>
            <a:pPr marL="396000" lvl="3" indent="-396000">
              <a:spcBef>
                <a:spcPts val="30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fr-FR" sz="2400" b="1" cap="all" dirty="0">
                <a:solidFill>
                  <a:schemeClr val="accent2"/>
                </a:solidFill>
              </a:rPr>
              <a:t>Les nomenclatures et leurs usages</a:t>
            </a: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Définitions partagées</a:t>
            </a: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Principes d’élaboration et de fonctionnement </a:t>
            </a:r>
          </a:p>
          <a:p>
            <a:pPr marL="522900" lvl="3" indent="-342900">
              <a:buClr>
                <a:schemeClr val="accent2"/>
              </a:buClr>
            </a:pPr>
            <a:r>
              <a:rPr lang="fr-FR" dirty="0"/>
              <a:t>Nomenclatures des besoins et des prestations (directes et indirectes)</a:t>
            </a:r>
          </a:p>
          <a:p>
            <a:pPr marL="396000" lvl="3" indent="-396000">
              <a:spcBef>
                <a:spcPts val="3000"/>
              </a:spcBef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fr-FR" sz="2400" b="1" cap="all" dirty="0" smtClean="0">
                <a:solidFill>
                  <a:schemeClr val="accent2"/>
                </a:solidFill>
              </a:rPr>
              <a:t>CHANTIERS </a:t>
            </a:r>
            <a:r>
              <a:rPr lang="fr-FR" sz="2400" b="1" cap="all" dirty="0">
                <a:solidFill>
                  <a:schemeClr val="accent2"/>
                </a:solidFill>
              </a:rPr>
              <a:t>en COURS et à </a:t>
            </a:r>
            <a:r>
              <a:rPr lang="fr-FR" sz="2400" b="1" cap="all" dirty="0" smtClean="0">
                <a:solidFill>
                  <a:schemeClr val="accent2"/>
                </a:solidFill>
              </a:rPr>
              <a:t>VENIR</a:t>
            </a:r>
          </a:p>
          <a:p>
            <a:pPr marL="522900" lvl="3" indent="-342900">
              <a:buClr>
                <a:schemeClr val="accent2"/>
              </a:buClr>
            </a:pPr>
            <a:r>
              <a:rPr lang="fr-FR" dirty="0" smtClean="0"/>
              <a:t>Programme de travail</a:t>
            </a:r>
          </a:p>
          <a:p>
            <a:pPr marL="522900" lvl="3" indent="-342900"/>
            <a:endParaRPr lang="fr-FR" dirty="0"/>
          </a:p>
          <a:p>
            <a:pPr marL="522900" lvl="3" indent="-342900"/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22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461874"/>
            <a:ext cx="8064000" cy="418576"/>
          </a:xfrm>
        </p:spPr>
        <p:txBody>
          <a:bodyPr/>
          <a:lstStyle/>
          <a:p>
            <a:r>
              <a:rPr lang="fr-FR" sz="3200" dirty="0">
                <a:solidFill>
                  <a:srgbClr val="273582"/>
                </a:solidFill>
              </a:rPr>
              <a:t>Programme de travail 2016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40000" y="1462741"/>
            <a:ext cx="8064000" cy="4243705"/>
          </a:xfrm>
        </p:spPr>
        <p:txBody>
          <a:bodyPr>
            <a:normAutofit/>
          </a:bodyPr>
          <a:lstStyle/>
          <a:p>
            <a:r>
              <a:rPr lang="fr-FR" sz="2800" b="0" cap="none" dirty="0" smtClean="0">
                <a:solidFill>
                  <a:schemeClr val="tx1"/>
                </a:solidFill>
              </a:rPr>
              <a:t>Trois chantiers principaux :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fr-FR" sz="2500" dirty="0" smtClean="0">
                <a:solidFill>
                  <a:prstClr val="black"/>
                </a:solidFill>
              </a:rPr>
              <a:t>Enquête </a:t>
            </a:r>
            <a:r>
              <a:rPr lang="fr-FR" sz="2500" dirty="0">
                <a:solidFill>
                  <a:prstClr val="black"/>
                </a:solidFill>
              </a:rPr>
              <a:t>de coût </a:t>
            </a:r>
            <a:r>
              <a:rPr lang="fr-FR" sz="2500" b="0" dirty="0">
                <a:solidFill>
                  <a:prstClr val="black"/>
                </a:solidFill>
              </a:rPr>
              <a:t>confiée à l’ATIH avec l’appui de l’équipe projet </a:t>
            </a:r>
            <a:r>
              <a:rPr lang="fr-FR" sz="2500" b="0" dirty="0" smtClean="0">
                <a:solidFill>
                  <a:prstClr val="black"/>
                </a:solidFill>
              </a:rPr>
              <a:t>SERAFIN-PH</a:t>
            </a:r>
            <a:endParaRPr lang="fr-FR" sz="2500" b="0" dirty="0">
              <a:solidFill>
                <a:prstClr val="black"/>
              </a:solidFill>
            </a:endParaRP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fr-FR" b="0" dirty="0" smtClean="0">
                <a:solidFill>
                  <a:prstClr val="black"/>
                </a:solidFill>
              </a:rPr>
              <a:t>Initier la </a:t>
            </a:r>
            <a:r>
              <a:rPr lang="fr-FR" dirty="0">
                <a:solidFill>
                  <a:prstClr val="black"/>
                </a:solidFill>
              </a:rPr>
              <a:t>liaisons entre besoins et prestations</a:t>
            </a:r>
            <a:r>
              <a:rPr lang="fr-FR" b="0" dirty="0">
                <a:solidFill>
                  <a:prstClr val="black"/>
                </a:solidFill>
              </a:rPr>
              <a:t> dans un objectif tarifaire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Ø"/>
            </a:pPr>
            <a:r>
              <a:rPr lang="fr-FR" sz="2500" b="0" dirty="0" smtClean="0">
                <a:solidFill>
                  <a:prstClr val="black"/>
                </a:solidFill>
              </a:rPr>
              <a:t>Construire </a:t>
            </a:r>
            <a:r>
              <a:rPr lang="fr-FR" sz="2500" b="0" dirty="0">
                <a:solidFill>
                  <a:prstClr val="black"/>
                </a:solidFill>
              </a:rPr>
              <a:t>des </a:t>
            </a:r>
            <a:r>
              <a:rPr lang="fr-FR" sz="2500" dirty="0">
                <a:solidFill>
                  <a:prstClr val="black"/>
                </a:solidFill>
              </a:rPr>
              <a:t>indicateurs</a:t>
            </a:r>
            <a:r>
              <a:rPr lang="fr-FR" sz="2500" b="0" dirty="0">
                <a:solidFill>
                  <a:prstClr val="black"/>
                </a:solidFill>
              </a:rPr>
              <a:t> de pilotage de l’activité en </a:t>
            </a:r>
            <a:r>
              <a:rPr lang="fr-FR" sz="2500" dirty="0">
                <a:solidFill>
                  <a:prstClr val="black"/>
                </a:solidFill>
              </a:rPr>
              <a:t>collaboration avec l’ANAP </a:t>
            </a:r>
            <a:r>
              <a:rPr lang="fr-FR" sz="2500" b="0" dirty="0">
                <a:solidFill>
                  <a:prstClr val="black"/>
                </a:solidFill>
              </a:rPr>
              <a:t>– tableau de bord médico social de la </a:t>
            </a:r>
            <a:r>
              <a:rPr lang="fr-FR" sz="2500" b="0" dirty="0" smtClean="0">
                <a:solidFill>
                  <a:prstClr val="black"/>
                </a:solidFill>
              </a:rPr>
              <a:t>performance</a:t>
            </a:r>
            <a:endParaRPr lang="fr-FR" b="0" dirty="0" smtClean="0">
              <a:solidFill>
                <a:prstClr val="black"/>
              </a:solidFill>
            </a:endParaRPr>
          </a:p>
          <a:p>
            <a:pPr lvl="0"/>
            <a:r>
              <a:rPr lang="fr-FR" b="0" cap="none" dirty="0" smtClean="0">
                <a:solidFill>
                  <a:schemeClr val="tx1"/>
                </a:solidFill>
              </a:rPr>
              <a:t> </a:t>
            </a:r>
            <a:endParaRPr lang="fr-FR" b="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1319" y="408479"/>
            <a:ext cx="8257145" cy="418576"/>
          </a:xfrm>
        </p:spPr>
        <p:txBody>
          <a:bodyPr/>
          <a:lstStyle/>
          <a:p>
            <a:r>
              <a:rPr lang="fr-FR" sz="3200" dirty="0">
                <a:solidFill>
                  <a:srgbClr val="273582"/>
                </a:solidFill>
              </a:rPr>
              <a:t>E</a:t>
            </a:r>
            <a:r>
              <a:rPr lang="fr-FR" sz="3200" dirty="0" smtClean="0">
                <a:solidFill>
                  <a:srgbClr val="273582"/>
                </a:solidFill>
              </a:rPr>
              <a:t>nquête </a:t>
            </a:r>
            <a:r>
              <a:rPr lang="fr-FR" sz="3200" dirty="0">
                <a:solidFill>
                  <a:srgbClr val="273582"/>
                </a:solidFill>
              </a:rPr>
              <a:t>de </a:t>
            </a:r>
            <a:r>
              <a:rPr lang="fr-FR" sz="3200" dirty="0" smtClean="0">
                <a:solidFill>
                  <a:srgbClr val="273582"/>
                </a:solidFill>
              </a:rPr>
              <a:t>coût</a:t>
            </a:r>
            <a:endParaRPr lang="fr-FR" sz="3200" dirty="0">
              <a:solidFill>
                <a:srgbClr val="27358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526463" y="6581775"/>
            <a:ext cx="506412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0278D9-67B3-48D9-8F69-275A587F2716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fr-FR">
              <a:solidFill>
                <a:prstClr val="black"/>
              </a:solidFill>
              <a:latin typeface="Verdana Bold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91318" y="1351127"/>
            <a:ext cx="8257145" cy="479036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r>
              <a:rPr lang="fr-FR" sz="8000" cap="none" dirty="0">
                <a:solidFill>
                  <a:schemeClr val="tx1"/>
                </a:solidFill>
              </a:rPr>
              <a:t>Première enquête de coûts (EDC) dans le secteur des personnes handicapées</a:t>
            </a:r>
          </a:p>
          <a:p>
            <a:pPr marL="533400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7600" b="0" dirty="0" smtClean="0">
                <a:solidFill>
                  <a:schemeClr val="tx1"/>
                </a:solidFill>
              </a:rPr>
              <a:t>Enjeu</a:t>
            </a:r>
            <a:r>
              <a:rPr lang="fr-FR" sz="7600" b="0" dirty="0">
                <a:solidFill>
                  <a:schemeClr val="tx1"/>
                </a:solidFill>
              </a:rPr>
              <a:t>: mieux connaître puis comprendre les coûts des prestations délivrées par les ESMS (selon la nomenclature </a:t>
            </a:r>
            <a:r>
              <a:rPr lang="fr-FR" sz="7600" b="0" dirty="0" smtClean="0">
                <a:solidFill>
                  <a:schemeClr val="tx1"/>
                </a:solidFill>
              </a:rPr>
              <a:t>Serafin-PH)</a:t>
            </a:r>
          </a:p>
          <a:p>
            <a:pPr marL="533400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7600" b="0" dirty="0" smtClean="0">
                <a:solidFill>
                  <a:schemeClr val="tx1"/>
                </a:solidFill>
              </a:rPr>
              <a:t>Réalisée </a:t>
            </a:r>
            <a:r>
              <a:rPr lang="fr-FR" sz="7600" b="0" dirty="0">
                <a:solidFill>
                  <a:schemeClr val="tx1"/>
                </a:solidFill>
              </a:rPr>
              <a:t>par l’ATIH – confidentialité des </a:t>
            </a:r>
            <a:r>
              <a:rPr lang="fr-FR" sz="7600" b="0" dirty="0" smtClean="0">
                <a:solidFill>
                  <a:schemeClr val="tx1"/>
                </a:solidFill>
              </a:rPr>
              <a:t>données (comptes 2015)</a:t>
            </a:r>
            <a:endParaRPr lang="fr-FR" sz="7600" b="0" dirty="0">
              <a:solidFill>
                <a:schemeClr val="tx1"/>
              </a:solidFill>
            </a:endParaRPr>
          </a:p>
          <a:p>
            <a:pPr marL="533400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7600" b="0" dirty="0" smtClean="0">
                <a:solidFill>
                  <a:schemeClr val="tx1"/>
                </a:solidFill>
              </a:rPr>
              <a:t>120 </a:t>
            </a:r>
            <a:r>
              <a:rPr lang="fr-FR" sz="7600" b="0" dirty="0">
                <a:solidFill>
                  <a:schemeClr val="tx1"/>
                </a:solidFill>
              </a:rPr>
              <a:t>ESMS: 100 enfants (hébergement et services: 40 SESSAD / 30 IME / 9 ITEP / 9 IEM / 8 polyhandicap / 2 déficients auditifs / 2 déficients visuels) + 20 adultes (uniquement hébergement: 5 MAS / 5 FAM / 5 Foyer de Vie / 5 Foyer d’hébergement)</a:t>
            </a:r>
          </a:p>
          <a:p>
            <a:pPr marL="533400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7600" b="0" dirty="0">
                <a:solidFill>
                  <a:schemeClr val="tx1"/>
                </a:solidFill>
              </a:rPr>
              <a:t>Formation des ESMS volontaires en juin 2016</a:t>
            </a:r>
          </a:p>
          <a:p>
            <a:pPr marL="533400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7600" dirty="0">
                <a:solidFill>
                  <a:schemeClr val="tx1"/>
                </a:solidFill>
              </a:rPr>
              <a:t>Enquête </a:t>
            </a:r>
            <a:r>
              <a:rPr lang="fr-FR" sz="7600" dirty="0" smtClean="0">
                <a:solidFill>
                  <a:schemeClr val="tx1"/>
                </a:solidFill>
              </a:rPr>
              <a:t>: </a:t>
            </a:r>
            <a:r>
              <a:rPr lang="fr-FR" sz="7600" dirty="0">
                <a:solidFill>
                  <a:schemeClr val="tx1"/>
                </a:solidFill>
              </a:rPr>
              <a:t>juillet – </a:t>
            </a:r>
            <a:r>
              <a:rPr lang="fr-FR" sz="7600" dirty="0" smtClean="0">
                <a:solidFill>
                  <a:schemeClr val="tx1"/>
                </a:solidFill>
              </a:rPr>
              <a:t>décembre 2016</a:t>
            </a:r>
            <a:endParaRPr lang="fr-FR" sz="7600" dirty="0">
              <a:solidFill>
                <a:schemeClr val="tx1"/>
              </a:solidFill>
            </a:endParaRPr>
          </a:p>
          <a:p>
            <a:pPr marL="533400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7600" b="0" dirty="0">
                <a:solidFill>
                  <a:schemeClr val="tx1"/>
                </a:solidFill>
              </a:rPr>
              <a:t>Premiers résultats attendus </a:t>
            </a:r>
            <a:r>
              <a:rPr lang="fr-FR" sz="7600" b="0" dirty="0" smtClean="0">
                <a:solidFill>
                  <a:schemeClr val="tx1"/>
                </a:solidFill>
              </a:rPr>
              <a:t>mi 2017</a:t>
            </a:r>
          </a:p>
          <a:p>
            <a:pPr marL="533400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7600" b="0" dirty="0" smtClean="0">
                <a:solidFill>
                  <a:schemeClr val="tx1"/>
                </a:solidFill>
              </a:rPr>
              <a:t>Une 2</a:t>
            </a:r>
            <a:r>
              <a:rPr lang="fr-FR" sz="7600" b="0" baseline="30000" dirty="0" smtClean="0">
                <a:solidFill>
                  <a:schemeClr val="tx1"/>
                </a:solidFill>
              </a:rPr>
              <a:t>e</a:t>
            </a:r>
            <a:r>
              <a:rPr lang="fr-FR" sz="7600" b="0" dirty="0" smtClean="0">
                <a:solidFill>
                  <a:schemeClr val="tx1"/>
                </a:solidFill>
              </a:rPr>
              <a:t> Enquête est prévue en 2017 (250 ESMS), puis une Etude nationale de coût (ENC) en 2018</a:t>
            </a:r>
            <a:endParaRPr lang="fr-FR" sz="7600" b="0" dirty="0">
              <a:solidFill>
                <a:schemeClr val="tx1"/>
              </a:solidFill>
            </a:endParaRPr>
          </a:p>
          <a:p>
            <a:pPr marL="476250" lvl="1" indent="0">
              <a:buNone/>
            </a:pPr>
            <a:endParaRPr lang="fr-FR" dirty="0" smtClean="0"/>
          </a:p>
          <a:p>
            <a:pPr marL="182562" indent="0">
              <a:buNone/>
            </a:pPr>
            <a:endParaRPr lang="fr-FR" dirty="0" smtClean="0"/>
          </a:p>
          <a:p>
            <a:pPr marL="18256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7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278747"/>
            <a:ext cx="8064000" cy="784830"/>
          </a:xfrm>
        </p:spPr>
        <p:txBody>
          <a:bodyPr/>
          <a:lstStyle/>
          <a:p>
            <a:r>
              <a:rPr lang="fr-FR" sz="3000" dirty="0">
                <a:solidFill>
                  <a:srgbClr val="273582"/>
                </a:solidFill>
              </a:rPr>
              <a:t>Initier la </a:t>
            </a:r>
            <a:r>
              <a:rPr lang="fr-FR" sz="3000" dirty="0" smtClean="0">
                <a:solidFill>
                  <a:srgbClr val="273582"/>
                </a:solidFill>
              </a:rPr>
              <a:t>liaison </a:t>
            </a:r>
            <a:r>
              <a:rPr lang="fr-FR" sz="3000" dirty="0">
                <a:solidFill>
                  <a:srgbClr val="273582"/>
                </a:solidFill>
              </a:rPr>
              <a:t>entre besoins </a:t>
            </a:r>
            <a:r>
              <a:rPr lang="fr-FR" sz="3000" dirty="0" smtClean="0">
                <a:solidFill>
                  <a:srgbClr val="273582"/>
                </a:solidFill>
              </a:rPr>
              <a:t>et  prestations dans un objectif tarifaire</a:t>
            </a:r>
            <a:endParaRPr lang="fr-FR" sz="3000" dirty="0">
              <a:solidFill>
                <a:srgbClr val="27358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40000" y="1373401"/>
            <a:ext cx="8064000" cy="4392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fr-FR" sz="8000" b="0" cap="none" dirty="0" smtClean="0">
                <a:solidFill>
                  <a:schemeClr val="tx1"/>
                </a:solidFill>
              </a:rPr>
              <a:t>Quel que soit le modèle tarifaire qui sera retenu in fine, </a:t>
            </a:r>
            <a:r>
              <a:rPr lang="fr-FR" sz="8000" cap="none" dirty="0" smtClean="0">
                <a:solidFill>
                  <a:schemeClr val="tx1"/>
                </a:solidFill>
              </a:rPr>
              <a:t>un lien entre les besoins des personnes et les prestations directes servies </a:t>
            </a:r>
            <a:r>
              <a:rPr lang="fr-FR" sz="8000" b="0" cap="none" dirty="0" smtClean="0">
                <a:solidFill>
                  <a:schemeClr val="tx1"/>
                </a:solidFill>
              </a:rPr>
              <a:t>doit pouvoir être établi, </a:t>
            </a:r>
            <a:r>
              <a:rPr lang="fr-FR" sz="8000" cap="none" dirty="0" smtClean="0">
                <a:solidFill>
                  <a:schemeClr val="tx1"/>
                </a:solidFill>
              </a:rPr>
              <a:t>afin de garantir un financement équitable</a:t>
            </a:r>
            <a:r>
              <a:rPr lang="fr-FR" sz="8000" b="0" cap="none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fr-FR" sz="4400" b="0" dirty="0" smtClean="0">
              <a:solidFill>
                <a:schemeClr val="tx1"/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fr-FR" sz="8000" dirty="0" smtClean="0">
                <a:solidFill>
                  <a:schemeClr val="tx1"/>
                </a:solidFill>
              </a:rPr>
              <a:t>Première étape  </a:t>
            </a:r>
            <a:r>
              <a:rPr lang="fr-FR" sz="8000" dirty="0">
                <a:solidFill>
                  <a:schemeClr val="tx1"/>
                </a:solidFill>
              </a:rPr>
              <a:t>=&gt; Recherche de variables discriminantes « à dire d’experts », des « </a:t>
            </a:r>
            <a:r>
              <a:rPr lang="fr-FR" sz="8000" dirty="0" smtClean="0">
                <a:solidFill>
                  <a:schemeClr val="tx1"/>
                </a:solidFill>
              </a:rPr>
              <a:t>repères de </a:t>
            </a:r>
            <a:r>
              <a:rPr lang="fr-FR" sz="8000" dirty="0">
                <a:solidFill>
                  <a:schemeClr val="tx1"/>
                </a:solidFill>
              </a:rPr>
              <a:t>charge en accompagnement »</a:t>
            </a: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fr-FR" sz="8000" dirty="0" smtClean="0">
                <a:solidFill>
                  <a:schemeClr val="tx1"/>
                </a:solidFill>
              </a:rPr>
              <a:t>Méthodologie de focus group : </a:t>
            </a:r>
            <a:r>
              <a:rPr lang="fr-FR" sz="8000" b="0" dirty="0" smtClean="0">
                <a:solidFill>
                  <a:schemeClr val="tx1"/>
                </a:solidFill>
              </a:rPr>
              <a:t>appui sur le savoir empirique des acteurs médico-sociaux. Groupe </a:t>
            </a:r>
            <a:r>
              <a:rPr lang="fr-FR" sz="8000" b="0" dirty="0">
                <a:solidFill>
                  <a:schemeClr val="tx1"/>
                </a:solidFill>
              </a:rPr>
              <a:t>d’experts (membres du GTN </a:t>
            </a:r>
            <a:r>
              <a:rPr lang="fr-FR" sz="8000" b="0" dirty="0" smtClean="0">
                <a:solidFill>
                  <a:schemeClr val="tx1"/>
                </a:solidFill>
              </a:rPr>
              <a:t>et autres : gestionnaire, cliniciens et personnes qualifiées)</a:t>
            </a: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fr-FR" sz="8000" dirty="0" smtClean="0">
                <a:solidFill>
                  <a:schemeClr val="tx1"/>
                </a:solidFill>
              </a:rPr>
              <a:t>Calendrier</a:t>
            </a:r>
            <a:r>
              <a:rPr lang="fr-FR" sz="8000" b="0" dirty="0" smtClean="0">
                <a:solidFill>
                  <a:schemeClr val="tx1"/>
                </a:solidFill>
              </a:rPr>
              <a:t> : définition de la méthodologie d’ici fin 2016 /  début des « focus groups » en 2017</a:t>
            </a:r>
            <a:endParaRPr lang="fr-FR" sz="8000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fr-FR" cap="none" dirty="0"/>
          </a:p>
        </p:txBody>
      </p:sp>
    </p:spTree>
    <p:extLst>
      <p:ext uri="{BB962C8B-B14F-4D97-AF65-F5344CB8AC3E}">
        <p14:creationId xmlns:p14="http://schemas.microsoft.com/office/powerpoint/2010/main" val="22491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252586"/>
            <a:ext cx="8064000" cy="837152"/>
          </a:xfrm>
        </p:spPr>
        <p:txBody>
          <a:bodyPr/>
          <a:lstStyle/>
          <a:p>
            <a:r>
              <a:rPr lang="fr-FR" sz="3200" dirty="0" smtClean="0">
                <a:solidFill>
                  <a:srgbClr val="273582"/>
                </a:solidFill>
              </a:rPr>
              <a:t>Tableau </a:t>
            </a:r>
            <a:r>
              <a:rPr lang="fr-FR" sz="3200" dirty="0">
                <a:solidFill>
                  <a:srgbClr val="273582"/>
                </a:solidFill>
              </a:rPr>
              <a:t>de bord médico social de la performance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40000" y="1430866"/>
            <a:ext cx="8064000" cy="3219962"/>
          </a:xfrm>
        </p:spPr>
        <p:txBody>
          <a:bodyPr>
            <a:normAutofit fontScale="85000" lnSpcReduction="20000"/>
          </a:bodyPr>
          <a:lstStyle/>
          <a:p>
            <a:r>
              <a:rPr lang="fr-FR" sz="2600" b="0" cap="none" dirty="0" smtClean="0">
                <a:solidFill>
                  <a:schemeClr val="tx1"/>
                </a:solidFill>
              </a:rPr>
              <a:t>Tableau de bord généralisé en </a:t>
            </a:r>
            <a:r>
              <a:rPr lang="fr-FR" sz="2600" cap="none" dirty="0" smtClean="0">
                <a:solidFill>
                  <a:schemeClr val="tx1"/>
                </a:solidFill>
              </a:rPr>
              <a:t>2018</a:t>
            </a:r>
            <a:r>
              <a:rPr lang="fr-FR" sz="2600" b="0" cap="none" dirty="0" smtClean="0">
                <a:solidFill>
                  <a:schemeClr val="tx1"/>
                </a:solidFill>
              </a:rPr>
              <a:t>, porté par l’ANAP</a:t>
            </a:r>
          </a:p>
          <a:p>
            <a:r>
              <a:rPr lang="fr-FR" sz="2600" cap="none" dirty="0" smtClean="0">
                <a:solidFill>
                  <a:schemeClr val="tx1"/>
                </a:solidFill>
              </a:rPr>
              <a:t>=&gt; Pour Serafin-PH : </a:t>
            </a:r>
            <a:r>
              <a:rPr lang="fr-FR" sz="2600" dirty="0" smtClean="0">
                <a:solidFill>
                  <a:schemeClr val="tx1"/>
                </a:solidFill>
              </a:rPr>
              <a:t> </a:t>
            </a:r>
            <a:r>
              <a:rPr lang="fr-FR" sz="2600" cap="none" dirty="0">
                <a:solidFill>
                  <a:schemeClr val="tx1"/>
                </a:solidFill>
              </a:rPr>
              <a:t>repenser les données et indicateurs du tableau de bord (TBD) à l’aune des </a:t>
            </a:r>
            <a:r>
              <a:rPr lang="fr-FR" sz="2600" cap="none" dirty="0" smtClean="0">
                <a:solidFill>
                  <a:schemeClr val="tx1"/>
                </a:solidFill>
              </a:rPr>
              <a:t>nomenclatures, et en améliorant la caractérisation </a:t>
            </a:r>
            <a:r>
              <a:rPr lang="fr-FR" sz="2600" cap="none" dirty="0">
                <a:solidFill>
                  <a:schemeClr val="tx1"/>
                </a:solidFill>
              </a:rPr>
              <a:t>de l’activité des </a:t>
            </a:r>
            <a:r>
              <a:rPr lang="fr-FR" sz="2600" cap="none" dirty="0" smtClean="0">
                <a:solidFill>
                  <a:schemeClr val="tx1"/>
                </a:solidFill>
              </a:rPr>
              <a:t>structures</a:t>
            </a:r>
          </a:p>
          <a:p>
            <a:r>
              <a:rPr lang="fr-FR" sz="2600" b="0" cap="none" dirty="0" smtClean="0">
                <a:solidFill>
                  <a:schemeClr val="tx1"/>
                </a:solidFill>
              </a:rPr>
              <a:t>Groupe de travail ad hoc de mars à juin : test à l’automne 2016 par 72 ESMS volontaires des modifications proposées:</a:t>
            </a:r>
          </a:p>
          <a:p>
            <a:pPr marL="533400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0" dirty="0">
                <a:solidFill>
                  <a:schemeClr val="tx1"/>
                </a:solidFill>
              </a:rPr>
              <a:t>Harmonisation des terminologies </a:t>
            </a:r>
            <a:r>
              <a:rPr lang="fr-FR" sz="2600" b="0" dirty="0" err="1">
                <a:solidFill>
                  <a:schemeClr val="tx1"/>
                </a:solidFill>
              </a:rPr>
              <a:t>Serafin-PH</a:t>
            </a:r>
            <a:r>
              <a:rPr lang="fr-FR" sz="2600" b="0" dirty="0">
                <a:solidFill>
                  <a:schemeClr val="tx1"/>
                </a:solidFill>
              </a:rPr>
              <a:t> / </a:t>
            </a:r>
            <a:r>
              <a:rPr lang="fr-FR" sz="2600" b="0" dirty="0" smtClean="0">
                <a:solidFill>
                  <a:schemeClr val="tx1"/>
                </a:solidFill>
              </a:rPr>
              <a:t>TBD</a:t>
            </a:r>
          </a:p>
          <a:p>
            <a:pPr marL="533400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0" dirty="0" smtClean="0">
                <a:solidFill>
                  <a:schemeClr val="tx1"/>
                </a:solidFill>
              </a:rPr>
              <a:t> Création d’une donnée de caractérisation dans le TBD: « appui-ressource et partenariats institutionnels »</a:t>
            </a:r>
            <a:endParaRPr lang="fr-FR" sz="800" cap="none" dirty="0" smtClean="0">
              <a:solidFill>
                <a:schemeClr val="tx1"/>
              </a:solidFill>
            </a:endParaRPr>
          </a:p>
          <a:p>
            <a:endParaRPr lang="fr-FR" b="0" cap="non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252586"/>
            <a:ext cx="8064000" cy="837152"/>
          </a:xfrm>
        </p:spPr>
        <p:txBody>
          <a:bodyPr/>
          <a:lstStyle/>
          <a:p>
            <a:r>
              <a:rPr lang="fr-FR" sz="3200" dirty="0" smtClean="0">
                <a:solidFill>
                  <a:srgbClr val="273582"/>
                </a:solidFill>
              </a:rPr>
              <a:t>Quel sera le futur modèle tarifaire ?</a:t>
            </a:r>
            <a:br>
              <a:rPr lang="fr-FR" sz="3200" dirty="0" smtClean="0">
                <a:solidFill>
                  <a:srgbClr val="273582"/>
                </a:solidFill>
              </a:rPr>
            </a:br>
            <a:r>
              <a:rPr lang="fr-FR" sz="3200" dirty="0" smtClean="0">
                <a:solidFill>
                  <a:srgbClr val="273582"/>
                </a:solidFill>
              </a:rPr>
              <a:t>Un outil au service de l’évolution de l’offre ?</a:t>
            </a:r>
            <a:endParaRPr lang="fr-FR" sz="3200" dirty="0">
              <a:solidFill>
                <a:srgbClr val="27358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48930" y="1351128"/>
            <a:ext cx="8331045" cy="4339990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r>
              <a:rPr lang="fr-FR" sz="2000" b="0" dirty="0" smtClean="0">
                <a:solidFill>
                  <a:schemeClr val="tx1"/>
                </a:solidFill>
              </a:rPr>
              <a:t>Point de sortie pas encore connu / Aucune prise de position à ce stade mais des principes qui guident les travaux de préparation :</a:t>
            </a:r>
          </a:p>
          <a:p>
            <a:pPr marL="725488" lvl="2" indent="-1778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Favoriser l’autonomie et l’inclusion sociale tout en garantissant l’accompagnement des personnes qui par choix ou nécessité bénéficient d’un accompagnement institutionnel.</a:t>
            </a:r>
          </a:p>
          <a:p>
            <a:pPr marL="725488" lvl="2" indent="-1778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Permettre </a:t>
            </a:r>
            <a:r>
              <a:rPr lang="fr-FR" sz="1800" dirty="0">
                <a:solidFill>
                  <a:schemeClr val="tx1"/>
                </a:solidFill>
              </a:rPr>
              <a:t>une fluidité des parcours, y compris entre les différents modes </a:t>
            </a:r>
            <a:r>
              <a:rPr lang="fr-FR" sz="1800" dirty="0" smtClean="0">
                <a:solidFill>
                  <a:schemeClr val="tx1"/>
                </a:solidFill>
              </a:rPr>
              <a:t>d’accompagnement</a:t>
            </a:r>
            <a:endParaRPr lang="fr-FR" sz="1800" dirty="0">
              <a:solidFill>
                <a:schemeClr val="tx1"/>
              </a:solidFill>
            </a:endParaRPr>
          </a:p>
          <a:p>
            <a:pPr marL="725488" lvl="2" indent="-1778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Soutenir </a:t>
            </a:r>
            <a:r>
              <a:rPr lang="fr-FR" sz="1800" dirty="0">
                <a:solidFill>
                  <a:schemeClr val="tx1"/>
                </a:solidFill>
              </a:rPr>
              <a:t>un fonctionnement efficient des ESMS (la bonne prestation à la bonne personne au bon moment)</a:t>
            </a:r>
          </a:p>
          <a:p>
            <a:pPr marL="725488" lvl="2" indent="-1778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Outiller </a:t>
            </a:r>
            <a:r>
              <a:rPr lang="fr-FR" sz="1800" dirty="0">
                <a:solidFill>
                  <a:schemeClr val="tx1"/>
                </a:solidFill>
              </a:rPr>
              <a:t>le pilotage et contrôle de gestion des ESMS</a:t>
            </a:r>
          </a:p>
          <a:p>
            <a:pPr marL="725488" lvl="2" indent="-1778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Faciliter </a:t>
            </a:r>
            <a:r>
              <a:rPr lang="fr-FR" sz="1800" dirty="0">
                <a:solidFill>
                  <a:schemeClr val="tx1"/>
                </a:solidFill>
              </a:rPr>
              <a:t>la comparaison entre les ESMS</a:t>
            </a:r>
          </a:p>
          <a:p>
            <a:pPr marL="725488" lvl="2" indent="-1778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Favoriser </a:t>
            </a:r>
            <a:r>
              <a:rPr lang="fr-FR" sz="1800" dirty="0">
                <a:solidFill>
                  <a:schemeClr val="tx1"/>
                </a:solidFill>
              </a:rPr>
              <a:t>les dialogues de gestion avec les tutelles des ESMS</a:t>
            </a:r>
          </a:p>
          <a:p>
            <a:pPr marL="725488" lvl="2" indent="-17780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Prendre en </a:t>
            </a:r>
            <a:r>
              <a:rPr lang="fr-FR" sz="1800" dirty="0">
                <a:solidFill>
                  <a:schemeClr val="tx1"/>
                </a:solidFill>
              </a:rPr>
              <a:t>compte à la fois l’évolution organisationnelle de l’offre médico-sociale </a:t>
            </a:r>
            <a:r>
              <a:rPr lang="fr-FR" sz="1800" dirty="0" smtClean="0">
                <a:solidFill>
                  <a:schemeClr val="tx1"/>
                </a:solidFill>
              </a:rPr>
              <a:t>(dispositifs, plateformes) et </a:t>
            </a:r>
            <a:r>
              <a:rPr lang="fr-FR" sz="1800" dirty="0">
                <a:solidFill>
                  <a:schemeClr val="tx1"/>
                </a:solidFill>
              </a:rPr>
              <a:t>l’évolution des modalités de tarification que constituent les CPOM et le passage à l’EPRD.</a:t>
            </a:r>
          </a:p>
          <a:p>
            <a:pPr marL="547688" lvl="2"/>
            <a:endParaRPr lang="fr-FR" sz="2000" b="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fr-FR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218943"/>
            <a:ext cx="8064000" cy="39703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000" dirty="0">
                <a:latin typeface="+mn-lt"/>
                <a:ea typeface="+mn-ea"/>
                <a:cs typeface="+mn-cs"/>
                <a:hlinkClick r:id="rId3"/>
              </a:rPr>
              <a:t>http://social-sante.gouv.fr/grands-dossiers/reforme-de-la-tarification-des-etablissements-et-services-pour-personnes</a:t>
            </a:r>
            <a:r>
              <a:rPr lang="fr-FR" sz="2000" dirty="0">
                <a:latin typeface="+mn-lt"/>
                <a:ea typeface="+mn-ea"/>
                <a:cs typeface="+mn-cs"/>
              </a:rPr>
              <a:t>  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348930" y="1692322"/>
            <a:ext cx="8064000" cy="13374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000" b="0" cap="none" dirty="0" smtClean="0">
                <a:hlinkClick r:id="rId4"/>
              </a:rPr>
              <a:t>http://www.cnsa.fr/accompagnement-en-etablissement-et-service/les-reformes-tarifaires/reforme-des-etablissements-pour-personnes-handicapees</a:t>
            </a:r>
            <a:endParaRPr lang="fr-FR" sz="2000" b="0" cap="none" dirty="0" smtClean="0"/>
          </a:p>
          <a:p>
            <a:endParaRPr lang="fr-FR" cap="none" dirty="0"/>
          </a:p>
        </p:txBody>
      </p:sp>
      <p:sp>
        <p:nvSpPr>
          <p:cNvPr id="5" name="Rectangle 4"/>
          <p:cNvSpPr/>
          <p:nvPr/>
        </p:nvSpPr>
        <p:spPr>
          <a:xfrm>
            <a:off x="5362575" y="295613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 dirty="0" smtClean="0">
                <a:solidFill>
                  <a:srgbClr val="273582"/>
                </a:solidFill>
                <a:ea typeface="+mj-ea"/>
                <a:cs typeface="+mj-cs"/>
              </a:rPr>
              <a:t/>
            </a:r>
            <a:br>
              <a:rPr lang="fr-FR" sz="3600" dirty="0" smtClean="0">
                <a:solidFill>
                  <a:srgbClr val="273582"/>
                </a:solidFill>
                <a:ea typeface="+mj-ea"/>
                <a:cs typeface="+mj-cs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2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218943"/>
            <a:ext cx="8064000" cy="4355808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 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348930" y="1801504"/>
            <a:ext cx="8064000" cy="2306472"/>
          </a:xfrm>
        </p:spPr>
        <p:txBody>
          <a:bodyPr/>
          <a:lstStyle/>
          <a:p>
            <a:r>
              <a:rPr lang="fr-FR" sz="3200" cap="none" dirty="0" smtClean="0"/>
              <a:t>Merci de votre attention</a:t>
            </a:r>
          </a:p>
          <a:p>
            <a:endParaRPr lang="fr-FR" sz="3200" cap="none" dirty="0" smtClean="0"/>
          </a:p>
          <a:p>
            <a:r>
              <a:rPr lang="fr-FR" cap="none" dirty="0" smtClean="0">
                <a:hlinkClick r:id="rId3"/>
              </a:rPr>
              <a:t>serafin-ph@cnsa.fr</a:t>
            </a:r>
            <a:r>
              <a:rPr lang="fr-FR" cap="none" dirty="0" smtClean="0"/>
              <a:t> </a:t>
            </a:r>
          </a:p>
          <a:p>
            <a:r>
              <a:rPr lang="fr-FR" u="sng" cap="none" dirty="0"/>
              <a:t>d</a:t>
            </a:r>
            <a:r>
              <a:rPr lang="fr-FR" u="sng" cap="none" dirty="0" smtClean="0"/>
              <a:t>aphne.borel@cnsa.fr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2575" y="295613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600" dirty="0" smtClean="0">
                <a:solidFill>
                  <a:srgbClr val="273582"/>
                </a:solidFill>
                <a:ea typeface="+mj-ea"/>
                <a:cs typeface="+mj-cs"/>
              </a:rPr>
              <a:t/>
            </a:r>
            <a:br>
              <a:rPr lang="fr-FR" sz="3600" dirty="0" smtClean="0">
                <a:solidFill>
                  <a:srgbClr val="273582"/>
                </a:solidFill>
                <a:ea typeface="+mj-ea"/>
                <a:cs typeface="+mj-cs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76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3663"/>
            <a:ext cx="2133600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5487E0-7A29-42A7-9E25-DA545AB2A28B}" type="slidenum">
              <a:rPr lang="fr-FR" altLang="en-US" smtClean="0">
                <a:solidFill>
                  <a:schemeClr val="bg1"/>
                </a:solidFill>
              </a:rPr>
              <a:pPr eaLnBrk="1" hangingPunct="1"/>
              <a:t>4</a:t>
            </a:fld>
            <a:endParaRPr lang="fr-FR" altLang="en-US" smtClean="0">
              <a:solidFill>
                <a:schemeClr val="bg1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245163" y="333879"/>
            <a:ext cx="8280400" cy="732508"/>
          </a:xfrm>
        </p:spPr>
        <p:txBody>
          <a:bodyPr/>
          <a:lstStyle/>
          <a:p>
            <a:r>
              <a:rPr lang="fr-FR" altLang="en-US" sz="3600" dirty="0" smtClean="0"/>
              <a:t>Equipe-projet Serafin-PH</a:t>
            </a:r>
            <a:br>
              <a:rPr lang="fr-FR" altLang="en-US" sz="3600" dirty="0" smtClean="0"/>
            </a:br>
            <a:endParaRPr lang="fr-FR" altLang="en-US" sz="2000" i="1" dirty="0" smtClean="0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41191" y="1485667"/>
            <a:ext cx="8061540" cy="41508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lIns="0" tIns="0" rIns="0" bIns="0">
            <a:normAutofit/>
          </a:bodyPr>
          <a:lstStyle/>
          <a:p>
            <a:r>
              <a:rPr lang="fr-FR" altLang="en-US" cap="none" dirty="0" smtClean="0"/>
              <a:t>Le projet Serafin-PH est co-piloté </a:t>
            </a:r>
            <a:r>
              <a:rPr lang="fr-FR" altLang="en-US" b="0" cap="none" dirty="0" smtClean="0"/>
              <a:t>par la direction générale de la cohésion sociale </a:t>
            </a:r>
            <a:r>
              <a:rPr lang="fr-FR" altLang="en-US" cap="none" dirty="0" smtClean="0"/>
              <a:t>DGCS et la CNSA </a:t>
            </a:r>
            <a:r>
              <a:rPr lang="fr-FR" altLang="en-US" b="0" cap="none" dirty="0" smtClean="0"/>
              <a:t>Caisse nationale de solidarité pour l’autonomie</a:t>
            </a:r>
          </a:p>
          <a:p>
            <a:endParaRPr lang="fr-FR" altLang="en-US" b="0" cap="none" dirty="0" smtClean="0"/>
          </a:p>
          <a:p>
            <a:r>
              <a:rPr lang="fr-FR" altLang="en-US" b="0" cap="none" dirty="0" smtClean="0"/>
              <a:t>DGCS - une</a:t>
            </a:r>
            <a:r>
              <a:rPr lang="fr-FR" altLang="en-US" cap="none" dirty="0" smtClean="0"/>
              <a:t> </a:t>
            </a:r>
            <a:r>
              <a:rPr lang="fr-FR" altLang="en-US" b="0" cap="none" dirty="0" smtClean="0"/>
              <a:t>directrice de projet</a:t>
            </a:r>
          </a:p>
          <a:p>
            <a:r>
              <a:rPr lang="fr-FR" altLang="en-US" b="0" cap="none" dirty="0"/>
              <a:t/>
            </a:r>
            <a:br>
              <a:rPr lang="fr-FR" altLang="en-US" b="0" cap="none" dirty="0"/>
            </a:br>
            <a:r>
              <a:rPr lang="fr-FR" altLang="en-US" b="0" cap="none" dirty="0" smtClean="0"/>
              <a:t>CNSA – un pôle réforme de la tarification (5 personnes: 1 assistante de projet, 3 chargés de mission, 1 responsable de pôle)</a:t>
            </a:r>
          </a:p>
          <a:p>
            <a:endParaRPr lang="fr-FR" altLang="en-US" sz="2200" b="0" cap="none" dirty="0"/>
          </a:p>
        </p:txBody>
      </p:sp>
    </p:spTree>
    <p:extLst>
      <p:ext uri="{BB962C8B-B14F-4D97-AF65-F5344CB8AC3E}">
        <p14:creationId xmlns:p14="http://schemas.microsoft.com/office/powerpoint/2010/main" val="9211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3663"/>
            <a:ext cx="2133600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5487E0-7A29-42A7-9E25-DA545AB2A28B}" type="slidenum">
              <a:rPr lang="fr-FR" altLang="en-US" smtClean="0">
                <a:solidFill>
                  <a:schemeClr val="bg1"/>
                </a:solidFill>
              </a:rPr>
              <a:pPr eaLnBrk="1" hangingPunct="1"/>
              <a:t>5</a:t>
            </a:fld>
            <a:endParaRPr lang="fr-FR" altLang="en-US" smtClean="0">
              <a:solidFill>
                <a:schemeClr val="bg1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245163" y="320231"/>
            <a:ext cx="8280400" cy="732508"/>
          </a:xfrm>
        </p:spPr>
        <p:txBody>
          <a:bodyPr/>
          <a:lstStyle/>
          <a:p>
            <a:r>
              <a:rPr lang="fr-FR" altLang="en-US" sz="3600" dirty="0" smtClean="0"/>
              <a:t>Missions et objectifs de la DGCS</a:t>
            </a:r>
            <a:br>
              <a:rPr lang="fr-FR" altLang="en-US" sz="3600" dirty="0" smtClean="0"/>
            </a:br>
            <a:endParaRPr lang="fr-FR" altLang="en-US" sz="2000" i="1" dirty="0" smtClean="0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4023" y="1431074"/>
            <a:ext cx="7815383" cy="44784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lIns="0" tIns="0" rIns="0" bIns="0">
            <a:normAutofit/>
          </a:bodyPr>
          <a:lstStyle/>
          <a:p>
            <a:r>
              <a:rPr lang="fr-FR" altLang="en-US" sz="2200" cap="none" dirty="0" smtClean="0"/>
              <a:t>La </a:t>
            </a:r>
            <a:r>
              <a:rPr lang="fr-FR" altLang="en-US" sz="2200" cap="none" dirty="0"/>
              <a:t>direction générale de la cohésion sociale (DGCS) </a:t>
            </a:r>
            <a:r>
              <a:rPr lang="fr-FR" altLang="en-US" sz="2200" b="0" cap="none" dirty="0"/>
              <a:t>est chargée de </a:t>
            </a:r>
            <a:r>
              <a:rPr lang="fr-FR" altLang="en-US" sz="2200" cap="none" dirty="0" smtClean="0"/>
              <a:t>concevoir, proposer, mettre </a:t>
            </a:r>
            <a:r>
              <a:rPr lang="fr-FR" altLang="en-US" sz="2200" cap="none" dirty="0"/>
              <a:t>en </a:t>
            </a:r>
            <a:r>
              <a:rPr lang="fr-FR" altLang="en-US" sz="2200" cap="none" dirty="0" smtClean="0"/>
              <a:t>œuvre des </a:t>
            </a:r>
            <a:r>
              <a:rPr lang="fr-FR" altLang="en-US" sz="2200" cap="none" dirty="0"/>
              <a:t>politiques </a:t>
            </a:r>
            <a:r>
              <a:rPr lang="fr-FR" altLang="en-US" sz="2200" b="0" cap="none" dirty="0"/>
              <a:t>et des actions essentielles pour la bonne prise en charge et l’accompagnement des </a:t>
            </a:r>
            <a:r>
              <a:rPr lang="fr-FR" altLang="en-US" sz="2200" cap="none" dirty="0"/>
              <a:t>personnes fragiles ou </a:t>
            </a:r>
            <a:r>
              <a:rPr lang="fr-FR" altLang="en-US" sz="2200" cap="none" dirty="0" smtClean="0"/>
              <a:t>vulnérables</a:t>
            </a:r>
            <a:r>
              <a:rPr lang="fr-FR" altLang="en-US" sz="2200" b="0" cap="none" dirty="0" smtClean="0"/>
              <a:t>.</a:t>
            </a:r>
          </a:p>
          <a:p>
            <a:r>
              <a:rPr lang="fr-FR" altLang="en-US" sz="2200" b="0" cap="none" dirty="0" smtClean="0"/>
              <a:t>Elle intervient sur </a:t>
            </a:r>
            <a:r>
              <a:rPr lang="fr-FR" altLang="en-US" sz="2200" b="0" cap="none" dirty="0"/>
              <a:t>les politiques de solidarité, de développement social et de promotion de l’égalité favorisant la cohésion </a:t>
            </a:r>
            <a:r>
              <a:rPr lang="fr-FR" altLang="en-US" sz="2200" b="0" cap="none" dirty="0" smtClean="0"/>
              <a:t>sociale.</a:t>
            </a:r>
          </a:p>
          <a:p>
            <a:endParaRPr lang="fr-FR" altLang="en-US" sz="2200" b="0" cap="none" dirty="0" smtClean="0"/>
          </a:p>
          <a:p>
            <a:r>
              <a:rPr lang="fr-FR" altLang="en-US" sz="2200" b="0" cap="none" dirty="0"/>
              <a:t>La CNSA est liée à l’Etat sur la base d’une COG (Convention d’objectifs et de gestion), la DGCS en assure le </a:t>
            </a:r>
            <a:r>
              <a:rPr lang="fr-FR" altLang="en-US" sz="2200" b="0" cap="none" dirty="0" smtClean="0"/>
              <a:t>pilotage.</a:t>
            </a:r>
            <a:endParaRPr lang="fr-FR" altLang="en-US" sz="2200" b="0" cap="none" dirty="0"/>
          </a:p>
          <a:p>
            <a:endParaRPr lang="fr-FR" altLang="en-US" sz="2200" b="0" cap="none" dirty="0" smtClean="0"/>
          </a:p>
          <a:p>
            <a:endParaRPr lang="fr-FR" altLang="en-US" sz="2200" b="0" cap="none" dirty="0"/>
          </a:p>
        </p:txBody>
      </p:sp>
    </p:spTree>
    <p:extLst>
      <p:ext uri="{BB962C8B-B14F-4D97-AF65-F5344CB8AC3E}">
        <p14:creationId xmlns:p14="http://schemas.microsoft.com/office/powerpoint/2010/main" val="10317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3663"/>
            <a:ext cx="2133600" cy="269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5487E0-7A29-42A7-9E25-DA545AB2A28B}" type="slidenum">
              <a:rPr lang="fr-FR" altLang="en-US" smtClean="0">
                <a:solidFill>
                  <a:schemeClr val="bg1"/>
                </a:solidFill>
              </a:rPr>
              <a:pPr eaLnBrk="1" hangingPunct="1"/>
              <a:t>6</a:t>
            </a:fld>
            <a:endParaRPr lang="fr-FR" altLang="en-US" smtClean="0">
              <a:solidFill>
                <a:schemeClr val="bg1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245163" y="451036"/>
            <a:ext cx="8280400" cy="470898"/>
          </a:xfrm>
        </p:spPr>
        <p:txBody>
          <a:bodyPr/>
          <a:lstStyle/>
          <a:p>
            <a:r>
              <a:rPr lang="fr-FR" altLang="en-US" sz="3600" dirty="0" smtClean="0"/>
              <a:t>Missions et objectifs de la CNSA</a:t>
            </a:r>
            <a:endParaRPr lang="fr-FR" altLang="en-US" sz="2000" i="1" dirty="0" smtClean="0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5785" y="1551963"/>
            <a:ext cx="8291015" cy="4464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lIns="0" tIns="0" rIns="0" bIns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en-US" sz="2000" b="0" cap="none" dirty="0"/>
              <a:t>Établissement public créé par la loi du 30 juin 2004, </a:t>
            </a:r>
            <a:r>
              <a:rPr lang="fr-FR" altLang="en-US" sz="2000" b="0" cap="none" dirty="0" smtClean="0"/>
              <a:t>missions </a:t>
            </a:r>
            <a:r>
              <a:rPr lang="fr-FR" altLang="en-US" sz="2000" b="0" cap="none" dirty="0"/>
              <a:t>renforcées par </a:t>
            </a:r>
            <a:r>
              <a:rPr lang="fr-FR" altLang="en-US" sz="2000" b="0" cap="none" dirty="0" smtClean="0"/>
              <a:t>les lois de 2005 et 2015 (ASV)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en-US" sz="2000" b="0" cap="none" dirty="0" smtClean="0"/>
              <a:t> La </a:t>
            </a:r>
            <a:r>
              <a:rPr lang="fr-FR" altLang="en-US" sz="2000" b="0" cap="none" dirty="0"/>
              <a:t>CNSA est chargée de :</a:t>
            </a:r>
          </a:p>
          <a:p>
            <a:pPr marL="900113" lvl="1" indent="-395288"/>
            <a:r>
              <a:rPr lang="fr-FR" altLang="en-US" sz="2000" b="0" dirty="0">
                <a:solidFill>
                  <a:schemeClr val="accent1"/>
                </a:solidFill>
              </a:rPr>
              <a:t>Participer au financement de l’aide à l’autonomie des personnes âgées dépendantes et des personnes handicapées ;</a:t>
            </a:r>
          </a:p>
          <a:p>
            <a:pPr marL="900113" lvl="1" indent="-395288"/>
            <a:r>
              <a:rPr lang="fr-FR" altLang="en-US" sz="2000" b="0" dirty="0">
                <a:solidFill>
                  <a:schemeClr val="accent1"/>
                </a:solidFill>
              </a:rPr>
              <a:t>Garantir l’égalité de traitement sur tout le territoire et pour l’ensemble des handicaps ;</a:t>
            </a:r>
          </a:p>
          <a:p>
            <a:pPr marL="900113" lvl="1" indent="-395288"/>
            <a:r>
              <a:rPr lang="fr-FR" altLang="en-US" sz="2000" b="0" dirty="0">
                <a:solidFill>
                  <a:schemeClr val="accent1"/>
                </a:solidFill>
              </a:rPr>
              <a:t>Assurer une mission d’expertise, d’information et d’animation pour suivre la qualité du service rendu aux personnes</a:t>
            </a:r>
            <a:r>
              <a:rPr lang="fr-FR" altLang="en-US" sz="2200" b="0" cap="none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/>
            <a:r>
              <a:rPr lang="fr-FR" altLang="en-US" sz="2000" b="0" cap="none" dirty="0" smtClean="0"/>
              <a:t>La CNSA est à la fois une </a:t>
            </a:r>
            <a:r>
              <a:rPr lang="fr-FR" altLang="en-US" sz="2000" cap="none" dirty="0" smtClean="0"/>
              <a:t>caisse</a:t>
            </a:r>
            <a:r>
              <a:rPr lang="fr-FR" altLang="en-US" sz="2000" b="0" cap="none" dirty="0" smtClean="0"/>
              <a:t> et une </a:t>
            </a:r>
            <a:r>
              <a:rPr lang="fr-FR" altLang="en-US" sz="2000" cap="none" dirty="0" smtClean="0"/>
              <a:t>agence</a:t>
            </a:r>
            <a:r>
              <a:rPr lang="fr-FR" altLang="en-US" sz="2400" b="0" cap="non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2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252586"/>
            <a:ext cx="8064000" cy="837152"/>
          </a:xfrm>
        </p:spPr>
        <p:txBody>
          <a:bodyPr/>
          <a:lstStyle/>
          <a:p>
            <a:r>
              <a:rPr lang="fr-FR" sz="3200" dirty="0">
                <a:solidFill>
                  <a:srgbClr val="273582"/>
                </a:solidFill>
              </a:rPr>
              <a:t>Les réseaux de la CNSA :</a:t>
            </a:r>
            <a:br>
              <a:rPr lang="fr-FR" sz="3200" dirty="0">
                <a:solidFill>
                  <a:srgbClr val="273582"/>
                </a:solidFill>
              </a:rPr>
            </a:br>
            <a:r>
              <a:rPr lang="fr-FR" sz="3200" dirty="0">
                <a:solidFill>
                  <a:srgbClr val="273582"/>
                </a:solidFill>
              </a:rPr>
              <a:t>partenaires et relais territoriaux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2" y="1268314"/>
            <a:ext cx="74961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3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0000" y="461874"/>
            <a:ext cx="8064000" cy="418576"/>
          </a:xfrm>
        </p:spPr>
        <p:txBody>
          <a:bodyPr/>
          <a:lstStyle/>
          <a:p>
            <a:r>
              <a:rPr lang="fr-FR" sz="3200" dirty="0" smtClean="0">
                <a:solidFill>
                  <a:srgbClr val="273582"/>
                </a:solidFill>
              </a:rPr>
              <a:t>Comment sont financés les ESMS ? </a:t>
            </a:r>
            <a:endParaRPr lang="fr-FR" sz="3200" dirty="0">
              <a:solidFill>
                <a:srgbClr val="27358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259308" y="1305424"/>
            <a:ext cx="8697846" cy="4749421"/>
          </a:xfrm>
        </p:spPr>
        <p:txBody>
          <a:bodyPr>
            <a:normAutofit fontScale="92500"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fr-FR" b="0" dirty="0" smtClean="0">
                <a:solidFill>
                  <a:schemeClr val="tx1"/>
                </a:solidFill>
              </a:rPr>
              <a:t>Les ESMS sont financés selon les cas par :</a:t>
            </a:r>
          </a:p>
          <a:p>
            <a:pPr lvl="1">
              <a:lnSpc>
                <a:spcPct val="120000"/>
              </a:lnSpc>
            </a:pPr>
            <a:r>
              <a:rPr lang="fr-FR" sz="2900" dirty="0">
                <a:solidFill>
                  <a:schemeClr val="tx1"/>
                </a:solidFill>
              </a:rPr>
              <a:t>Des crédits de l’assurance maladie </a:t>
            </a:r>
            <a:r>
              <a:rPr lang="fr-FR" sz="2600" b="0" dirty="0">
                <a:solidFill>
                  <a:schemeClr val="tx1"/>
                </a:solidFill>
              </a:rPr>
              <a:t>: </a:t>
            </a:r>
            <a:r>
              <a:rPr lang="fr-FR" b="0" dirty="0" smtClean="0">
                <a:solidFill>
                  <a:schemeClr val="tx1"/>
                </a:solidFill>
              </a:rPr>
              <a:t>= </a:t>
            </a:r>
            <a:r>
              <a:rPr lang="fr-FR" dirty="0" smtClean="0">
                <a:solidFill>
                  <a:schemeClr val="tx1"/>
                </a:solidFill>
              </a:rPr>
              <a:t>environ 9 Milliards € </a:t>
            </a:r>
            <a:r>
              <a:rPr lang="fr-FR" b="0" dirty="0" smtClean="0">
                <a:solidFill>
                  <a:schemeClr val="tx1"/>
                </a:solidFill>
              </a:rPr>
              <a:t>(pour les personnes handicapées) 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fr-FR" sz="2900" dirty="0">
                <a:solidFill>
                  <a:schemeClr val="tx1"/>
                </a:solidFill>
              </a:rPr>
              <a:t>Des crédits E</a:t>
            </a:r>
            <a:r>
              <a:rPr lang="fr-FR" sz="2900" dirty="0" smtClean="0">
                <a:solidFill>
                  <a:schemeClr val="tx1"/>
                </a:solidFill>
              </a:rPr>
              <a:t>tat </a:t>
            </a:r>
            <a:r>
              <a:rPr lang="fr-FR" sz="2600" b="0" dirty="0">
                <a:solidFill>
                  <a:schemeClr val="tx1"/>
                </a:solidFill>
              </a:rPr>
              <a:t>(</a:t>
            </a:r>
            <a:r>
              <a:rPr lang="fr-FR" sz="2600" b="0" dirty="0" smtClean="0">
                <a:solidFill>
                  <a:schemeClr val="tx1"/>
                </a:solidFill>
              </a:rPr>
              <a:t>2016) – transférés en 2017 à l’ONDAM</a:t>
            </a:r>
            <a:endParaRPr lang="fr-FR" sz="2600" b="0" dirty="0">
              <a:solidFill>
                <a:schemeClr val="tx1"/>
              </a:solidFill>
            </a:endParaRPr>
          </a:p>
          <a:p>
            <a:pPr marL="355600" lvl="1" indent="0">
              <a:lnSpc>
                <a:spcPct val="120000"/>
              </a:lnSpc>
              <a:buNone/>
            </a:pPr>
            <a:r>
              <a:rPr lang="fr-FR" b="0" dirty="0" smtClean="0">
                <a:solidFill>
                  <a:schemeClr val="tx1"/>
                </a:solidFill>
              </a:rPr>
              <a:t>= </a:t>
            </a:r>
            <a:r>
              <a:rPr lang="fr-FR" dirty="0" smtClean="0">
                <a:solidFill>
                  <a:schemeClr val="tx1"/>
                </a:solidFill>
              </a:rPr>
              <a:t>environ 1,5 Milliards € </a:t>
            </a:r>
            <a:r>
              <a:rPr lang="fr-FR" b="0" dirty="0" smtClean="0">
                <a:solidFill>
                  <a:schemeClr val="tx1"/>
                </a:solidFill>
              </a:rPr>
              <a:t>(ESAT)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fr-FR" sz="2900" dirty="0">
                <a:solidFill>
                  <a:schemeClr val="tx1"/>
                </a:solidFill>
              </a:rPr>
              <a:t>Des crédits des conseils départementaux </a:t>
            </a:r>
          </a:p>
          <a:p>
            <a:pPr marL="355600" lvl="1" indent="0">
              <a:lnSpc>
                <a:spcPct val="120000"/>
              </a:lnSpc>
              <a:buNone/>
            </a:pPr>
            <a:r>
              <a:rPr lang="fr-FR" dirty="0" smtClean="0">
                <a:solidFill>
                  <a:schemeClr val="tx1"/>
                </a:solidFill>
              </a:rPr>
              <a:t>= environ 4,5 Milliards € </a:t>
            </a:r>
            <a:r>
              <a:rPr lang="fr-FR" b="0" dirty="0" smtClean="0">
                <a:solidFill>
                  <a:schemeClr val="tx1"/>
                </a:solidFill>
              </a:rPr>
              <a:t>(pour les personnes handicapées )</a:t>
            </a:r>
          </a:p>
          <a:p>
            <a:pPr lvl="1">
              <a:buFont typeface="Wingdings" pitchFamily="2" charset="2"/>
              <a:buChar char="Ø"/>
            </a:pPr>
            <a:r>
              <a:rPr lang="fr-FR" sz="2900" dirty="0" smtClean="0">
                <a:solidFill>
                  <a:schemeClr val="tx1"/>
                </a:solidFill>
              </a:rPr>
              <a:t>=&gt; un budget total de 15 Milliards €</a:t>
            </a:r>
          </a:p>
          <a:p>
            <a:pPr lvl="2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9308" y="252586"/>
            <a:ext cx="8344692" cy="837152"/>
          </a:xfrm>
        </p:spPr>
        <p:txBody>
          <a:bodyPr/>
          <a:lstStyle/>
          <a:p>
            <a:r>
              <a:rPr lang="fr-FR" sz="3200" dirty="0" smtClean="0">
                <a:solidFill>
                  <a:srgbClr val="273582"/>
                </a:solidFill>
              </a:rPr>
              <a:t>Des exigences différentes pour </a:t>
            </a:r>
            <a:r>
              <a:rPr lang="fr-FR" sz="3200" dirty="0">
                <a:solidFill>
                  <a:srgbClr val="273582"/>
                </a:solidFill>
              </a:rPr>
              <a:t>d</a:t>
            </a:r>
            <a:r>
              <a:rPr lang="fr-FR" sz="3200" dirty="0" smtClean="0">
                <a:solidFill>
                  <a:srgbClr val="273582"/>
                </a:solidFill>
              </a:rPr>
              <a:t>es évolutions attendues</a:t>
            </a:r>
            <a:endParaRPr lang="fr-FR" sz="3200" dirty="0">
              <a:solidFill>
                <a:srgbClr val="27358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259308" y="1400960"/>
            <a:ext cx="8697846" cy="474942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tx1"/>
                </a:solidFill>
              </a:rPr>
              <a:t>Une orientation dans un ESMS n’est pas la seule réponse possible</a:t>
            </a:r>
          </a:p>
          <a:p>
            <a:pPr marL="0" lvl="1" indent="0">
              <a:buNone/>
            </a:pPr>
            <a:r>
              <a:rPr lang="fr-FR" b="0" dirty="0" smtClean="0">
                <a:solidFill>
                  <a:schemeClr val="tx1"/>
                </a:solidFill>
              </a:rPr>
              <a:t>Pendant longtemps, une personne handicapée voulait dire une place en établissement spécialisé</a:t>
            </a:r>
          </a:p>
          <a:p>
            <a:pPr marL="723900" lvl="1" indent="-722313">
              <a:buNone/>
            </a:pPr>
            <a:r>
              <a:rPr lang="fr-FR" b="0" dirty="0" smtClean="0">
                <a:solidFill>
                  <a:schemeClr val="tx1"/>
                </a:solidFill>
              </a:rPr>
              <a:t>Mais	</a:t>
            </a:r>
            <a:r>
              <a:rPr lang="fr-FR" b="0" dirty="0">
                <a:solidFill>
                  <a:schemeClr val="tx1"/>
                </a:solidFill>
              </a:rPr>
              <a:t>- aspirations nouvelles : demande sociale forte</a:t>
            </a:r>
          </a:p>
          <a:p>
            <a:pPr marL="723900" lvl="1" indent="-722313">
              <a:buNone/>
            </a:pPr>
            <a:r>
              <a:rPr lang="fr-FR" dirty="0" smtClean="0">
                <a:solidFill>
                  <a:schemeClr val="tx1"/>
                </a:solidFill>
              </a:rPr>
              <a:t>	</a:t>
            </a:r>
            <a:r>
              <a:rPr lang="fr-FR" b="0" dirty="0" smtClean="0">
                <a:solidFill>
                  <a:schemeClr val="tx1"/>
                </a:solidFill>
              </a:rPr>
              <a:t>- approche citoyenne du handicap (loi 2005)   « virage inclusif » école, emploi, vie sociale et familiale…</a:t>
            </a:r>
          </a:p>
          <a:p>
            <a:pPr marL="0" lvl="1" indent="0">
              <a:buNone/>
            </a:pPr>
            <a:r>
              <a:rPr lang="fr-FR" b="0" dirty="0" smtClean="0">
                <a:solidFill>
                  <a:schemeClr val="tx1"/>
                </a:solidFill>
              </a:rPr>
              <a:t>Les ESMS doivent accompagner ces évolutions</a:t>
            </a:r>
          </a:p>
          <a:p>
            <a:pPr lvl="1">
              <a:buFontTx/>
              <a:buChar char="-"/>
            </a:pPr>
            <a:r>
              <a:rPr lang="fr-FR" b="0" dirty="0" smtClean="0">
                <a:solidFill>
                  <a:schemeClr val="tx1"/>
                </a:solidFill>
              </a:rPr>
              <a:t>=&gt; </a:t>
            </a:r>
            <a:r>
              <a:rPr lang="fr-FR" dirty="0" smtClean="0">
                <a:solidFill>
                  <a:schemeClr val="tx1"/>
                </a:solidFill>
              </a:rPr>
              <a:t>comment adapter la réglementation et le financement à ces évolutions attendues ?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10.xml><?xml version="1.0" encoding="utf-8"?>
<a:theme xmlns:a="http://schemas.openxmlformats.org/drawingml/2006/main" name="9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11.xml><?xml version="1.0" encoding="utf-8"?>
<a:theme xmlns:a="http://schemas.openxmlformats.org/drawingml/2006/main" name="10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12.xml><?xml version="1.0" encoding="utf-8"?>
<a:theme xmlns:a="http://schemas.openxmlformats.org/drawingml/2006/main" name="11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13.xml><?xml version="1.0" encoding="utf-8"?>
<a:theme xmlns:a="http://schemas.openxmlformats.org/drawingml/2006/main" name="12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14.xml><?xml version="1.0" encoding="utf-8"?>
<a:theme xmlns:a="http://schemas.openxmlformats.org/drawingml/2006/main" name="13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15.xml><?xml version="1.0" encoding="utf-8"?>
<a:theme xmlns:a="http://schemas.openxmlformats.org/drawingml/2006/main" name="14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16.xml><?xml version="1.0" encoding="utf-8"?>
<a:theme xmlns:a="http://schemas.openxmlformats.org/drawingml/2006/main" name="15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17.xml><?xml version="1.0" encoding="utf-8"?>
<a:theme xmlns:a="http://schemas.openxmlformats.org/drawingml/2006/main" name="16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18.xml><?xml version="1.0" encoding="utf-8"?>
<a:theme xmlns:a="http://schemas.openxmlformats.org/drawingml/2006/main" name="DiapoGTN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19.xml><?xml version="1.0" encoding="utf-8"?>
<a:theme xmlns:a="http://schemas.openxmlformats.org/drawingml/2006/main" name="17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2.xml><?xml version="1.0" encoding="utf-8"?>
<a:theme xmlns:a="http://schemas.openxmlformats.org/drawingml/2006/main" name="2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20.xml><?xml version="1.0" encoding="utf-8"?>
<a:theme xmlns:a="http://schemas.openxmlformats.org/drawingml/2006/main" name="18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21.xml><?xml version="1.0" encoding="utf-8"?>
<a:theme xmlns:a="http://schemas.openxmlformats.org/drawingml/2006/main" name="19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22.xml><?xml version="1.0" encoding="utf-8"?>
<a:theme xmlns:a="http://schemas.openxmlformats.org/drawingml/2006/main" name="20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23.xml><?xml version="1.0" encoding="utf-8"?>
<a:theme xmlns:a="http://schemas.openxmlformats.org/drawingml/2006/main" name="21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24.xml><?xml version="1.0" encoding="utf-8"?>
<a:theme xmlns:a="http://schemas.openxmlformats.org/drawingml/2006/main" name="22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25.xml><?xml version="1.0" encoding="utf-8"?>
<a:theme xmlns:a="http://schemas.openxmlformats.org/drawingml/2006/main" name="23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2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4.xml><?xml version="1.0" encoding="utf-8"?>
<a:theme xmlns:a="http://schemas.openxmlformats.org/drawingml/2006/main" name="3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5.xml><?xml version="1.0" encoding="utf-8"?>
<a:theme xmlns:a="http://schemas.openxmlformats.org/drawingml/2006/main" name="5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6.xml><?xml version="1.0" encoding="utf-8"?>
<a:theme xmlns:a="http://schemas.openxmlformats.org/drawingml/2006/main" name="6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7.xml><?xml version="1.0" encoding="utf-8"?>
<a:theme xmlns:a="http://schemas.openxmlformats.org/drawingml/2006/main" name="4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8.xml><?xml version="1.0" encoding="utf-8"?>
<a:theme xmlns:a="http://schemas.openxmlformats.org/drawingml/2006/main" name="7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ppt/theme/theme9.xml><?xml version="1.0" encoding="utf-8"?>
<a:theme xmlns:a="http://schemas.openxmlformats.org/drawingml/2006/main" name="8_CNSA">
  <a:themeElements>
    <a:clrScheme name="CNSA">
      <a:dk1>
        <a:sysClr val="windowText" lastClr="000000"/>
      </a:dk1>
      <a:lt1>
        <a:sysClr val="window" lastClr="FFFFFF"/>
      </a:lt1>
      <a:dk2>
        <a:srgbClr val="76B72A"/>
      </a:dk2>
      <a:lt2>
        <a:srgbClr val="E30513"/>
      </a:lt2>
      <a:accent1>
        <a:srgbClr val="273582"/>
      </a:accent1>
      <a:accent2>
        <a:srgbClr val="7882BF"/>
      </a:accent2>
      <a:accent3>
        <a:srgbClr val="D2D4EB"/>
      </a:accent3>
      <a:accent4>
        <a:srgbClr val="575756"/>
      </a:accent4>
      <a:accent5>
        <a:srgbClr val="9D9D9C"/>
      </a:accent5>
      <a:accent6>
        <a:srgbClr val="C6C6C5"/>
      </a:accent6>
      <a:hlink>
        <a:srgbClr val="273582"/>
      </a:hlink>
      <a:folHlink>
        <a:srgbClr val="273582"/>
      </a:folHlink>
    </a:clrScheme>
    <a:fontScheme name="CN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i="1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NSA" id="{16EDE084-117F-412D-A518-D86E55A9B8A9}" vid="{6BD80095-D456-47EF-BEDC-AA374B3AC2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10996</TotalTime>
  <Words>2092</Words>
  <Application>Microsoft Office PowerPoint</Application>
  <PresentationFormat>Affichage à l'écran (4:3)</PresentationFormat>
  <Paragraphs>308</Paragraphs>
  <Slides>36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25</vt:i4>
      </vt:variant>
      <vt:variant>
        <vt:lpstr>Titres des diapositives</vt:lpstr>
      </vt:variant>
      <vt:variant>
        <vt:i4>36</vt:i4>
      </vt:variant>
    </vt:vector>
  </HeadingPairs>
  <TitlesOfParts>
    <vt:vector size="65" baseType="lpstr">
      <vt:lpstr>Arial</vt:lpstr>
      <vt:lpstr>Calibri</vt:lpstr>
      <vt:lpstr>Verdana Bold</vt:lpstr>
      <vt:lpstr>Wingdings</vt:lpstr>
      <vt:lpstr>CNSA</vt:lpstr>
      <vt:lpstr>2_CNSA</vt:lpstr>
      <vt:lpstr>1_CNSA</vt:lpstr>
      <vt:lpstr>3_CNSA</vt:lpstr>
      <vt:lpstr>5_CNSA</vt:lpstr>
      <vt:lpstr>6_CNSA</vt:lpstr>
      <vt:lpstr>4_CNSA</vt:lpstr>
      <vt:lpstr>7_CNSA</vt:lpstr>
      <vt:lpstr>8_CNSA</vt:lpstr>
      <vt:lpstr>9_CNSA</vt:lpstr>
      <vt:lpstr>10_CNSA</vt:lpstr>
      <vt:lpstr>11_CNSA</vt:lpstr>
      <vt:lpstr>12_CNSA</vt:lpstr>
      <vt:lpstr>13_CNSA</vt:lpstr>
      <vt:lpstr>14_CNSA</vt:lpstr>
      <vt:lpstr>15_CNSA</vt:lpstr>
      <vt:lpstr>16_CNSA</vt:lpstr>
      <vt:lpstr>DiapoGTN</vt:lpstr>
      <vt:lpstr>17_CNSA</vt:lpstr>
      <vt:lpstr>18_CNSA</vt:lpstr>
      <vt:lpstr>19_CNSA</vt:lpstr>
      <vt:lpstr>20_CNSA</vt:lpstr>
      <vt:lpstr>21_CNSA</vt:lpstr>
      <vt:lpstr>22_CNSA</vt:lpstr>
      <vt:lpstr>23_CNSA</vt:lpstr>
      <vt:lpstr>Présentation PowerPoint</vt:lpstr>
      <vt:lpstr>Déroulé</vt:lpstr>
      <vt:lpstr>Ordre du jour</vt:lpstr>
      <vt:lpstr>Equipe-projet Serafin-PH </vt:lpstr>
      <vt:lpstr>Missions et objectifs de la DGCS </vt:lpstr>
      <vt:lpstr>Missions et objectifs de la CNSA</vt:lpstr>
      <vt:lpstr>Les réseaux de la CNSA : partenaires et relais territoriaux</vt:lpstr>
      <vt:lpstr>Comment sont financés les ESMS ? </vt:lpstr>
      <vt:lpstr>Des exigences différentes pour des évolutions attendues</vt:lpstr>
      <vt:lpstr>Ordre du jour</vt:lpstr>
      <vt:lpstr>Une réforme qui fait consensus</vt:lpstr>
      <vt:lpstr>Périmètre : tous les ESMS PH nécessitant une orientation par la MDPH</vt:lpstr>
      <vt:lpstr>Suivi et pilotage du projet : un portage politique et une légitimité technique</vt:lpstr>
      <vt:lpstr>Composition du GTN</vt:lpstr>
      <vt:lpstr>Trois phases Séquencement de la première phase</vt:lpstr>
      <vt:lpstr>Ordre du jour</vt:lpstr>
      <vt:lpstr>Phase 1 : Objectiver le financement</vt:lpstr>
      <vt:lpstr>Présentation PowerPoint</vt:lpstr>
      <vt:lpstr>Définition de la notion de prestations</vt:lpstr>
      <vt:lpstr>Quels principes d’élaboration des nomenclatures Serafin-PH ? </vt:lpstr>
      <vt:lpstr>Principes de construction et d’utilisation des nomenclatures</vt:lpstr>
      <vt:lpstr>Présentation PowerPoint</vt:lpstr>
      <vt:lpstr>Nomenclatures des besoins</vt:lpstr>
      <vt:lpstr>Nomenclatures des prestations Prestations directes – soins et accompagnements</vt:lpstr>
      <vt:lpstr>Nomenclatures des prestations Prestations indirectes – Pilotage et fonctions supports</vt:lpstr>
      <vt:lpstr>« Statut » des nomenclatures</vt:lpstr>
      <vt:lpstr>Les nomenclatures Serafin : 2 «vies parallèles »</vt:lpstr>
      <vt:lpstr>Présentation PowerPoint</vt:lpstr>
      <vt:lpstr>Ordre du jour</vt:lpstr>
      <vt:lpstr>Programme de travail 2016</vt:lpstr>
      <vt:lpstr>Enquête de coût</vt:lpstr>
      <vt:lpstr>Initier la liaison entre besoins et  prestations dans un objectif tarifaire</vt:lpstr>
      <vt:lpstr>Tableau de bord médico social de la performance</vt:lpstr>
      <vt:lpstr>Quel sera le futur modèle tarifaire ? Un outil au service de l’évolution de l’offre ?</vt:lpstr>
      <vt:lpstr>    http://social-sante.gouv.fr/grands-dossiers/reforme-de-la-tarification-des-etablissements-et-services-pour-personnes    </vt:lpstr>
      <vt:lpstr>         </vt:lpstr>
    </vt:vector>
  </TitlesOfParts>
  <Company>Novaty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Novaty</dc:creator>
  <cp:lastModifiedBy>Mathilde Leyle</cp:lastModifiedBy>
  <cp:revision>570</cp:revision>
  <cp:lastPrinted>2016-10-27T07:48:22Z</cp:lastPrinted>
  <dcterms:created xsi:type="dcterms:W3CDTF">2014-05-26T12:52:45Z</dcterms:created>
  <dcterms:modified xsi:type="dcterms:W3CDTF">2019-01-23T15:43:34Z</dcterms:modified>
</cp:coreProperties>
</file>