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79" r:id="rId6"/>
    <p:sldMasterId id="2147493491" r:id="rId7"/>
  </p:sldMasterIdLst>
  <p:sldIdLst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62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22"/>
    <a:srgbClr val="404738"/>
    <a:srgbClr val="343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89" autoAdjust="0"/>
    <p:restoredTop sz="94671" autoAdjust="0"/>
  </p:normalViewPr>
  <p:slideViewPr>
    <p:cSldViewPr snapToGrid="0" snapToObjects="1">
      <p:cViewPr varScale="1">
        <p:scale>
          <a:sx n="139" d="100"/>
          <a:sy n="139" d="100"/>
        </p:scale>
        <p:origin x="348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12/1/2017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9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2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19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25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521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75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84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 dirty="0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0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82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48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953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94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21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195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252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521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75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8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 dirty="0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078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829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483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953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94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211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2195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252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5216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7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844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 dirty="0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078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829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248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99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7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7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07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88521" y="621102"/>
            <a:ext cx="7358332" cy="338554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800" dirty="0" smtClean="0">
              <a:solidFill>
                <a:srgbClr val="404738"/>
              </a:solidFill>
              <a:latin typeface="Gotham Bold"/>
              <a:ea typeface="+mj-ea"/>
              <a:cs typeface="Gotham Bold"/>
            </a:endParaRPr>
          </a:p>
          <a:p>
            <a:pPr algn="ctr"/>
            <a:r>
              <a:rPr lang="fr-FR" sz="2000" dirty="0" smtClean="0">
                <a:solidFill>
                  <a:srgbClr val="404738"/>
                </a:solidFill>
                <a:latin typeface="Gotham Bold"/>
                <a:ea typeface="+mj-ea"/>
                <a:cs typeface="Gotham Bold"/>
              </a:rPr>
              <a:t>Les </a:t>
            </a:r>
            <a:r>
              <a:rPr lang="fr-FR" sz="2000" dirty="0">
                <a:solidFill>
                  <a:srgbClr val="404738"/>
                </a:solidFill>
                <a:latin typeface="Gotham Bold"/>
                <a:ea typeface="+mj-ea"/>
                <a:cs typeface="Gotham Bold"/>
              </a:rPr>
              <a:t>« handicaps rares » dans les transformations du secteur médico-social. </a:t>
            </a:r>
          </a:p>
          <a:p>
            <a:pPr algn="ctr"/>
            <a:r>
              <a:rPr lang="fr-FR" sz="2000" dirty="0">
                <a:solidFill>
                  <a:srgbClr val="404738"/>
                </a:solidFill>
                <a:latin typeface="Gotham Bold"/>
                <a:ea typeface="+mj-ea"/>
                <a:cs typeface="Gotham Bold"/>
              </a:rPr>
              <a:t>Analyse socio-historique de la construction et des usages pratiques de la catégorie entre 1960 et 2013</a:t>
            </a:r>
            <a:r>
              <a:rPr lang="fr-FR" sz="2000" dirty="0" smtClean="0">
                <a:solidFill>
                  <a:srgbClr val="404738"/>
                </a:solidFill>
                <a:latin typeface="Gotham Bold"/>
                <a:ea typeface="+mj-ea"/>
                <a:cs typeface="Gotham Bold"/>
              </a:rPr>
              <a:t>.</a:t>
            </a:r>
          </a:p>
          <a:p>
            <a:pPr algn="ctr"/>
            <a:endParaRPr lang="fr-FR" sz="800" dirty="0" smtClean="0">
              <a:solidFill>
                <a:srgbClr val="404738"/>
              </a:solidFill>
              <a:latin typeface="Gotham Bold"/>
              <a:ea typeface="+mj-ea"/>
              <a:cs typeface="Gotham Bold"/>
            </a:endParaRPr>
          </a:p>
          <a:p>
            <a:pPr lvl="0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</a:t>
            </a:r>
            <a:endParaRPr lang="fr-FR" sz="1000" dirty="0">
              <a:solidFill>
                <a:srgbClr val="A41522"/>
              </a:solidFill>
              <a:latin typeface="Gotham Bold"/>
              <a:cs typeface="Gotham Bold"/>
            </a:endParaRPr>
          </a:p>
          <a:p>
            <a:endParaRPr lang="fr-FR" dirty="0"/>
          </a:p>
          <a:p>
            <a:pPr algn="ctr"/>
            <a:r>
              <a:rPr lang="fr-FR" dirty="0" smtClean="0"/>
              <a:t>Myriam </a:t>
            </a:r>
            <a:r>
              <a:rPr lang="fr-FR" dirty="0" err="1" smtClean="0"/>
              <a:t>Winance</a:t>
            </a:r>
            <a:r>
              <a:rPr lang="fr-FR" dirty="0"/>
              <a:t> </a:t>
            </a:r>
            <a:r>
              <a:rPr lang="fr-FR" dirty="0" smtClean="0"/>
              <a:t>(INSERM, CERMES) et Louis Bertrand (EHESS, PPH)</a:t>
            </a:r>
          </a:p>
          <a:p>
            <a:pPr algn="ctr"/>
            <a:endParaRPr lang="fr-FR" dirty="0"/>
          </a:p>
          <a:p>
            <a:pPr algn="ctr"/>
            <a:r>
              <a:rPr lang="fr-FR" dirty="0" smtClean="0"/>
              <a:t>Appel à projets « Handicaps rares », session 2.</a:t>
            </a:r>
          </a:p>
          <a:p>
            <a:pPr algn="ctr"/>
            <a:r>
              <a:rPr lang="fr-FR" dirty="0" smtClean="0"/>
              <a:t>Projet HARASOHI (02/2014 – 06/2017)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09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35795" y="1259559"/>
            <a:ext cx="823198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Soutient la création d’établissements très spécialisés (recrutement national / personnel spécialisé)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Mais, durant années 1980:</a:t>
            </a:r>
          </a:p>
          <a:p>
            <a:pPr>
              <a:spcAft>
                <a:spcPts val="30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régionalisation de l’action sociale et médico-sociale</a:t>
            </a:r>
          </a:p>
          <a:p>
            <a:pPr>
              <a:spcAft>
                <a:spcPts val="180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définition considérée comme restrictive du « polyhandicap »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Utilise la notion de « handicaps rares »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Défend l’idée de « centres ou points ressources »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76225" y="19046"/>
            <a:ext cx="877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1.2. De </a:t>
            </a:r>
            <a:r>
              <a:rPr lang="fr-FR" dirty="0">
                <a:solidFill>
                  <a:srgbClr val="A41522"/>
                </a:solidFill>
              </a:rPr>
              <a:t>la notion de « handicaps associés » à celle de « handicaps rares </a:t>
            </a:r>
            <a:r>
              <a:rPr lang="fr-FR" dirty="0" smtClean="0">
                <a:solidFill>
                  <a:srgbClr val="A41522"/>
                </a:solidFill>
              </a:rPr>
              <a:t>» / le </a:t>
            </a:r>
            <a:r>
              <a:rPr lang="fr-FR" dirty="0" err="1" smtClean="0">
                <a:solidFill>
                  <a:srgbClr val="A41522"/>
                </a:solidFill>
              </a:rPr>
              <a:t>Clapeaha</a:t>
            </a:r>
            <a:endParaRPr lang="fr-FR" dirty="0">
              <a:solidFill>
                <a:srgbClr val="A41522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95251" y="551673"/>
            <a:ext cx="8953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2</a:t>
            </a:r>
            <a:r>
              <a:rPr lang="fr-FR" sz="2000" b="1" baseline="30000" dirty="0" smtClean="0"/>
              <a:t>ème</a:t>
            </a:r>
            <a:r>
              <a:rPr lang="fr-FR" sz="2000" b="1" dirty="0" smtClean="0"/>
              <a:t> axe: Organiser la prise en charge: d’une logique de places à une logique de soin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03470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35795" y="1259559"/>
            <a:ext cx="823198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2 formes de « personnalisation » de la prise en charge</a:t>
            </a: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Adapter une prise en charge spécialisée à la personne, spécialisée parce que collective</a:t>
            </a: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Prise en charge individuelle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0025" y="19046"/>
            <a:ext cx="884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1.2. De </a:t>
            </a:r>
            <a:r>
              <a:rPr lang="fr-FR" dirty="0">
                <a:solidFill>
                  <a:srgbClr val="A41522"/>
                </a:solidFill>
              </a:rPr>
              <a:t>la notion de « handicaps associés » à celle de « handicaps rares </a:t>
            </a:r>
            <a:r>
              <a:rPr lang="fr-FR" dirty="0" smtClean="0">
                <a:solidFill>
                  <a:srgbClr val="A41522"/>
                </a:solidFill>
              </a:rPr>
              <a:t>» / le </a:t>
            </a:r>
            <a:r>
              <a:rPr lang="fr-FR" dirty="0" err="1" smtClean="0">
                <a:solidFill>
                  <a:srgbClr val="A41522"/>
                </a:solidFill>
              </a:rPr>
              <a:t>Clapeaha</a:t>
            </a:r>
            <a:endParaRPr lang="fr-FR" dirty="0">
              <a:solidFill>
                <a:srgbClr val="A41522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2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5725" y="127274"/>
            <a:ext cx="9058275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>
                <a:solidFill>
                  <a:srgbClr val="404738"/>
                </a:solidFill>
                <a:latin typeface="Gotham Bold"/>
                <a:cs typeface="Gotham Bold"/>
              </a:rPr>
              <a:t>2</a:t>
            </a:r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. Les Centres Ressources Nationaux Handicaps Rares</a:t>
            </a:r>
          </a:p>
          <a:p>
            <a:pPr algn="l"/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		</a:t>
            </a:r>
            <a:r>
              <a:rPr lang="fr-FR" sz="2400" dirty="0" smtClean="0">
                <a:solidFill>
                  <a:srgbClr val="404738"/>
                </a:solidFill>
                <a:latin typeface="Gotham Bold"/>
                <a:cs typeface="Gotham Bold"/>
              </a:rPr>
              <a:t>Une expertise au service du sujet</a:t>
            </a:r>
            <a:endParaRPr lang="fr-FR" sz="2400" dirty="0" smtClean="0">
              <a:solidFill>
                <a:srgbClr val="A41522"/>
              </a:solidFill>
              <a:latin typeface="Gotham Bold"/>
              <a:cs typeface="Gotham Bold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80975" y="1482266"/>
            <a:ext cx="81438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A41522"/>
                </a:solidFill>
              </a:rPr>
              <a:t>Analyser la spécificité de la prise en charge de ce dispositif original</a:t>
            </a:r>
            <a:endParaRPr lang="fr-FR" sz="2200" b="1" dirty="0">
              <a:solidFill>
                <a:srgbClr val="A4152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76275" y="2145386"/>
            <a:ext cx="74961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Centre Robert </a:t>
            </a:r>
            <a:r>
              <a:rPr lang="fr-FR" sz="2000" dirty="0" err="1" smtClean="0"/>
              <a:t>Laplagne</a:t>
            </a:r>
            <a:r>
              <a:rPr lang="fr-FR" sz="2000" dirty="0" smtClean="0"/>
              <a:t> : personnes sourdes ou ayant des troubles du langage </a:t>
            </a:r>
            <a:r>
              <a:rPr lang="fr-FR" sz="2000" dirty="0" err="1" smtClean="0"/>
              <a:t>plurihandicapées</a:t>
            </a:r>
            <a:endParaRPr lang="fr-FR" sz="2000" dirty="0" smtClean="0"/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Centre La Pépinière : personnes aveugles </a:t>
            </a:r>
            <a:r>
              <a:rPr lang="fr-FR" sz="2000" dirty="0" err="1" smtClean="0"/>
              <a:t>plurihandicapées</a:t>
            </a:r>
            <a:endParaRPr lang="fr-FR" sz="2000" dirty="0" smtClean="0"/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Contexte différent: démographie / paysage de la prise en charge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0" y="1081381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0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14324" y="564236"/>
            <a:ext cx="8620125" cy="433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3 différences importantes:</a:t>
            </a:r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Populations auxquels ils s’adressent</a:t>
            </a:r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Structure des établissements spécialisés avec lesquels ils sont en contact</a:t>
            </a:r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Fonctionnement / méthode de travail:</a:t>
            </a:r>
          </a:p>
          <a:p>
            <a:pPr marL="1257300" lvl="2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La </a:t>
            </a:r>
            <a:r>
              <a:rPr lang="fr-FR" dirty="0" err="1" smtClean="0"/>
              <a:t>Plagne</a:t>
            </a:r>
            <a:r>
              <a:rPr lang="fr-FR" dirty="0" smtClean="0"/>
              <a:t>: lecture de dossier / démarche de communication</a:t>
            </a:r>
          </a:p>
          <a:p>
            <a:pPr marL="1257300" lvl="2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dirty="0" smtClean="0"/>
              <a:t>La Pépinière: observation directe / démarche d’autonomisation</a:t>
            </a:r>
          </a:p>
          <a:p>
            <a:pPr marL="1257300" lvl="2" indent="-342900">
              <a:spcAft>
                <a:spcPts val="300"/>
              </a:spcAft>
              <a:buFont typeface="Wingdings" panose="05000000000000000000" pitchFamily="2" charset="2"/>
              <a:buChar char="ü"/>
            </a:pPr>
            <a:endParaRPr lang="fr-FR" dirty="0"/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Des similitudes :</a:t>
            </a:r>
            <a:endParaRPr lang="fr-FR" sz="2000" dirty="0"/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Mettre en avant les capacités restantes de la personne</a:t>
            </a:r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Équiper les professionnels/proches pour leur permettre de modifier l’interaction</a:t>
            </a:r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Explorer la singularité des situations dans dimensions individuelles et environnementale</a:t>
            </a:r>
          </a:p>
          <a:p>
            <a:pPr marL="800100" lvl="1" indent="-34290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fr-FR" dirty="0" smtClean="0"/>
              <a:t>Faire émerger le sujet</a:t>
            </a:r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00025" y="19046"/>
            <a:ext cx="8848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2. Les Centres Ressources Nationaux</a:t>
            </a:r>
            <a:r>
              <a:rPr lang="fr-FR" dirty="0">
                <a:solidFill>
                  <a:srgbClr val="A41522"/>
                </a:solidFill>
              </a:rPr>
              <a:t> </a:t>
            </a:r>
            <a:r>
              <a:rPr lang="fr-FR" dirty="0" smtClean="0">
                <a:solidFill>
                  <a:srgbClr val="A41522"/>
                </a:solidFill>
              </a:rPr>
              <a:t>Handicaps Rares</a:t>
            </a:r>
            <a:r>
              <a:rPr lang="fr-FR" dirty="0">
                <a:solidFill>
                  <a:srgbClr val="A4152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938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0" y="203474"/>
            <a:ext cx="8448675" cy="369331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>
                <a:solidFill>
                  <a:srgbClr val="404738"/>
                </a:solidFill>
                <a:latin typeface="Gotham Bold"/>
                <a:cs typeface="Gotham Bold"/>
              </a:rPr>
              <a:t>Conclusion. </a:t>
            </a:r>
          </a:p>
          <a:p>
            <a:pPr algn="l"/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Entre logique de places et logique de soin</a:t>
            </a:r>
            <a:endParaRPr lang="fr-FR" sz="28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2 catégories : 2 manières de penser et d’organiser un soin « spécialisé »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Évolution dans la manière d’évaluer les besoins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16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Tension entre organisation spatiale / temporelle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20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Transformation de « l’éducabilité</a:t>
            </a:r>
            <a:r>
              <a:rPr lang="fr-FR" sz="2000" smtClean="0">
                <a:solidFill>
                  <a:srgbClr val="404738"/>
                </a:solidFill>
                <a:latin typeface="Gotham Book"/>
                <a:cs typeface="Gotham Book"/>
              </a:rPr>
              <a:t> »</a:t>
            </a:r>
            <a:endParaRPr lang="fr-FR" sz="2000" dirty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9599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0" y="203474"/>
            <a:ext cx="8448675" cy="440120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>
                <a:solidFill>
                  <a:srgbClr val="404738"/>
                </a:solidFill>
                <a:latin typeface="Gotham Bold"/>
                <a:cs typeface="Gotham Bold"/>
              </a:rPr>
              <a:t>Introduction</a:t>
            </a:r>
            <a:endParaRPr lang="fr-FR" sz="32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Resituer la catégorie « handicaps rares » dans une analyse socio-historique du secteur médico-social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Suivre l’émergence de 2 catégories: « handicaps rares » / « polyhandicaps », telles que portées par 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8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r>
              <a:rPr lang="fr-FR" sz="1800" dirty="0">
                <a:solidFill>
                  <a:srgbClr val="404738"/>
                </a:solidFill>
                <a:latin typeface="Gotham Book"/>
                <a:cs typeface="Gotham Book"/>
              </a:rPr>
              <a:t>	</a:t>
            </a:r>
            <a:r>
              <a:rPr lang="fr-FR" sz="1600" dirty="0" smtClean="0">
                <a:solidFill>
                  <a:srgbClr val="404738"/>
                </a:solidFill>
                <a:latin typeface="Gotham Book"/>
                <a:cs typeface="Gotham Book"/>
              </a:rPr>
              <a:t>*Le Comité d’</a:t>
            </a:r>
            <a:r>
              <a:rPr lang="fr-FR" sz="1600" dirty="0" err="1" smtClean="0">
                <a:solidFill>
                  <a:srgbClr val="404738"/>
                </a:solidFill>
                <a:latin typeface="Gotham Book"/>
                <a:cs typeface="Gotham Book"/>
              </a:rPr>
              <a:t>Etudes</a:t>
            </a:r>
            <a:r>
              <a:rPr lang="fr-FR" sz="1600" dirty="0" smtClean="0">
                <a:solidFill>
                  <a:srgbClr val="404738"/>
                </a:solidFill>
                <a:latin typeface="Gotham Book"/>
                <a:cs typeface="Gotham Book"/>
              </a:rPr>
              <a:t>, d’</a:t>
            </a:r>
            <a:r>
              <a:rPr lang="fr-FR" sz="1600" dirty="0" err="1" smtClean="0">
                <a:solidFill>
                  <a:srgbClr val="404738"/>
                </a:solidFill>
                <a:latin typeface="Gotham Book"/>
                <a:cs typeface="Gotham Book"/>
              </a:rPr>
              <a:t>Education</a:t>
            </a:r>
            <a:r>
              <a:rPr lang="fr-FR" sz="1600" dirty="0" smtClean="0">
                <a:solidFill>
                  <a:srgbClr val="404738"/>
                </a:solidFill>
                <a:latin typeface="Gotham Book"/>
                <a:cs typeface="Gotham Book"/>
              </a:rPr>
              <a:t>, et de Soins auprès des Personnes Polyhandicapées (CESAP)</a:t>
            </a:r>
          </a:p>
          <a:p>
            <a:pPr algn="l"/>
            <a:r>
              <a:rPr lang="fr-FR" sz="1600" dirty="0">
                <a:solidFill>
                  <a:srgbClr val="404738"/>
                </a:solidFill>
                <a:latin typeface="Gotham Book"/>
                <a:cs typeface="Gotham Book"/>
              </a:rPr>
              <a:t>	</a:t>
            </a:r>
            <a:r>
              <a:rPr lang="fr-FR" sz="1600" dirty="0" smtClean="0">
                <a:solidFill>
                  <a:srgbClr val="404738"/>
                </a:solidFill>
                <a:latin typeface="Gotham Book"/>
                <a:cs typeface="Gotham Book"/>
              </a:rPr>
              <a:t>*Le Comité de Liaison et d’Action des Parents d’Enfants et d’Adultes atteints de Handicaps Associés (CLAPEAHA)</a:t>
            </a:r>
          </a:p>
          <a:p>
            <a:pPr algn="l"/>
            <a:endParaRPr lang="fr-FR" sz="16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Analyser la spécificité de la prise en charge par les Centres Ressources Nationaux Handicaps Rares</a:t>
            </a:r>
            <a:endParaRPr lang="fr-FR" sz="2000" dirty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4666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09601" y="613049"/>
            <a:ext cx="7905750" cy="341632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200" dirty="0" smtClean="0">
                <a:solidFill>
                  <a:srgbClr val="404738"/>
                </a:solidFill>
                <a:latin typeface="Gotham Bold"/>
                <a:cs typeface="Gotham Bold"/>
              </a:rPr>
              <a:t>Méthodologie</a:t>
            </a:r>
            <a:endParaRPr lang="fr-FR" sz="32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Recherche dans les archives (du CESAP, CLAPEAHA, fonds des Archives Nationales)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16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Entretiens avec acteurs associatifs, administratifs, professionnels (33)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fr-FR" sz="8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r>
              <a:rPr lang="fr-FR" sz="1800" dirty="0">
                <a:solidFill>
                  <a:srgbClr val="404738"/>
                </a:solidFill>
                <a:latin typeface="Gotham Book"/>
                <a:cs typeface="Gotham Book"/>
              </a:rPr>
              <a:t>	</a:t>
            </a:r>
            <a:endParaRPr lang="fr-FR" sz="16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000" dirty="0" smtClean="0">
                <a:solidFill>
                  <a:srgbClr val="404738"/>
                </a:solidFill>
                <a:latin typeface="Gotham Book"/>
                <a:cs typeface="Gotham Book"/>
              </a:rPr>
              <a:t>Enquête ethnographique dans 2 Centres Ressources Nationaux Handicaps Rares</a:t>
            </a:r>
            <a:endParaRPr lang="fr-FR" sz="2000" dirty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9599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80976" y="127274"/>
            <a:ext cx="8801100" cy="110799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1. Genèse et histoire de 2 catégories.</a:t>
            </a:r>
          </a:p>
          <a:p>
            <a:pPr algn="l"/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		</a:t>
            </a:r>
            <a:r>
              <a:rPr lang="fr-FR" sz="2400" dirty="0" smtClean="0">
                <a:solidFill>
                  <a:srgbClr val="404738"/>
                </a:solidFill>
                <a:latin typeface="Gotham Bold"/>
                <a:cs typeface="Gotham Bold"/>
              </a:rPr>
              <a:t>Définir pour prendre en charge, et inversement</a:t>
            </a:r>
            <a:endParaRPr lang="fr-FR" sz="24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0976" y="1352549"/>
            <a:ext cx="81438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A41522"/>
                </a:solidFill>
              </a:rPr>
              <a:t>1.1. De la notion « d’arriérés profonds » à celle de « polyhandicap »</a:t>
            </a:r>
            <a:endParaRPr lang="fr-FR" sz="2200" b="1" dirty="0">
              <a:solidFill>
                <a:srgbClr val="A4152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4825" y="1847850"/>
            <a:ext cx="7896226" cy="282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Le CESAP, créé en 1965, par des médecins en lien avec l’AP-HP</a:t>
            </a:r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«</a:t>
            </a:r>
            <a:r>
              <a:rPr lang="fr-FR" sz="2000" dirty="0"/>
              <a:t> l’étude et la recherche de tous les moyens propres à résoudre les problèmes médico-sociaux posés par les enfants arriérés </a:t>
            </a:r>
            <a:r>
              <a:rPr lang="fr-FR" sz="2000" dirty="0" smtClean="0"/>
              <a:t>profonds »</a:t>
            </a:r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Les « arriérés profonds » : QI &lt; 30 ou 50 si déficiences multiples</a:t>
            </a:r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Objectif: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Déconstruire notions « d’</a:t>
            </a:r>
            <a:r>
              <a:rPr lang="fr-FR" sz="2000" dirty="0" err="1" smtClean="0"/>
              <a:t>inéducabilité</a:t>
            </a:r>
            <a:r>
              <a:rPr lang="fr-FR" sz="2000" dirty="0" smtClean="0"/>
              <a:t> » / « d’</a:t>
            </a:r>
            <a:r>
              <a:rPr lang="fr-FR" sz="2000" dirty="0" err="1" smtClean="0"/>
              <a:t>irrécupérabilité</a:t>
            </a:r>
            <a:r>
              <a:rPr lang="fr-FR" sz="2000" dirty="0" smtClean="0"/>
              <a:t> »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Éprouver et prouver la possibilité du soin / de l’éducation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9599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3372" y="914400"/>
            <a:ext cx="8143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1</a:t>
            </a:r>
            <a:r>
              <a:rPr lang="fr-FR" sz="2000" b="1" baseline="30000" dirty="0" smtClean="0"/>
              <a:t>er</a:t>
            </a:r>
            <a:r>
              <a:rPr lang="fr-FR" sz="2000" b="1" dirty="0" smtClean="0"/>
              <a:t> axe: organiser la prise en charge sur un territoire.</a:t>
            </a:r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581149" y="1562100"/>
            <a:ext cx="496252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Un ensemble médico-social</a:t>
            </a:r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Une prise en charge médico-sociale: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Soins médicaux / éducatifs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Pour l’enfant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Pour sa famille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04875" y="19046"/>
            <a:ext cx="814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1.1. De la notion « d’arriérés profonds » à celle de « polyhandicap » / le CESAP</a:t>
            </a:r>
            <a:endParaRPr lang="fr-FR" dirty="0">
              <a:solidFill>
                <a:srgbClr val="A41522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89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3372" y="914400"/>
            <a:ext cx="8143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2</a:t>
            </a:r>
            <a:r>
              <a:rPr lang="fr-FR" sz="2000" b="1" baseline="30000" dirty="0" smtClean="0"/>
              <a:t>ème</a:t>
            </a:r>
            <a:r>
              <a:rPr lang="fr-FR" sz="2000" b="1" dirty="0" smtClean="0"/>
              <a:t> axe: </a:t>
            </a:r>
            <a:r>
              <a:rPr lang="fr-FR" sz="2000" b="1" dirty="0"/>
              <a:t>un travail de </a:t>
            </a:r>
            <a:r>
              <a:rPr lang="fr-FR" sz="2000" b="1" dirty="0" smtClean="0"/>
              <a:t>réflexion </a:t>
            </a:r>
            <a:r>
              <a:rPr lang="fr-FR" sz="2000" b="1" dirty="0"/>
              <a:t>sur la catégorie </a:t>
            </a:r>
            <a:r>
              <a:rPr lang="fr-FR" sz="2000" b="1" dirty="0" smtClean="0"/>
              <a:t> « </a:t>
            </a:r>
            <a:r>
              <a:rPr lang="fr-FR" sz="2000" b="1" dirty="0"/>
              <a:t>arriérés profonds » 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14350" y="1562099"/>
            <a:ext cx="785812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Élargir la catégorie : « tirer vers le haut » les enfants « les plus atteints »</a:t>
            </a:r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Lui substituer la notion « polyhandicap »: importance de l’intrication des déficiences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Unifier sa population tout en tenant sa diversité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Défendre sa conception de la prise en charge sous la forme d’un l’ensemble médico-social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§"/>
            </a:pPr>
            <a:r>
              <a:rPr lang="fr-FR" sz="2000" dirty="0" smtClean="0"/>
              <a:t>Terme officiellement reconnu en 1989. Réforme des annexes XXIV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04875" y="19046"/>
            <a:ext cx="814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1.1. De la notion « d’arriérés profonds » à celle de « polyhandicap » / le CESAP</a:t>
            </a:r>
            <a:endParaRPr lang="fr-FR" dirty="0">
              <a:solidFill>
                <a:srgbClr val="A41522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61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95375" y="1104899"/>
            <a:ext cx="7134226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Construction d’un objet particulier / d’un savoir spécialisé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Évolution du sens de « l’éducation »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Changement du statut de la déficience mentale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Position « micro »: organisation spatiale &gt; organisation temporelle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04875" y="19046"/>
            <a:ext cx="814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1.1. De la notion « d’arriérés profonds » à celle de « polyhandicap » / le CESAP</a:t>
            </a:r>
            <a:endParaRPr lang="fr-FR" dirty="0">
              <a:solidFill>
                <a:srgbClr val="A41522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5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80976" y="41549"/>
            <a:ext cx="8801100" cy="3385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dirty="0" smtClean="0">
                <a:solidFill>
                  <a:srgbClr val="404738"/>
                </a:solidFill>
                <a:latin typeface="Gotham Bold"/>
                <a:cs typeface="Gotham Bold"/>
              </a:rPr>
              <a:t>1. Genèse et histoire de 2 catégories. Définir pour prendre en charge, et inversement</a:t>
            </a:r>
            <a:endParaRPr lang="fr-FR" sz="1600" dirty="0" smtClean="0">
              <a:solidFill>
                <a:srgbClr val="A41522"/>
              </a:solidFill>
              <a:latin typeface="Gotham Bold"/>
              <a:cs typeface="Gotham Bold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71448" y="992861"/>
            <a:ext cx="88011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>
                <a:solidFill>
                  <a:srgbClr val="A41522"/>
                </a:solidFill>
              </a:rPr>
              <a:t>1.2. De la notion de « handicaps associés » à celle de « handicaps rares »</a:t>
            </a:r>
            <a:endParaRPr lang="fr-FR" sz="2200" b="1" dirty="0">
              <a:solidFill>
                <a:srgbClr val="A41522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52476" y="1771650"/>
            <a:ext cx="76581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Le </a:t>
            </a:r>
            <a:r>
              <a:rPr lang="fr-FR" sz="2000" dirty="0" err="1" smtClean="0"/>
              <a:t>Clapeaha</a:t>
            </a:r>
            <a:r>
              <a:rPr lang="fr-FR" sz="2000" dirty="0" smtClean="0"/>
              <a:t>, créé en 1968, par un couple dont la fille est </a:t>
            </a:r>
            <a:r>
              <a:rPr lang="fr-FR" sz="2000" dirty="0" err="1" smtClean="0"/>
              <a:t>sourdaveugle</a:t>
            </a:r>
            <a:endParaRPr lang="fr-FR" sz="2000" dirty="0" smtClean="0"/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Un comité de liaison</a:t>
            </a:r>
          </a:p>
          <a:p>
            <a:pPr marL="285750" indent="-28575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fr-FR" sz="2000" dirty="0"/>
              <a:t>« l’étude de tous les </a:t>
            </a:r>
            <a:r>
              <a:rPr lang="fr-FR" sz="2000" dirty="0" err="1"/>
              <a:t>pbm</a:t>
            </a:r>
            <a:r>
              <a:rPr lang="fr-FR" sz="2000" dirty="0"/>
              <a:t> d’ordre matériel ou moral qui se posent aux familles dont un enfant est atteint de plusieurs handicaps (JO. 1972) </a:t>
            </a:r>
            <a:r>
              <a:rPr lang="fr-FR" sz="2000" dirty="0" smtClean="0"/>
              <a:t>»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0" y="380103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4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04887" y="1428749"/>
            <a:ext cx="71342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Récolter les témoignages / recenser les personnes</a:t>
            </a: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Qualifier les prises en charge via des enquêtes sur les établissements</a:t>
            </a:r>
          </a:p>
          <a:p>
            <a:pPr>
              <a:spcAft>
                <a:spcPts val="1800"/>
              </a:spcAft>
            </a:pPr>
            <a:r>
              <a:rPr lang="fr-FR" sz="2000" dirty="0" smtClean="0"/>
              <a:t>=&gt; Catégoriser les enfants, non pas sur base des déficiences, mais sur base de la technique éducative dont ils ont besoin, notamment sa spécificité ou non spécificité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3371" y="19046"/>
            <a:ext cx="8715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smtClean="0">
                <a:solidFill>
                  <a:srgbClr val="A41522"/>
                </a:solidFill>
              </a:rPr>
              <a:t>1.2. De </a:t>
            </a:r>
            <a:r>
              <a:rPr lang="fr-FR" dirty="0">
                <a:solidFill>
                  <a:srgbClr val="A41522"/>
                </a:solidFill>
              </a:rPr>
              <a:t>la notion de « handicaps associés » à celle de « handicaps rares </a:t>
            </a:r>
            <a:r>
              <a:rPr lang="fr-FR" dirty="0" smtClean="0">
                <a:solidFill>
                  <a:srgbClr val="A41522"/>
                </a:solidFill>
              </a:rPr>
              <a:t>» / le </a:t>
            </a:r>
            <a:r>
              <a:rPr lang="fr-FR" dirty="0" err="1" smtClean="0">
                <a:solidFill>
                  <a:srgbClr val="A41522"/>
                </a:solidFill>
              </a:rPr>
              <a:t>Clapeaha</a:t>
            </a:r>
            <a:endParaRPr lang="fr-FR" dirty="0">
              <a:solidFill>
                <a:srgbClr val="A41522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388378"/>
            <a:ext cx="914400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33371" y="780960"/>
            <a:ext cx="8143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1</a:t>
            </a:r>
            <a:r>
              <a:rPr lang="fr-FR" sz="2000" b="1" baseline="30000" dirty="0" smtClean="0"/>
              <a:t>er</a:t>
            </a:r>
            <a:r>
              <a:rPr lang="fr-FR" sz="2000" b="1" dirty="0" smtClean="0"/>
              <a:t> axe: mener des enquêtes, dans une double approche.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414695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/field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298</TotalTime>
  <Words>517</Words>
  <Application>Microsoft Office PowerPoint</Application>
  <PresentationFormat>Affichage à l'écran (16:9)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14</vt:i4>
      </vt:variant>
    </vt:vector>
  </HeadingPairs>
  <TitlesOfParts>
    <vt:vector size="23" baseType="lpstr">
      <vt:lpstr>Arial</vt:lpstr>
      <vt:lpstr>Calibri</vt:lpstr>
      <vt:lpstr>Gotham Bold</vt:lpstr>
      <vt:lpstr>Gotham Book</vt:lpstr>
      <vt:lpstr>Wingdings</vt:lpstr>
      <vt:lpstr>Office Theme</vt:lpstr>
      <vt:lpstr>1_Office Theme</vt:lpstr>
      <vt:lpstr>2_Office Theme</vt:lpstr>
      <vt:lpstr>3_Office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Perrine Guillon</cp:lastModifiedBy>
  <cp:revision>61</cp:revision>
  <dcterms:created xsi:type="dcterms:W3CDTF">2010-04-12T23:12:02Z</dcterms:created>
  <dcterms:modified xsi:type="dcterms:W3CDTF">2017-12-01T15:29:23Z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