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48" r:id="rId3"/>
    <p:sldId id="362" r:id="rId4"/>
    <p:sldId id="329" r:id="rId5"/>
    <p:sldId id="366" r:id="rId6"/>
    <p:sldId id="363" r:id="rId7"/>
    <p:sldId id="352" r:id="rId8"/>
    <p:sldId id="369" r:id="rId9"/>
    <p:sldId id="263" r:id="rId10"/>
    <p:sldId id="330" r:id="rId11"/>
    <p:sldId id="331" r:id="rId12"/>
    <p:sldId id="368" r:id="rId13"/>
    <p:sldId id="370" r:id="rId14"/>
    <p:sldId id="365" r:id="rId15"/>
    <p:sldId id="371" r:id="rId16"/>
    <p:sldId id="364" r:id="rId17"/>
    <p:sldId id="302" r:id="rId18"/>
    <p:sldId id="354" r:id="rId19"/>
    <p:sldId id="372" r:id="rId20"/>
    <p:sldId id="373" r:id="rId21"/>
    <p:sldId id="347" r:id="rId22"/>
    <p:sldId id="374" r:id="rId23"/>
    <p:sldId id="375" r:id="rId24"/>
    <p:sldId id="358" r:id="rId25"/>
  </p:sldIdLst>
  <p:sldSz cx="9144000" cy="6858000" type="screen4x3"/>
  <p:notesSz cx="6799263" cy="9929813"/>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sther ATLAN" initials="EA" lastIdx="7" clrIdx="0">
    <p:extLst>
      <p:ext uri="{19B8F6BF-5375-455C-9EA6-DF929625EA0E}">
        <p15:presenceInfo xmlns:p15="http://schemas.microsoft.com/office/powerpoint/2012/main" userId="Esther ATL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80870" autoAdjust="0"/>
  </p:normalViewPr>
  <p:slideViewPr>
    <p:cSldViewPr>
      <p:cViewPr varScale="1">
        <p:scale>
          <a:sx n="57" d="100"/>
          <a:sy n="57" d="100"/>
        </p:scale>
        <p:origin x="178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r">
              <a:defRPr sz="2800" b="1" i="0" u="none" strike="noStrike" kern="1200" baseline="0">
                <a:solidFill>
                  <a:schemeClr val="tx1">
                    <a:lumMod val="65000"/>
                    <a:lumOff val="35000"/>
                  </a:schemeClr>
                </a:solidFill>
                <a:latin typeface="+mn-lt"/>
                <a:ea typeface="+mn-ea"/>
                <a:cs typeface="+mn-cs"/>
              </a:defRPr>
            </a:pPr>
            <a:r>
              <a:rPr lang="fr-FR" sz="1800" b="1" i="0" u="none" strike="noStrike" baseline="0" dirty="0" smtClean="0">
                <a:effectLst/>
              </a:rPr>
              <a:t>DREES, 2010</a:t>
            </a:r>
          </a:p>
        </c:rich>
      </c:tx>
      <c:layout>
        <c:manualLayout>
          <c:xMode val="edge"/>
          <c:yMode val="edge"/>
          <c:x val="0.12059059806429342"/>
          <c:y val="3.1229094919136592E-3"/>
        </c:manualLayout>
      </c:layout>
      <c:overlay val="0"/>
      <c:spPr>
        <a:noFill/>
        <a:ln>
          <a:noFill/>
        </a:ln>
        <a:effectLst/>
      </c:spPr>
    </c:title>
    <c:autoTitleDeleted val="0"/>
    <c:plotArea>
      <c:layout/>
      <c:pieChart>
        <c:varyColors val="1"/>
        <c:ser>
          <c:idx val="0"/>
          <c:order val="0"/>
          <c:tx>
            <c:strRef>
              <c:f>Feuil1!$B$1</c:f>
              <c:strCache>
                <c:ptCount val="1"/>
                <c:pt idx="0">
                  <c:v>Education</c:v>
                </c:pt>
              </c:strCache>
            </c:strRef>
          </c:tx>
          <c:dPt>
            <c:idx val="0"/>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1-E293-4081-AA16-11DAA1F3E126}"/>
              </c:ext>
            </c:extLst>
          </c:dPt>
          <c:dPt>
            <c:idx val="1"/>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3-E293-4081-AA16-11DAA1F3E126}"/>
              </c:ext>
            </c:extLst>
          </c:dPt>
          <c:dPt>
            <c:idx val="2"/>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5-E293-4081-AA16-11DAA1F3E126}"/>
              </c:ext>
            </c:extLst>
          </c:dPt>
          <c:dPt>
            <c:idx val="3"/>
            <c:bubble3D val="0"/>
            <c:spPr>
              <a:gradFill rotWithShape="1">
                <a:gsLst>
                  <a:gs pos="0">
                    <a:schemeClr val="accent6">
                      <a:lumMod val="60000"/>
                      <a:shade val="51000"/>
                      <a:satMod val="130000"/>
                    </a:schemeClr>
                  </a:gs>
                  <a:gs pos="80000">
                    <a:schemeClr val="accent6">
                      <a:lumMod val="60000"/>
                      <a:shade val="93000"/>
                      <a:satMod val="130000"/>
                    </a:schemeClr>
                  </a:gs>
                  <a:gs pos="100000">
                    <a:schemeClr val="accent6">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7-E293-4081-AA16-11DAA1F3E126}"/>
              </c:ext>
            </c:extLst>
          </c:dPt>
          <c:dLbls>
            <c:dLbl>
              <c:idx val="0"/>
              <c:layout>
                <c:manualLayout>
                  <c:x val="1.5176301606077452E-2"/>
                  <c:y val="5.7998145319640504E-3"/>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E293-4081-AA16-11DAA1F3E126}"/>
                </c:ext>
                <c:ext xmlns:c15="http://schemas.microsoft.com/office/drawing/2012/chart" uri="{CE6537A1-D6FC-4f65-9D91-7224C49458BB}">
                  <c15:layout/>
                </c:ext>
              </c:extLst>
            </c:dLbl>
            <c:dLbl>
              <c:idx val="1"/>
              <c:layout>
                <c:manualLayout>
                  <c:x val="-7.9359763014194441E-3"/>
                  <c:y val="-1.7524764620388145E-2"/>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E293-4081-AA16-11DAA1F3E126}"/>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fr-FR"/>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Feuil1!$A$2:$A$5</c:f>
              <c:strCache>
                <c:ptCount val="4"/>
                <c:pt idx="0">
                  <c:v>Aucune</c:v>
                </c:pt>
                <c:pt idx="1">
                  <c:v>En établissement</c:v>
                </c:pt>
                <c:pt idx="2">
                  <c:v>Inclusion</c:v>
                </c:pt>
                <c:pt idx="3">
                  <c:v>Autres</c:v>
                </c:pt>
              </c:strCache>
            </c:strRef>
          </c:cat>
          <c:val>
            <c:numRef>
              <c:f>Feuil1!$B$2:$B$5</c:f>
              <c:numCache>
                <c:formatCode>0.00%</c:formatCode>
                <c:ptCount val="4"/>
                <c:pt idx="0">
                  <c:v>0.86900000000000044</c:v>
                </c:pt>
                <c:pt idx="1">
                  <c:v>0.10299999999999998</c:v>
                </c:pt>
                <c:pt idx="2">
                  <c:v>1.7000000000000022E-2</c:v>
                </c:pt>
                <c:pt idx="3">
                  <c:v>1.0999999999999999E-2</c:v>
                </c:pt>
              </c:numCache>
            </c:numRef>
          </c:val>
          <c:extLst xmlns:c16r2="http://schemas.microsoft.com/office/drawing/2015/06/chart">
            <c:ext xmlns:c16="http://schemas.microsoft.com/office/drawing/2014/chart" uri="{C3380CC4-5D6E-409C-BE32-E72D297353CC}">
              <c16:uniqueId val="{00000008-E293-4081-AA16-11DAA1F3E12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288718853834242"/>
          <c:y val="9.3365052186241096E-2"/>
          <c:w val="0.36077913345197177"/>
          <c:h val="0.85250408017527668"/>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legend>
    <c:plotVisOnly val="1"/>
    <c:dispBlanksAs val="zero"/>
    <c:showDLblsOverMax val="0"/>
  </c:chart>
  <c:spPr>
    <a:noFill/>
    <a:ln w="3175">
      <a:solidFill>
        <a:schemeClr val="tx1"/>
      </a:solidFill>
    </a:ln>
    <a:effectLst/>
  </c:spPr>
  <c:txPr>
    <a:bodyPr/>
    <a:lstStyle/>
    <a:p>
      <a:pPr>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r">
              <a:defRPr sz="2800" b="1" i="0" u="none" strike="noStrike" kern="1200" baseline="0">
                <a:solidFill>
                  <a:schemeClr val="tx1">
                    <a:lumMod val="65000"/>
                    <a:lumOff val="35000"/>
                  </a:schemeClr>
                </a:solidFill>
                <a:latin typeface="+mn-lt"/>
                <a:ea typeface="+mn-ea"/>
                <a:cs typeface="+mn-cs"/>
              </a:defRPr>
            </a:pPr>
            <a:r>
              <a:rPr lang="fr-FR" sz="1800" b="1" i="0" u="none" strike="noStrike" baseline="0" dirty="0" smtClean="0">
                <a:effectLst/>
              </a:rPr>
              <a:t>DREES, 2014</a:t>
            </a:r>
          </a:p>
        </c:rich>
      </c:tx>
      <c:layout>
        <c:manualLayout>
          <c:xMode val="edge"/>
          <c:yMode val="edge"/>
          <c:x val="0.10627923355857588"/>
          <c:y val="3.1229160166168059E-3"/>
        </c:manualLayout>
      </c:layout>
      <c:overlay val="0"/>
      <c:spPr>
        <a:noFill/>
        <a:ln>
          <a:noFill/>
        </a:ln>
        <a:effectLst/>
      </c:spPr>
    </c:title>
    <c:autoTitleDeleted val="0"/>
    <c:plotArea>
      <c:layout/>
      <c:pieChart>
        <c:varyColors val="1"/>
        <c:ser>
          <c:idx val="0"/>
          <c:order val="0"/>
          <c:tx>
            <c:strRef>
              <c:f>Feuil1!$B$1</c:f>
              <c:strCache>
                <c:ptCount val="1"/>
                <c:pt idx="0">
                  <c:v>Education</c:v>
                </c:pt>
              </c:strCache>
            </c:strRef>
          </c:tx>
          <c:dPt>
            <c:idx val="0"/>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1-E293-4081-AA16-11DAA1F3E126}"/>
              </c:ext>
            </c:extLst>
          </c:dPt>
          <c:dPt>
            <c:idx val="1"/>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3-E293-4081-AA16-11DAA1F3E126}"/>
              </c:ext>
            </c:extLst>
          </c:dPt>
          <c:dPt>
            <c:idx val="2"/>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5-E293-4081-AA16-11DAA1F3E126}"/>
              </c:ext>
            </c:extLst>
          </c:dPt>
          <c:dPt>
            <c:idx val="3"/>
            <c:bubble3D val="0"/>
            <c:spPr>
              <a:gradFill rotWithShape="1">
                <a:gsLst>
                  <a:gs pos="0">
                    <a:schemeClr val="accent6">
                      <a:lumMod val="60000"/>
                      <a:shade val="51000"/>
                      <a:satMod val="130000"/>
                    </a:schemeClr>
                  </a:gs>
                  <a:gs pos="80000">
                    <a:schemeClr val="accent6">
                      <a:lumMod val="60000"/>
                      <a:shade val="93000"/>
                      <a:satMod val="130000"/>
                    </a:schemeClr>
                  </a:gs>
                  <a:gs pos="100000">
                    <a:schemeClr val="accent6">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7-E293-4081-AA16-11DAA1F3E126}"/>
              </c:ext>
            </c:extLst>
          </c:dPt>
          <c:dLbls>
            <c:dLbl>
              <c:idx val="0"/>
              <c:layout>
                <c:manualLayout>
                  <c:x val="1.5176301606077401E-2"/>
                  <c:y val="5.7998145319640504E-3"/>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E293-4081-AA16-11DAA1F3E126}"/>
                </c:ext>
                <c:ext xmlns:c15="http://schemas.microsoft.com/office/drawing/2012/chart" uri="{CE6537A1-D6FC-4f65-9D91-7224C49458BB}">
                  <c15:layout/>
                </c:ext>
              </c:extLst>
            </c:dLbl>
            <c:dLbl>
              <c:idx val="1"/>
              <c:layout>
                <c:manualLayout>
                  <c:x val="-7.9359763014194111E-3"/>
                  <c:y val="-1.7524764620388027E-2"/>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E293-4081-AA16-11DAA1F3E126}"/>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fr-FR"/>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Feuil1!$A$2:$A$5</c:f>
              <c:strCache>
                <c:ptCount val="4"/>
                <c:pt idx="0">
                  <c:v>Aucune</c:v>
                </c:pt>
                <c:pt idx="1">
                  <c:v>En établissement</c:v>
                </c:pt>
                <c:pt idx="2">
                  <c:v>Inclusion</c:v>
                </c:pt>
                <c:pt idx="3">
                  <c:v>Autres</c:v>
                </c:pt>
              </c:strCache>
            </c:strRef>
          </c:cat>
          <c:val>
            <c:numRef>
              <c:f>Feuil1!$B$2:$B$5</c:f>
              <c:numCache>
                <c:formatCode>0.00%</c:formatCode>
                <c:ptCount val="4"/>
                <c:pt idx="0">
                  <c:v>0.76000000000000045</c:v>
                </c:pt>
                <c:pt idx="1">
                  <c:v>0.2100000000000001</c:v>
                </c:pt>
                <c:pt idx="2">
                  <c:v>1.4999999999999998E-2</c:v>
                </c:pt>
                <c:pt idx="3">
                  <c:v>1.4999999999999998E-2</c:v>
                </c:pt>
              </c:numCache>
            </c:numRef>
          </c:val>
          <c:extLst xmlns:c16r2="http://schemas.microsoft.com/office/drawing/2015/06/chart">
            <c:ext xmlns:c16="http://schemas.microsoft.com/office/drawing/2014/chart" uri="{C3380CC4-5D6E-409C-BE32-E72D297353CC}">
              <c16:uniqueId val="{00000008-E293-4081-AA16-11DAA1F3E12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2102501862335269"/>
          <c:y val="3.5398146618619064E-2"/>
          <c:w val="0.29899763757027931"/>
          <c:h val="0.85732342351436863"/>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legend>
    <c:plotVisOnly val="1"/>
    <c:dispBlanksAs val="zero"/>
    <c:showDLblsOverMax val="0"/>
  </c:chart>
  <c:spPr>
    <a:noFill/>
    <a:ln w="3175">
      <a:solidFill>
        <a:schemeClr val="tx1"/>
      </a:solidFill>
    </a:ln>
    <a:effectLst/>
  </c:spPr>
  <c:txPr>
    <a:bodyPr/>
    <a:lstStyle/>
    <a:p>
      <a:pPr>
        <a:defRPr/>
      </a:pPr>
      <a:endParaRPr lang="fr-F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0E762EC3-40FE-45FC-AE04-EA2E538672BC}" type="datetimeFigureOut">
              <a:rPr lang="fr-FR" smtClean="0"/>
              <a:pPr/>
              <a:t>10/01/2020</a:t>
            </a:fld>
            <a:endParaRPr lang="fr-FR"/>
          </a:p>
        </p:txBody>
      </p:sp>
      <p:sp>
        <p:nvSpPr>
          <p:cNvPr id="4" name="Espace réservé de l'image des diapositives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D3011455-4274-401A-874B-A98D676A4FB4}" type="slidenum">
              <a:rPr lang="fr-FR" smtClean="0"/>
              <a:pPr/>
              <a:t>‹N°›</a:t>
            </a:fld>
            <a:endParaRPr lang="fr-FR"/>
          </a:p>
        </p:txBody>
      </p:sp>
    </p:spTree>
    <p:extLst>
      <p:ext uri="{BB962C8B-B14F-4D97-AF65-F5344CB8AC3E}">
        <p14:creationId xmlns:p14="http://schemas.microsoft.com/office/powerpoint/2010/main" val="2069899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1"/>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1</a:t>
            </a:fld>
            <a:endParaRPr lang="fr-FR"/>
          </a:p>
        </p:txBody>
      </p:sp>
    </p:spTree>
    <p:extLst>
      <p:ext uri="{BB962C8B-B14F-4D97-AF65-F5344CB8AC3E}">
        <p14:creationId xmlns:p14="http://schemas.microsoft.com/office/powerpoint/2010/main" val="2637757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 typeface="Arial" panose="020B0604020202020204" pitchFamily="34" charset="0"/>
              <a:buChar char="•"/>
            </a:pPr>
            <a:r>
              <a:rPr lang="en-US" sz="2400" b="1" dirty="0" smtClean="0"/>
              <a:t>P2CJP</a:t>
            </a:r>
            <a:r>
              <a:rPr lang="en-US" sz="2400" dirty="0" smtClean="0"/>
              <a:t> (</a:t>
            </a:r>
            <a:r>
              <a:rPr lang="en-US" sz="2400" i="1" dirty="0" smtClean="0"/>
              <a:t>Pereira Da Costa &amp; </a:t>
            </a:r>
            <a:r>
              <a:rPr lang="en-US" sz="2400" i="1" dirty="0" err="1" smtClean="0"/>
              <a:t>Scelles</a:t>
            </a:r>
            <a:r>
              <a:rPr lang="en-US" sz="2400" i="1" dirty="0" smtClean="0"/>
              <a:t>, 2010</a:t>
            </a:r>
            <a:r>
              <a:rPr lang="en-US" sz="2400" dirty="0" smtClean="0"/>
              <a:t>) : </a:t>
            </a:r>
          </a:p>
          <a:p>
            <a:pPr lvl="1">
              <a:buFont typeface="Arial" panose="020B0604020202020204" pitchFamily="34" charset="0"/>
              <a:buChar char="•"/>
            </a:pPr>
            <a:r>
              <a:rPr lang="en-US" sz="2000" dirty="0" err="1" smtClean="0"/>
              <a:t>Profil</a:t>
            </a:r>
            <a:r>
              <a:rPr lang="en-US" sz="2000" dirty="0" smtClean="0"/>
              <a:t> </a:t>
            </a:r>
            <a:r>
              <a:rPr lang="en-US" sz="2000" dirty="0" err="1" smtClean="0"/>
              <a:t>complété</a:t>
            </a:r>
            <a:r>
              <a:rPr lang="en-US" sz="2000" dirty="0" smtClean="0"/>
              <a:t> par les </a:t>
            </a:r>
            <a:r>
              <a:rPr lang="en-US" sz="2000" dirty="0" err="1" smtClean="0"/>
              <a:t>professionnels</a:t>
            </a:r>
            <a:r>
              <a:rPr lang="en-US" sz="2000" dirty="0" smtClean="0"/>
              <a:t> (</a:t>
            </a:r>
            <a:r>
              <a:rPr lang="en-US" sz="2000" dirty="0" err="1" smtClean="0"/>
              <a:t>éducateurs</a:t>
            </a:r>
            <a:r>
              <a:rPr lang="en-US" sz="2000" dirty="0" smtClean="0"/>
              <a:t> et </a:t>
            </a:r>
            <a:r>
              <a:rPr lang="en-US" sz="2000" dirty="0" err="1" smtClean="0"/>
              <a:t>rééducateurs</a:t>
            </a:r>
            <a:r>
              <a:rPr lang="en-US" sz="2000" dirty="0" smtClean="0"/>
              <a:t>, </a:t>
            </a:r>
            <a:r>
              <a:rPr lang="en-US" sz="2000" dirty="0" err="1" smtClean="0"/>
              <a:t>enseignants</a:t>
            </a:r>
            <a:r>
              <a:rPr lang="en-US" sz="2000" dirty="0" smtClean="0"/>
              <a:t>) et les parents, sous la </a:t>
            </a:r>
            <a:r>
              <a:rPr lang="en-US" sz="2000" dirty="0" err="1" smtClean="0"/>
              <a:t>responsabilité</a:t>
            </a:r>
            <a:r>
              <a:rPr lang="en-US" sz="2000" dirty="0" smtClean="0"/>
              <a:t> du </a:t>
            </a:r>
            <a:r>
              <a:rPr lang="en-US" sz="2000" dirty="0" err="1" smtClean="0"/>
              <a:t>psychologue</a:t>
            </a:r>
            <a:r>
              <a:rPr lang="en-US" sz="2000" dirty="0" smtClean="0"/>
              <a:t> </a:t>
            </a:r>
          </a:p>
          <a:p>
            <a:pPr lvl="1">
              <a:buFont typeface="Arial" panose="020B0604020202020204" pitchFamily="34" charset="0"/>
              <a:buChar char="•"/>
            </a:pPr>
            <a:r>
              <a:rPr lang="en-US" sz="2000" dirty="0" smtClean="0"/>
              <a:t>Nous </a:t>
            </a:r>
            <a:r>
              <a:rPr lang="en-US" sz="2000" dirty="0" err="1" smtClean="0"/>
              <a:t>donne</a:t>
            </a:r>
            <a:r>
              <a:rPr lang="en-US" sz="2000" dirty="0" smtClean="0"/>
              <a:t> un </a:t>
            </a:r>
            <a:r>
              <a:rPr lang="en-US" sz="2000" dirty="0" err="1" smtClean="0"/>
              <a:t>profil</a:t>
            </a:r>
            <a:r>
              <a:rPr lang="en-US" sz="2000" dirty="0" smtClean="0"/>
              <a:t> de </a:t>
            </a:r>
            <a:r>
              <a:rPr lang="en-US" sz="2000" dirty="0" err="1" smtClean="0"/>
              <a:t>compétences</a:t>
            </a:r>
            <a:r>
              <a:rPr lang="en-US" sz="2000" dirty="0" smtClean="0"/>
              <a:t> </a:t>
            </a:r>
            <a:r>
              <a:rPr lang="en-US" sz="2000" dirty="0" err="1" smtClean="0"/>
              <a:t>en</a:t>
            </a:r>
            <a:r>
              <a:rPr lang="en-US" sz="2000" dirty="0" smtClean="0"/>
              <a:t> 8 </a:t>
            </a:r>
            <a:r>
              <a:rPr lang="en-US" sz="2000" dirty="0" err="1" smtClean="0"/>
              <a:t>domaines</a:t>
            </a:r>
            <a:r>
              <a:rPr lang="en-US" sz="2000" dirty="0" smtClean="0"/>
              <a:t>, à </a:t>
            </a:r>
            <a:r>
              <a:rPr lang="en-US" sz="2000" dirty="0" err="1" smtClean="0"/>
              <a:t>partir</a:t>
            </a:r>
            <a:r>
              <a:rPr lang="en-US" sz="2000" dirty="0" smtClean="0"/>
              <a:t> </a:t>
            </a:r>
            <a:r>
              <a:rPr lang="en-US" sz="2000" dirty="0" err="1" smtClean="0"/>
              <a:t>duquel</a:t>
            </a:r>
            <a:r>
              <a:rPr lang="en-US" sz="2000" dirty="0" smtClean="0"/>
              <a:t> des </a:t>
            </a:r>
            <a:r>
              <a:rPr lang="en-US" sz="2000" dirty="0" err="1" smtClean="0"/>
              <a:t>objectifs</a:t>
            </a:r>
            <a:r>
              <a:rPr lang="en-US" sz="2000" dirty="0" smtClean="0"/>
              <a:t> </a:t>
            </a:r>
            <a:r>
              <a:rPr lang="en-US" sz="2000" dirty="0" err="1" smtClean="0"/>
              <a:t>d’apprentissage</a:t>
            </a:r>
            <a:r>
              <a:rPr lang="en-US" sz="2000" dirty="0" smtClean="0"/>
              <a:t> </a:t>
            </a:r>
            <a:r>
              <a:rPr lang="en-US" sz="2000" dirty="0" err="1" smtClean="0"/>
              <a:t>sont</a:t>
            </a:r>
            <a:r>
              <a:rPr lang="en-US" sz="2000" dirty="0" smtClean="0"/>
              <a:t> </a:t>
            </a:r>
            <a:r>
              <a:rPr lang="en-US" sz="2000" dirty="0" err="1" smtClean="0"/>
              <a:t>envisagés</a:t>
            </a:r>
            <a:r>
              <a:rPr lang="en-US" sz="2000" dirty="0" smtClean="0"/>
              <a:t> pour </a:t>
            </a:r>
            <a:r>
              <a:rPr lang="en-US" sz="2000" dirty="0" err="1" smtClean="0"/>
              <a:t>chaque</a:t>
            </a:r>
            <a:r>
              <a:rPr lang="en-US" sz="2000" dirty="0" smtClean="0"/>
              <a:t> </a:t>
            </a:r>
            <a:r>
              <a:rPr lang="en-US" sz="2000" dirty="0" err="1" smtClean="0"/>
              <a:t>jeune</a:t>
            </a:r>
            <a:endParaRPr lang="en-US" sz="2000" dirty="0" smtClean="0"/>
          </a:p>
          <a:p>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10</a:t>
            </a:fld>
            <a:endParaRPr lang="fr-FR"/>
          </a:p>
        </p:txBody>
      </p:sp>
    </p:spTree>
    <p:extLst>
      <p:ext uri="{BB962C8B-B14F-4D97-AF65-F5344CB8AC3E}">
        <p14:creationId xmlns:p14="http://schemas.microsoft.com/office/powerpoint/2010/main" val="3337181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11</a:t>
            </a:fld>
            <a:endParaRPr lang="fr-FR"/>
          </a:p>
        </p:txBody>
      </p:sp>
    </p:spTree>
    <p:extLst>
      <p:ext uri="{BB962C8B-B14F-4D97-AF65-F5344CB8AC3E}">
        <p14:creationId xmlns:p14="http://schemas.microsoft.com/office/powerpoint/2010/main" val="892301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7BD7BA9-DB1D-4E47-8FF4-E433D0E15F65}" type="slidenum">
              <a:rPr lang="fr-FR" smtClean="0"/>
              <a:pPr/>
              <a:t>12</a:t>
            </a:fld>
            <a:endParaRPr lang="fr-FR"/>
          </a:p>
        </p:txBody>
      </p:sp>
    </p:spTree>
    <p:extLst>
      <p:ext uri="{BB962C8B-B14F-4D97-AF65-F5344CB8AC3E}">
        <p14:creationId xmlns:p14="http://schemas.microsoft.com/office/powerpoint/2010/main" val="33408440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7BD7BA9-DB1D-4E47-8FF4-E433D0E15F65}" type="slidenum">
              <a:rPr lang="fr-FR" smtClean="0"/>
              <a:pPr/>
              <a:t>13</a:t>
            </a:fld>
            <a:endParaRPr lang="fr-FR"/>
          </a:p>
        </p:txBody>
      </p:sp>
    </p:spTree>
    <p:extLst>
      <p:ext uri="{BB962C8B-B14F-4D97-AF65-F5344CB8AC3E}">
        <p14:creationId xmlns:p14="http://schemas.microsoft.com/office/powerpoint/2010/main" val="3159344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14</a:t>
            </a:fld>
            <a:endParaRPr lang="fr-FR"/>
          </a:p>
        </p:txBody>
      </p:sp>
    </p:spTree>
    <p:extLst>
      <p:ext uri="{BB962C8B-B14F-4D97-AF65-F5344CB8AC3E}">
        <p14:creationId xmlns:p14="http://schemas.microsoft.com/office/powerpoint/2010/main" val="172479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chemeClr val="tx1">
                    <a:lumMod val="65000"/>
                    <a:lumOff val="35000"/>
                  </a:schemeClr>
                </a:solidFill>
              </a:rPr>
              <a:t>La relation est pour nous un mode de savoir, à condition d’interroger les mouvements affectifs mobilisés</a:t>
            </a:r>
            <a:r>
              <a:rPr lang="fr-FR" sz="1200" baseline="0" dirty="0" smtClean="0">
                <a:solidFill>
                  <a:schemeClr val="tx1">
                    <a:lumMod val="65000"/>
                    <a:lumOff val="35000"/>
                  </a:schemeClr>
                </a:solidFill>
              </a:rPr>
              <a:t> par le contexte de polyhandicap </a:t>
            </a:r>
            <a:r>
              <a:rPr lang="fr-FR" sz="1200" dirty="0" smtClean="0">
                <a:solidFill>
                  <a:schemeClr val="tx1">
                    <a:lumMod val="65000"/>
                    <a:lumOff val="35000"/>
                  </a:schemeClr>
                </a:solidFill>
              </a:rPr>
              <a:t>: ils peuvent interférer sur l’expression des compétences de la personne polyhandicapée (</a:t>
            </a:r>
            <a:r>
              <a:rPr lang="fr-FR" sz="1200" dirty="0" err="1" smtClean="0">
                <a:solidFill>
                  <a:schemeClr val="tx1">
                    <a:lumMod val="65000"/>
                    <a:lumOff val="35000"/>
                  </a:schemeClr>
                </a:solidFill>
              </a:rPr>
              <a:t>Hostyn</a:t>
            </a:r>
            <a:r>
              <a:rPr lang="fr-FR" sz="1200" dirty="0" smtClean="0">
                <a:solidFill>
                  <a:schemeClr val="tx1">
                    <a:lumMod val="65000"/>
                    <a:lumOff val="35000"/>
                  </a:schemeClr>
                </a:solidFill>
              </a:rPr>
              <a:t> et Maes, </a:t>
            </a:r>
            <a:r>
              <a:rPr lang="fr-FR" sz="1200" dirty="0" err="1" smtClean="0">
                <a:solidFill>
                  <a:schemeClr val="tx1">
                    <a:lumMod val="65000"/>
                    <a:lumOff val="35000"/>
                  </a:schemeClr>
                </a:solidFill>
              </a:rPr>
              <a:t>Detraux</a:t>
            </a:r>
            <a:r>
              <a:rPr lang="fr-FR" sz="1200" dirty="0" smtClean="0">
                <a:solidFill>
                  <a:schemeClr val="tx1">
                    <a:lumMod val="65000"/>
                    <a:lumOff val="35000"/>
                  </a:schemeClr>
                </a:solidFill>
              </a:rPr>
              <a:t>)</a:t>
            </a:r>
          </a:p>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15</a:t>
            </a:fld>
            <a:endParaRPr lang="fr-FR"/>
          </a:p>
        </p:txBody>
      </p:sp>
    </p:spTree>
    <p:extLst>
      <p:ext uri="{BB962C8B-B14F-4D97-AF65-F5344CB8AC3E}">
        <p14:creationId xmlns:p14="http://schemas.microsoft.com/office/powerpoint/2010/main" val="26373917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chemeClr val="tx1">
                    <a:lumMod val="65000"/>
                    <a:lumOff val="35000"/>
                  </a:schemeClr>
                </a:solidFill>
              </a:rPr>
              <a:t>La relation est pour nous un mode de savoir, à condition d’interroger les mouvements affectifs mobilisés</a:t>
            </a:r>
            <a:r>
              <a:rPr lang="fr-FR" sz="1200" baseline="0" dirty="0" smtClean="0">
                <a:solidFill>
                  <a:schemeClr val="tx1">
                    <a:lumMod val="65000"/>
                    <a:lumOff val="35000"/>
                  </a:schemeClr>
                </a:solidFill>
              </a:rPr>
              <a:t> par le contexte de polyhandicap </a:t>
            </a:r>
            <a:r>
              <a:rPr lang="fr-FR" sz="1200" dirty="0" smtClean="0">
                <a:solidFill>
                  <a:schemeClr val="tx1">
                    <a:lumMod val="65000"/>
                    <a:lumOff val="35000"/>
                  </a:schemeClr>
                </a:solidFill>
              </a:rPr>
              <a:t>: ils peuvent interférer sur l’expression des compétences de la personne polyhandicapée (</a:t>
            </a:r>
            <a:r>
              <a:rPr lang="fr-FR" sz="1200" dirty="0" err="1" smtClean="0">
                <a:solidFill>
                  <a:schemeClr val="tx1">
                    <a:lumMod val="65000"/>
                    <a:lumOff val="35000"/>
                  </a:schemeClr>
                </a:solidFill>
              </a:rPr>
              <a:t>Hostyn</a:t>
            </a:r>
            <a:r>
              <a:rPr lang="fr-FR" sz="1200" dirty="0" smtClean="0">
                <a:solidFill>
                  <a:schemeClr val="tx1">
                    <a:lumMod val="65000"/>
                    <a:lumOff val="35000"/>
                  </a:schemeClr>
                </a:solidFill>
              </a:rPr>
              <a:t> et Maes, </a:t>
            </a:r>
            <a:r>
              <a:rPr lang="fr-FR" sz="1200" dirty="0" err="1" smtClean="0">
                <a:solidFill>
                  <a:schemeClr val="tx1">
                    <a:lumMod val="65000"/>
                    <a:lumOff val="35000"/>
                  </a:schemeClr>
                </a:solidFill>
              </a:rPr>
              <a:t>Detraux</a:t>
            </a:r>
            <a:r>
              <a:rPr lang="fr-FR" sz="1200" dirty="0" smtClean="0">
                <a:solidFill>
                  <a:schemeClr val="tx1">
                    <a:lumMod val="65000"/>
                    <a:lumOff val="35000"/>
                  </a:schemeClr>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smtClean="0">
              <a:solidFill>
                <a:schemeClr val="tx1">
                  <a:lumMod val="65000"/>
                  <a:lumOff val="35000"/>
                </a:schemeClr>
              </a:solidFill>
            </a:endParaRPr>
          </a:p>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16</a:t>
            </a:fld>
            <a:endParaRPr lang="fr-FR"/>
          </a:p>
        </p:txBody>
      </p:sp>
    </p:spTree>
    <p:extLst>
      <p:ext uri="{BB962C8B-B14F-4D97-AF65-F5344CB8AC3E}">
        <p14:creationId xmlns:p14="http://schemas.microsoft.com/office/powerpoint/2010/main" val="1537650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dirty="0" smtClean="0"/>
              <a:t>Pour certains jeunes, des routines se mettent en place ( signes de mémorisation). </a:t>
            </a:r>
            <a:r>
              <a:rPr lang="fr-FR" sz="1200" dirty="0" smtClean="0"/>
              <a:t>La consigne prend un sens, et un </a:t>
            </a:r>
            <a:r>
              <a:rPr lang="fr-FR" sz="1200" i="1" dirty="0" smtClean="0"/>
              <a:t>intérêt pour les apprentissages </a:t>
            </a:r>
            <a:r>
              <a:rPr lang="fr-FR" sz="1200" dirty="0" smtClean="0"/>
              <a:t>se manifeste. Une capacité </a:t>
            </a:r>
            <a:r>
              <a:rPr lang="fr-FR" sz="1200" i="1" dirty="0" smtClean="0"/>
              <a:t>d’extraction des invariants </a:t>
            </a:r>
            <a:r>
              <a:rPr lang="fr-FR" sz="1200" dirty="0" smtClean="0"/>
              <a:t>apparaît. </a:t>
            </a:r>
            <a:r>
              <a:rPr lang="fr-FR" sz="1200" i="1" dirty="0" smtClean="0"/>
              <a:t>Permanence de l’objet et liens de causalité </a:t>
            </a:r>
            <a:r>
              <a:rPr lang="fr-FR" sz="1200" dirty="0" smtClean="0"/>
              <a:t>émergent,  un </a:t>
            </a:r>
            <a:r>
              <a:rPr lang="fr-FR" sz="1200" i="1" dirty="0" smtClean="0"/>
              <a:t>code oui/non </a:t>
            </a:r>
            <a:r>
              <a:rPr lang="fr-FR" sz="1200" dirty="0" smtClean="0"/>
              <a:t>peut être mis en place, et une </a:t>
            </a:r>
            <a:r>
              <a:rPr lang="fr-FR" sz="1200" i="1" dirty="0" smtClean="0"/>
              <a:t>capacité de choix </a:t>
            </a:r>
            <a:r>
              <a:rPr lang="fr-FR" sz="1200" dirty="0" smtClean="0"/>
              <a:t>s’installe. Un </a:t>
            </a:r>
            <a:r>
              <a:rPr lang="fr-FR" sz="1200" i="1" dirty="0" smtClean="0"/>
              <a:t>début de communication par désignation </a:t>
            </a:r>
            <a:r>
              <a:rPr lang="fr-FR" sz="1200" dirty="0" smtClean="0"/>
              <a:t>devient possible dans les limites imposées par la déficience </a:t>
            </a:r>
            <a:r>
              <a:rPr lang="fr-FR" sz="1200" dirty="0" err="1" smtClean="0"/>
              <a:t>tonico</a:t>
            </a:r>
            <a:r>
              <a:rPr lang="fr-FR" sz="1200" dirty="0" smtClean="0"/>
              <a:t>-motrice, et une </a:t>
            </a:r>
            <a:r>
              <a:rPr lang="fr-FR" sz="1200" i="1" dirty="0" smtClean="0"/>
              <a:t>activité symbolique </a:t>
            </a:r>
            <a:r>
              <a:rPr lang="fr-FR" sz="1200" dirty="0" smtClean="0"/>
              <a:t>apparaît (identification du prénom, reconnaissance de l’objet en son absence, etc.)</a:t>
            </a:r>
          </a:p>
          <a:p>
            <a:pPr marL="0" indent="0">
              <a:buNone/>
            </a:pPr>
            <a:r>
              <a:rPr lang="fr-FR" sz="1200" b="1" dirty="0" smtClean="0"/>
              <a:t>Pour d’autres, à l’opposé, o</a:t>
            </a:r>
            <a:r>
              <a:rPr lang="fr-FR" sz="1200" dirty="0" smtClean="0"/>
              <a:t>n n’observe pas de postures finalisées et, lorsqu’il y a tentative d’initiative motrice, les mouvements sont répétitifs, consistent en actions sur le corps propre (claquement …) ou sur l’environnement immédiat. Ils n’ont pour but que la production de sensations, comme taper, frotter, et sont assimilables à des actions sur le corps propre.</a:t>
            </a:r>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17</a:t>
            </a:fld>
            <a:endParaRPr lang="fr-FR"/>
          </a:p>
        </p:txBody>
      </p:sp>
    </p:spTree>
    <p:extLst>
      <p:ext uri="{BB962C8B-B14F-4D97-AF65-F5344CB8AC3E}">
        <p14:creationId xmlns:p14="http://schemas.microsoft.com/office/powerpoint/2010/main" val="6614468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sz="1200" b="1" kern="1200" dirty="0" smtClean="0">
                <a:solidFill>
                  <a:schemeClr val="tx1"/>
                </a:solidFill>
                <a:effectLst/>
                <a:latin typeface="+mn-lt"/>
                <a:ea typeface="+mn-ea"/>
                <a:cs typeface="+mn-cs"/>
              </a:rPr>
              <a:t>La bonne connaissance des modalités non verbales par le professionnel, qu’elles soient corporelles, gestuelles, faciales (mimiques et expressions du visage) ou qu’elles reposent sur le ton et le son de la voix, constitue donc l’une des conditions majeures pour communiquer avec le jeune polyhandicapé. </a:t>
            </a:r>
            <a:r>
              <a:rPr lang="fr-FR" sz="1200" kern="1200" dirty="0" smtClean="0">
                <a:solidFill>
                  <a:schemeClr val="tx1"/>
                </a:solidFill>
                <a:effectLst/>
                <a:latin typeface="+mn-lt"/>
                <a:ea typeface="+mn-ea"/>
                <a:cs typeface="+mn-cs"/>
              </a:rPr>
              <a:t>Ainsi par exemple, si un très faible pourcentage de jeunes polyhandicapés de l’étude est en capacité d’exprimer de manière fiable et distincte le « non » (deux jeunes sur 18, soit 11%), une majorité d’entre eux (11 sur 18, soit 61%) peut exprimer son refus ou son approbation par des gestes, des mimiques ou des cris interprétables, et 67% (12 sur 18) seraient en capacité d’exprimer plaisir et déplaisir. </a:t>
            </a:r>
          </a:p>
          <a:p>
            <a:pPr lvl="0"/>
            <a:r>
              <a:rPr lang="fr-FR" sz="1200" b="1" kern="1200" dirty="0" smtClean="0">
                <a:solidFill>
                  <a:schemeClr val="tx1"/>
                </a:solidFill>
                <a:effectLst/>
                <a:latin typeface="+mn-lt"/>
                <a:ea typeface="+mn-ea"/>
                <a:cs typeface="+mn-cs"/>
              </a:rPr>
              <a:t>Les compétences socio-émotionnelles interviennent de manière importante dans la communication, sur le versant réception comme sur le versant émission</a:t>
            </a:r>
            <a:r>
              <a:rPr lang="fr-FR" sz="1200" kern="1200" dirty="0" smtClean="0">
                <a:solidFill>
                  <a:schemeClr val="tx1"/>
                </a:solidFill>
                <a:effectLst/>
                <a:latin typeface="+mn-lt"/>
                <a:ea typeface="+mn-ea"/>
                <a:cs typeface="+mn-cs"/>
              </a:rPr>
              <a:t> : 11 jeunes sur 18 (61%) perçoivent et comprennent des émotions d’autrui, tandis que 12 sur 18 (67%) expriment différentes émotions, par exemple la colère, la tristesse, le plaisir ou le déplaisir, et 6 sur 18 (33%) réagissent à un changement de tonalité ou d’expression faciale. Pour quatre jeunes sur les 18 jeunes de l’étude (22%), les professionnels vont jusqu’à évoquer une capacité au partage émotionnel. </a:t>
            </a:r>
            <a:r>
              <a:rPr lang="fr-FR" sz="1200" b="1" kern="1200" dirty="0" smtClean="0">
                <a:solidFill>
                  <a:schemeClr val="tx1"/>
                </a:solidFill>
                <a:effectLst/>
                <a:latin typeface="+mn-lt"/>
                <a:ea typeface="+mn-ea"/>
                <a:cs typeface="+mn-cs"/>
              </a:rPr>
              <a:t>L’ensemble de ces éléments permet d’affirmer que la qualité des échanges émotionnels et corporels prend une place prépondérante dans la communication</a:t>
            </a:r>
            <a:r>
              <a:rPr lang="fr-FR" sz="1200" kern="1200" dirty="0" smtClean="0">
                <a:solidFill>
                  <a:schemeClr val="tx1"/>
                </a:solidFill>
                <a:effectLst/>
                <a:latin typeface="+mn-lt"/>
                <a:ea typeface="+mn-ea"/>
                <a:cs typeface="+mn-cs"/>
              </a:rPr>
              <a:t> </a:t>
            </a:r>
            <a:r>
              <a:rPr lang="fr-FR" sz="1200" b="1" kern="1200" dirty="0" smtClean="0">
                <a:solidFill>
                  <a:schemeClr val="tx1"/>
                </a:solidFill>
                <a:effectLst/>
                <a:latin typeface="+mn-lt"/>
                <a:ea typeface="+mn-ea"/>
                <a:cs typeface="+mn-cs"/>
              </a:rPr>
              <a:t>avec un jeune polyhandicapé. </a:t>
            </a: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18</a:t>
            </a:fld>
            <a:endParaRPr lang="fr-FR"/>
          </a:p>
        </p:txBody>
      </p:sp>
    </p:spTree>
    <p:extLst>
      <p:ext uri="{BB962C8B-B14F-4D97-AF65-F5344CB8AC3E}">
        <p14:creationId xmlns:p14="http://schemas.microsoft.com/office/powerpoint/2010/main" val="11698070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19</a:t>
            </a:fld>
            <a:endParaRPr lang="fr-FR"/>
          </a:p>
        </p:txBody>
      </p:sp>
    </p:spTree>
    <p:extLst>
      <p:ext uri="{BB962C8B-B14F-4D97-AF65-F5344CB8AC3E}">
        <p14:creationId xmlns:p14="http://schemas.microsoft.com/office/powerpoint/2010/main" val="1489721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Notre</a:t>
            </a:r>
            <a:r>
              <a:rPr lang="fr-FR" baseline="0" dirty="0" smtClean="0"/>
              <a:t> intérêt pour la personne polyhandicapée, plus particulièrement pour le sujet-apprenant, en situation de polyhandicap est né grâce à différentes rencontres professionnelles et intersubjectives, avec des parents d’enfants polyhandicapés d’une part, des équipes de professionnels impliqués dans l’accompagnement de la personne polyhandicapée, d’autre part, </a:t>
            </a:r>
            <a:r>
              <a:rPr lang="fr-FR" b="1" u="sng" baseline="0" dirty="0" smtClean="0"/>
              <a:t>mais il est surtout contextuel</a:t>
            </a:r>
            <a:r>
              <a:rPr lang="fr-FR"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En effet, depuis l’affirmation du droit à la scolarité pour tout enfant (cf. loi 2005-102 du 11 février 2005) – y compris avec polyhandicap – réaffirmé par la loi 2013-595 du 8 juillet 2013 qui dispose que le « service public de l’éducation (…) veille à l'inclusion scolaire de tous les enfants, sans aucune distinction » (article 111-1), et la création des unités d’enseignement (2009), c’est en étroite collaboration avec l’</a:t>
            </a:r>
            <a:r>
              <a:rPr lang="fr-FR" sz="1200" kern="1200" cap="all" dirty="0" smtClean="0">
                <a:solidFill>
                  <a:schemeClr val="tx1"/>
                </a:solidFill>
                <a:effectLst/>
                <a:latin typeface="+mn-lt"/>
                <a:ea typeface="+mn-ea"/>
                <a:cs typeface="+mn-cs"/>
              </a:rPr>
              <a:t>é</a:t>
            </a:r>
            <a:r>
              <a:rPr lang="fr-FR" sz="1200" kern="1200" dirty="0" smtClean="0">
                <a:solidFill>
                  <a:schemeClr val="tx1"/>
                </a:solidFill>
                <a:effectLst/>
                <a:latin typeface="+mn-lt"/>
                <a:ea typeface="+mn-ea"/>
                <a:cs typeface="+mn-cs"/>
              </a:rPr>
              <a:t>ducation nationale que les établissements et services médico-sociaux ont pour mission de répondre aux besoins d’apprentissage des jeunes polyhandicapés, alors même que l’école doit se rendre accessible à tous. </a:t>
            </a:r>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2</a:t>
            </a:fld>
            <a:endParaRPr lang="fr-FR"/>
          </a:p>
        </p:txBody>
      </p:sp>
    </p:spTree>
    <p:extLst>
      <p:ext uri="{BB962C8B-B14F-4D97-AF65-F5344CB8AC3E}">
        <p14:creationId xmlns:p14="http://schemas.microsoft.com/office/powerpoint/2010/main" val="3147276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20</a:t>
            </a:fld>
            <a:endParaRPr lang="fr-FR"/>
          </a:p>
        </p:txBody>
      </p:sp>
    </p:spTree>
    <p:extLst>
      <p:ext uri="{BB962C8B-B14F-4D97-AF65-F5344CB8AC3E}">
        <p14:creationId xmlns:p14="http://schemas.microsoft.com/office/powerpoint/2010/main" val="25167911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effectLst/>
                <a:latin typeface="+mn-lt"/>
                <a:ea typeface="+mn-ea"/>
                <a:cs typeface="+mn-cs"/>
              </a:rPr>
              <a:t>D’analyser les processus de communication « spontanés » (initiés par les jeunes eux-mêmes) ou « induits » (initiés par d’autres), en contexte écologique de classe</a:t>
            </a:r>
            <a:r>
              <a:rPr lang="fr-FR" sz="1200" kern="1200" dirty="0" smtClean="0">
                <a:solidFill>
                  <a:schemeClr val="tx1"/>
                </a:solidFill>
                <a:effectLst/>
                <a:latin typeface="+mn-lt"/>
                <a:ea typeface="+mn-ea"/>
                <a:cs typeface="+mn-cs"/>
              </a:rPr>
              <a:t>. Il s’agira en particulier de prolonger l’étude initiée dans </a:t>
            </a:r>
            <a:r>
              <a:rPr lang="fr-FR" sz="1200" kern="1200" dirty="0" err="1" smtClean="0">
                <a:solidFill>
                  <a:schemeClr val="tx1"/>
                </a:solidFill>
                <a:effectLst/>
                <a:latin typeface="+mn-lt"/>
                <a:ea typeface="+mn-ea"/>
                <a:cs typeface="+mn-cs"/>
              </a:rPr>
              <a:t>Polyscol</a:t>
            </a:r>
            <a:r>
              <a:rPr lang="fr-FR" sz="1200" kern="1200" dirty="0" smtClean="0">
                <a:solidFill>
                  <a:schemeClr val="tx1"/>
                </a:solidFill>
                <a:effectLst/>
                <a:latin typeface="+mn-lt"/>
                <a:ea typeface="+mn-ea"/>
                <a:cs typeface="+mn-cs"/>
              </a:rPr>
              <a:t> sur le répertoire corporel et socio-émotionnel de communication des jeunes avec polyhandicap, en analysant les stratégies de communication significatives et intentionnelles de l’élève en contexte d’interaction (étude des modalités de communication en réception et en émission, verbales et non-verbales). Nous distinguerons, du point de vue quantitatif et qualitatif, </a:t>
            </a:r>
            <a:r>
              <a:rPr lang="fr-FR" sz="1200" b="1" kern="1200" dirty="0" smtClean="0">
                <a:solidFill>
                  <a:schemeClr val="tx1"/>
                </a:solidFill>
                <a:effectLst/>
                <a:latin typeface="+mn-lt"/>
                <a:ea typeface="+mn-ea"/>
                <a:cs typeface="+mn-cs"/>
              </a:rPr>
              <a:t>les interactions spontanément initiées par les jeunes</a:t>
            </a:r>
            <a:r>
              <a:rPr lang="fr-FR" sz="1200" kern="1200" dirty="0" smtClean="0">
                <a:solidFill>
                  <a:schemeClr val="tx1"/>
                </a:solidFill>
                <a:effectLst/>
                <a:latin typeface="+mn-lt"/>
                <a:ea typeface="+mn-ea"/>
                <a:cs typeface="+mn-cs"/>
              </a:rPr>
              <a:t> (envers leurs pairs ou envers les professionnels), </a:t>
            </a:r>
            <a:r>
              <a:rPr lang="fr-FR" sz="1200" b="1" kern="1200" dirty="0" smtClean="0">
                <a:solidFill>
                  <a:schemeClr val="tx1"/>
                </a:solidFill>
                <a:effectLst/>
                <a:latin typeface="+mn-lt"/>
                <a:ea typeface="+mn-ea"/>
                <a:cs typeface="+mn-cs"/>
              </a:rPr>
              <a:t>des interactions initiées par les professionnels</a:t>
            </a:r>
            <a:r>
              <a:rPr lang="fr-FR" sz="1200" kern="1200" dirty="0" smtClean="0">
                <a:solidFill>
                  <a:schemeClr val="tx1"/>
                </a:solidFill>
                <a:effectLst/>
                <a:latin typeface="+mn-lt"/>
                <a:ea typeface="+mn-ea"/>
                <a:cs typeface="+mn-cs"/>
              </a:rPr>
              <a:t>.</a:t>
            </a:r>
          </a:p>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21</a:t>
            </a:fld>
            <a:endParaRPr lang="fr-FR"/>
          </a:p>
        </p:txBody>
      </p:sp>
    </p:spTree>
    <p:extLst>
      <p:ext uri="{BB962C8B-B14F-4D97-AF65-F5344CB8AC3E}">
        <p14:creationId xmlns:p14="http://schemas.microsoft.com/office/powerpoint/2010/main" val="35844301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dirty="0" smtClean="0">
                <a:solidFill>
                  <a:schemeClr val="tx1"/>
                </a:solidFill>
                <a:effectLst/>
                <a:latin typeface="+mn-lt"/>
                <a:ea typeface="+mn-ea"/>
                <a:cs typeface="+mn-cs"/>
              </a:rPr>
              <a:t>D’évaluer les conditions favorisant (ou non) la communication et les interactions, à partir de l’analyse des pratiques en contexte de classe, de manière à identifier</a:t>
            </a:r>
            <a:r>
              <a:rPr lang="fr-FR" sz="1200" b="1" i="1" kern="1200" dirty="0" smtClean="0">
                <a:solidFill>
                  <a:schemeClr val="tx1"/>
                </a:solidFill>
                <a:effectLst/>
                <a:latin typeface="+mn-lt"/>
                <a:ea typeface="+mn-ea"/>
                <a:cs typeface="+mn-cs"/>
              </a:rPr>
              <a:t> </a:t>
            </a:r>
            <a:r>
              <a:rPr lang="fr-FR" sz="1200" b="1" kern="1200" dirty="0" smtClean="0">
                <a:solidFill>
                  <a:schemeClr val="tx1"/>
                </a:solidFill>
                <a:effectLst/>
                <a:latin typeface="+mn-lt"/>
                <a:ea typeface="+mn-ea"/>
                <a:cs typeface="+mn-cs"/>
              </a:rPr>
              <a:t>les pratiques qui favorisent l’élaboration de « projets personnalisés de communication »</a:t>
            </a:r>
            <a:r>
              <a:rPr lang="fr-FR" sz="1200" kern="1200" dirty="0" smtClean="0">
                <a:solidFill>
                  <a:schemeClr val="tx1"/>
                </a:solidFill>
                <a:effectLst/>
                <a:latin typeface="+mn-lt"/>
                <a:ea typeface="+mn-ea"/>
                <a:cs typeface="+mn-cs"/>
              </a:rPr>
              <a:t> pour les jeunes en situation de polyhandicap. Dans le prolongement du projet </a:t>
            </a:r>
            <a:r>
              <a:rPr lang="fr-FR" sz="1200" kern="1200" dirty="0" err="1" smtClean="0">
                <a:solidFill>
                  <a:schemeClr val="tx1"/>
                </a:solidFill>
                <a:effectLst/>
                <a:latin typeface="+mn-lt"/>
                <a:ea typeface="+mn-ea"/>
                <a:cs typeface="+mn-cs"/>
              </a:rPr>
              <a:t>Polyscol</a:t>
            </a:r>
            <a:r>
              <a:rPr lang="fr-FR" sz="1200" kern="1200" dirty="0" smtClean="0">
                <a:solidFill>
                  <a:schemeClr val="tx1"/>
                </a:solidFill>
                <a:effectLst/>
                <a:latin typeface="+mn-lt"/>
                <a:ea typeface="+mn-ea"/>
                <a:cs typeface="+mn-cs"/>
              </a:rPr>
              <a:t> qui a étudié l’activité des enseignants au service des apprentissages scolaires, il s’agira de se centrer dans cette recherche secondaire sur l’étude des aménagements proposés et d’analyser leur efficience (ou non) </a:t>
            </a:r>
            <a:r>
              <a:rPr lang="fr-FR" sz="1200" b="1" kern="1200" dirty="0" smtClean="0">
                <a:solidFill>
                  <a:schemeClr val="tx1"/>
                </a:solidFill>
                <a:effectLst/>
                <a:latin typeface="+mn-lt"/>
                <a:ea typeface="+mn-ea"/>
                <a:cs typeface="+mn-cs"/>
              </a:rPr>
              <a:t>au regard de la communication</a:t>
            </a:r>
            <a:r>
              <a:rPr lang="fr-FR" sz="1200" kern="1200" dirty="0" smtClean="0">
                <a:solidFill>
                  <a:schemeClr val="tx1"/>
                </a:solidFill>
                <a:effectLst/>
                <a:latin typeface="+mn-lt"/>
                <a:ea typeface="+mn-ea"/>
                <a:cs typeface="+mn-cs"/>
              </a:rPr>
              <a:t> (installation des jeunes…) ; d’étudier les modalités de compensation, les adaptations et les outils favorisant la communication utilisée dans le cadre de la classe.  </a:t>
            </a:r>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22</a:t>
            </a:fld>
            <a:endParaRPr lang="fr-FR"/>
          </a:p>
        </p:txBody>
      </p:sp>
    </p:spTree>
    <p:extLst>
      <p:ext uri="{BB962C8B-B14F-4D97-AF65-F5344CB8AC3E}">
        <p14:creationId xmlns:p14="http://schemas.microsoft.com/office/powerpoint/2010/main" val="6987623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23</a:t>
            </a:fld>
            <a:endParaRPr lang="fr-FR"/>
          </a:p>
        </p:txBody>
      </p:sp>
    </p:spTree>
    <p:extLst>
      <p:ext uri="{BB962C8B-B14F-4D97-AF65-F5344CB8AC3E}">
        <p14:creationId xmlns:p14="http://schemas.microsoft.com/office/powerpoint/2010/main" val="6564639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24</a:t>
            </a:fld>
            <a:endParaRPr lang="fr-FR"/>
          </a:p>
        </p:txBody>
      </p:sp>
    </p:spTree>
    <p:extLst>
      <p:ext uri="{BB962C8B-B14F-4D97-AF65-F5344CB8AC3E}">
        <p14:creationId xmlns:p14="http://schemas.microsoft.com/office/powerpoint/2010/main" val="3791040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Malgré</a:t>
            </a:r>
            <a:r>
              <a:rPr lang="fr-FR" baseline="0" dirty="0" smtClean="0"/>
              <a:t> les avancées de la loi sur le plan des principes, </a:t>
            </a:r>
            <a:r>
              <a:rPr lang="fr-FR" dirty="0" smtClean="0"/>
              <a:t>la scolarisation effective, même en institution spécialisée, reste très faible. </a:t>
            </a:r>
            <a:endParaRPr lang="fr-FR"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Il</a:t>
            </a:r>
            <a:r>
              <a:rPr lang="fr-FR" baseline="0" dirty="0" smtClean="0"/>
              <a:t> faut convenir que l</a:t>
            </a:r>
            <a:r>
              <a:rPr lang="fr-FR" sz="1200" kern="1200" dirty="0" smtClean="0">
                <a:solidFill>
                  <a:schemeClr val="tx1"/>
                </a:solidFill>
                <a:effectLst/>
                <a:latin typeface="+mn-lt"/>
                <a:ea typeface="+mn-ea"/>
                <a:cs typeface="+mn-cs"/>
              </a:rPr>
              <a:t>a </a:t>
            </a:r>
            <a:r>
              <a:rPr lang="fr-FR" sz="1200" kern="1200" dirty="0" smtClean="0">
                <a:solidFill>
                  <a:schemeClr val="tx1"/>
                </a:solidFill>
                <a:effectLst/>
                <a:latin typeface="+mn-lt"/>
                <a:ea typeface="+mn-ea"/>
                <a:cs typeface="+mn-cs"/>
              </a:rPr>
              <a:t>situation de polyhandicap est lourde d’implications, à la fois pour l’ensemble des processus développementaux de la personne et pour la construction psychique du sujet, mais aussi pour l’environnement familial et professionnel. Paradigme d’une clinique de l’extrême (</a:t>
            </a:r>
            <a:r>
              <a:rPr lang="fr-FR" sz="1200" kern="1200" dirty="0" err="1" smtClean="0">
                <a:solidFill>
                  <a:schemeClr val="tx1"/>
                </a:solidFill>
                <a:effectLst/>
                <a:latin typeface="+mn-lt"/>
                <a:ea typeface="+mn-ea"/>
                <a:cs typeface="+mn-cs"/>
              </a:rPr>
              <a:t>Saulus</a:t>
            </a:r>
            <a:r>
              <a:rPr lang="fr-FR" sz="1200" kern="1200" dirty="0" smtClean="0">
                <a:solidFill>
                  <a:schemeClr val="tx1"/>
                </a:solidFill>
                <a:effectLst/>
                <a:latin typeface="+mn-lt"/>
                <a:ea typeface="+mn-ea"/>
                <a:cs typeface="+mn-cs"/>
              </a:rPr>
              <a:t>, 2007), le polyhandicap nous confronte durement à la problématique de notre vulnérabilité : tant celle de la personne polyhandicapée que la sienne propre, dans notre effort de compréhension et d’adaptation. </a:t>
            </a:r>
            <a:endParaRPr lang="fr-FR"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La recherche s’inscrit donc aussi dans un contexte où les besoins de formation des enseignants se</a:t>
            </a:r>
            <a:r>
              <a:rPr lang="fr-FR" baseline="0" dirty="0" smtClean="0"/>
              <a:t> font prégnants, au regard de leur relative non-expertise dans le domaine du polyhandicap</a:t>
            </a:r>
            <a:r>
              <a:rPr lang="fr-FR" dirty="0" smtClean="0"/>
              <a:t>. </a:t>
            </a:r>
            <a:endParaRPr lang="fr-FR"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E7BD7BA9-DB1D-4E47-8FF4-E433D0E15F65}" type="slidenum">
              <a:rPr lang="fr-FR" smtClean="0"/>
              <a:pPr/>
              <a:t>3</a:t>
            </a:fld>
            <a:endParaRPr lang="fr-FR"/>
          </a:p>
        </p:txBody>
      </p:sp>
    </p:spTree>
    <p:extLst>
      <p:ext uri="{BB962C8B-B14F-4D97-AF65-F5344CB8AC3E}">
        <p14:creationId xmlns:p14="http://schemas.microsoft.com/office/powerpoint/2010/main" val="2178385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Pour autant, nous disposons encore de peu de connaissances sur les compétences cognitives et socio-émotionnelles de la personne polyhandicapée, et en conséquence d’outils fiables pour les évaluer dans toute leur diversité et leur </a:t>
            </a:r>
            <a:r>
              <a:rPr lang="fr-FR" sz="1200" kern="1200" dirty="0" err="1" smtClean="0">
                <a:solidFill>
                  <a:schemeClr val="tx1"/>
                </a:solidFill>
                <a:effectLst/>
                <a:latin typeface="+mn-lt"/>
                <a:ea typeface="+mn-ea"/>
                <a:cs typeface="+mn-cs"/>
              </a:rPr>
              <a:t>atypicité</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Chard</a:t>
            </a:r>
            <a:r>
              <a:rPr lang="fr-FR" sz="1200" kern="1200" dirty="0" smtClean="0">
                <a:solidFill>
                  <a:schemeClr val="tx1"/>
                </a:solidFill>
                <a:effectLst/>
                <a:latin typeface="+mn-lt"/>
                <a:ea typeface="+mn-ea"/>
                <a:cs typeface="+mn-cs"/>
              </a:rPr>
              <a:t> &amp; </a:t>
            </a:r>
            <a:r>
              <a:rPr lang="fr-FR" sz="1200" kern="1200" dirty="0" err="1" smtClean="0">
                <a:solidFill>
                  <a:schemeClr val="tx1"/>
                </a:solidFill>
                <a:effectLst/>
                <a:latin typeface="+mn-lt"/>
                <a:ea typeface="+mn-ea"/>
                <a:cs typeface="+mn-cs"/>
              </a:rPr>
              <a:t>Roulin</a:t>
            </a:r>
            <a:r>
              <a:rPr lang="fr-FR" sz="1200" kern="1200" dirty="0" smtClean="0">
                <a:solidFill>
                  <a:schemeClr val="tx1"/>
                </a:solidFill>
                <a:effectLst/>
                <a:latin typeface="+mn-lt"/>
                <a:ea typeface="+mn-ea"/>
                <a:cs typeface="+mn-cs"/>
              </a:rPr>
              <a:t>, 2015). Enfin, il n’est pas rare que l’on dénie à la personne polyhandicapée l’existence même d’une subjectivité, tant l’accès à celle-ci, faute de langage, est rendu complexe (</a:t>
            </a:r>
            <a:r>
              <a:rPr lang="fr-FR" sz="1200" kern="1200" dirty="0" err="1" smtClean="0">
                <a:solidFill>
                  <a:schemeClr val="tx1"/>
                </a:solidFill>
                <a:effectLst/>
                <a:latin typeface="+mn-lt"/>
                <a:ea typeface="+mn-ea"/>
                <a:cs typeface="+mn-cs"/>
              </a:rPr>
              <a:t>Toubert</a:t>
            </a:r>
            <a:r>
              <a:rPr lang="fr-FR" sz="1200" kern="1200" dirty="0" smtClean="0">
                <a:solidFill>
                  <a:schemeClr val="tx1"/>
                </a:solidFill>
                <a:effectLst/>
                <a:latin typeface="+mn-lt"/>
                <a:ea typeface="+mn-ea"/>
                <a:cs typeface="+mn-cs"/>
              </a:rPr>
              <a:t>, 2011, 2017 ; </a:t>
            </a:r>
            <a:r>
              <a:rPr lang="fr-FR" sz="1200" kern="1200" dirty="0" err="1" smtClean="0">
                <a:solidFill>
                  <a:schemeClr val="tx1"/>
                </a:solidFill>
                <a:effectLst/>
                <a:latin typeface="+mn-lt"/>
                <a:ea typeface="+mn-ea"/>
                <a:cs typeface="+mn-cs"/>
              </a:rPr>
              <a:t>Ouss</a:t>
            </a:r>
            <a:r>
              <a:rPr lang="fr-FR" sz="1200" kern="1200" dirty="0" smtClean="0">
                <a:solidFill>
                  <a:schemeClr val="tx1"/>
                </a:solidFill>
                <a:effectLst/>
                <a:latin typeface="+mn-lt"/>
                <a:ea typeface="+mn-ea"/>
                <a:cs typeface="+mn-cs"/>
              </a:rPr>
              <a:t>, 2019). </a:t>
            </a:r>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4</a:t>
            </a:fld>
            <a:endParaRPr lang="fr-FR"/>
          </a:p>
        </p:txBody>
      </p:sp>
    </p:spTree>
    <p:extLst>
      <p:ext uri="{BB962C8B-B14F-4D97-AF65-F5344CB8AC3E}">
        <p14:creationId xmlns:p14="http://schemas.microsoft.com/office/powerpoint/2010/main" val="3931293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5</a:t>
            </a:fld>
            <a:endParaRPr lang="fr-FR"/>
          </a:p>
        </p:txBody>
      </p:sp>
    </p:spTree>
    <p:extLst>
      <p:ext uri="{BB962C8B-B14F-4D97-AF65-F5344CB8AC3E}">
        <p14:creationId xmlns:p14="http://schemas.microsoft.com/office/powerpoint/2010/main" val="86375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Notre étude portant sur l’analyse des « conditions d’accès aux apprentissages des personnes polyhandicapées, en contexte écologique », nous avons privilégié une </a:t>
            </a:r>
            <a:r>
              <a:rPr lang="fr-FR" sz="1200" b="1" kern="1200" dirty="0" smtClean="0">
                <a:solidFill>
                  <a:schemeClr val="tx1"/>
                </a:solidFill>
                <a:effectLst/>
                <a:latin typeface="+mn-lt"/>
                <a:ea typeface="+mn-ea"/>
                <a:cs typeface="+mn-cs"/>
              </a:rPr>
              <a:t>évaluation directe</a:t>
            </a:r>
            <a:r>
              <a:rPr lang="fr-FR" sz="1200" kern="1200" dirty="0" smtClean="0">
                <a:solidFill>
                  <a:schemeClr val="tx1"/>
                </a:solidFill>
                <a:effectLst/>
                <a:latin typeface="+mn-lt"/>
                <a:ea typeface="+mn-ea"/>
                <a:cs typeface="+mn-cs"/>
              </a:rPr>
              <a:t>, même si c'est un moyen de collecte de données très coûteux qui pose aussi la question du contexte et des indicateurs à retenir, eu égard à l’hétérogénéité des habiletés et des modes de réponses atypiques ou limitées des personnes polyhandicapées. Nous avons suivi les principales recommandations sur les procédures d’évaluation directe dans le champ du polyhandicap :</a:t>
            </a:r>
          </a:p>
          <a:p>
            <a:pPr lvl="0"/>
            <a:r>
              <a:rPr lang="fr-FR" sz="1200" kern="1200" dirty="0" smtClean="0">
                <a:solidFill>
                  <a:schemeClr val="tx1"/>
                </a:solidFill>
                <a:effectLst/>
                <a:latin typeface="+mn-lt"/>
                <a:ea typeface="+mn-ea"/>
                <a:cs typeface="+mn-cs"/>
              </a:rPr>
              <a:t>Une </a:t>
            </a:r>
            <a:r>
              <a:rPr lang="fr-FR" sz="1200" b="1" kern="1200" dirty="0" smtClean="0">
                <a:solidFill>
                  <a:schemeClr val="tx1"/>
                </a:solidFill>
                <a:effectLst/>
                <a:latin typeface="+mn-lt"/>
                <a:ea typeface="+mn-ea"/>
                <a:cs typeface="+mn-cs"/>
              </a:rPr>
              <a:t>évaluation dynamique</a:t>
            </a:r>
            <a:r>
              <a:rPr lang="fr-FR" sz="1200" kern="1200" dirty="0" smtClean="0">
                <a:solidFill>
                  <a:schemeClr val="tx1"/>
                </a:solidFill>
                <a:effectLst/>
                <a:latin typeface="+mn-lt"/>
                <a:ea typeface="+mn-ea"/>
                <a:cs typeface="+mn-cs"/>
              </a:rPr>
              <a:t> : nous avons analysé, pour chacun des jeunes, trois séances pédagogiques, une par trimestre. De même nous avons procédé à deux évaluations par le P2CJP, en début et en fin de recherche, 18 mois plus tard.</a:t>
            </a:r>
          </a:p>
          <a:p>
            <a:pPr lvl="0"/>
            <a:r>
              <a:rPr lang="fr-FR" sz="1200" kern="1200" dirty="0" smtClean="0">
                <a:solidFill>
                  <a:schemeClr val="tx1"/>
                </a:solidFill>
                <a:effectLst/>
                <a:latin typeface="+mn-lt"/>
                <a:ea typeface="+mn-ea"/>
                <a:cs typeface="+mn-cs"/>
              </a:rPr>
              <a:t>Une </a:t>
            </a:r>
            <a:r>
              <a:rPr lang="fr-FR" sz="1200" b="1" kern="1200" dirty="0" smtClean="0">
                <a:solidFill>
                  <a:schemeClr val="tx1"/>
                </a:solidFill>
                <a:effectLst/>
                <a:latin typeface="+mn-lt"/>
                <a:ea typeface="+mn-ea"/>
                <a:cs typeface="+mn-cs"/>
              </a:rPr>
              <a:t>évaluation multidimensionnelle et interdisciplinaire</a:t>
            </a:r>
            <a:r>
              <a:rPr lang="fr-FR" sz="1200" kern="1200" dirty="0" smtClean="0">
                <a:solidFill>
                  <a:schemeClr val="tx1"/>
                </a:solidFill>
                <a:effectLst/>
                <a:latin typeface="+mn-lt"/>
                <a:ea typeface="+mn-ea"/>
                <a:cs typeface="+mn-cs"/>
              </a:rPr>
              <a:t> : les observations des professionnels (enseignant, psychomotricien, kinésithérapeute, psychologue, AMP) ont été croisées entre elles et avec celles des parents</a:t>
            </a:r>
          </a:p>
          <a:p>
            <a:pPr lvl="0"/>
            <a:r>
              <a:rPr lang="fr-FR" sz="1200" b="1" kern="1200" dirty="0" smtClean="0">
                <a:solidFill>
                  <a:schemeClr val="tx1"/>
                </a:solidFill>
                <a:effectLst/>
                <a:latin typeface="+mn-lt"/>
                <a:ea typeface="+mn-ea"/>
                <a:cs typeface="+mn-cs"/>
              </a:rPr>
              <a:t>Une évaluation fonctionnelle</a:t>
            </a:r>
            <a:r>
              <a:rPr lang="fr-FR" sz="1200" kern="1200" dirty="0" smtClean="0">
                <a:solidFill>
                  <a:schemeClr val="tx1"/>
                </a:solidFill>
                <a:effectLst/>
                <a:latin typeface="+mn-lt"/>
                <a:ea typeface="+mn-ea"/>
                <a:cs typeface="+mn-cs"/>
              </a:rPr>
              <a:t> : elle s’est faite sur la base d’activités significatives pour les jeunes, proposées dans le cadre écologique de la classe par les enseignants ou pédagogues qui les connaissent bien. Les comportements sont analysés en relation avec les facteurs contextuels et les objectifs visés (</a:t>
            </a:r>
            <a:r>
              <a:rPr lang="fr-FR" sz="1200" kern="1200" dirty="0" err="1" smtClean="0">
                <a:solidFill>
                  <a:schemeClr val="tx1"/>
                </a:solidFill>
                <a:effectLst/>
                <a:latin typeface="+mn-lt"/>
                <a:ea typeface="+mn-ea"/>
                <a:cs typeface="+mn-cs"/>
              </a:rPr>
              <a:t>Vlaskamp</a:t>
            </a:r>
            <a:r>
              <a:rPr lang="fr-FR" sz="1200" kern="1200" dirty="0" smtClean="0">
                <a:solidFill>
                  <a:schemeClr val="tx1"/>
                </a:solidFill>
                <a:effectLst/>
                <a:latin typeface="+mn-lt"/>
                <a:ea typeface="+mn-ea"/>
                <a:cs typeface="+mn-cs"/>
              </a:rPr>
              <a:t>, 2005). </a:t>
            </a:r>
          </a:p>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6</a:t>
            </a:fld>
            <a:endParaRPr lang="fr-FR"/>
          </a:p>
        </p:txBody>
      </p:sp>
    </p:spTree>
    <p:extLst>
      <p:ext uri="{BB962C8B-B14F-4D97-AF65-F5344CB8AC3E}">
        <p14:creationId xmlns:p14="http://schemas.microsoft.com/office/powerpoint/2010/main" val="2256154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7</a:t>
            </a:fld>
            <a:endParaRPr lang="fr-FR"/>
          </a:p>
        </p:txBody>
      </p:sp>
    </p:spTree>
    <p:extLst>
      <p:ext uri="{BB962C8B-B14F-4D97-AF65-F5344CB8AC3E}">
        <p14:creationId xmlns:p14="http://schemas.microsoft.com/office/powerpoint/2010/main" val="3292262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Ainsi, les proches, parents et référents du jeune ont été des informateurs incontournables pour nous aider dans l’évaluation des processus mobilisés par les jeunes en situation écologique d’apprentissage. </a:t>
            </a:r>
          </a:p>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8</a:t>
            </a:fld>
            <a:endParaRPr lang="fr-FR"/>
          </a:p>
        </p:txBody>
      </p:sp>
    </p:spTree>
    <p:extLst>
      <p:ext uri="{BB962C8B-B14F-4D97-AF65-F5344CB8AC3E}">
        <p14:creationId xmlns:p14="http://schemas.microsoft.com/office/powerpoint/2010/main" val="61455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3011455-4274-401A-874B-A98D676A4FB4}" type="slidenum">
              <a:rPr lang="fr-FR" smtClean="0"/>
              <a:pPr/>
              <a:t>9</a:t>
            </a:fld>
            <a:endParaRPr lang="fr-FR"/>
          </a:p>
        </p:txBody>
      </p:sp>
    </p:spTree>
    <p:extLst>
      <p:ext uri="{BB962C8B-B14F-4D97-AF65-F5344CB8AC3E}">
        <p14:creationId xmlns:p14="http://schemas.microsoft.com/office/powerpoint/2010/main" val="7009192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4"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Sous-titre 2"/>
          <p:cNvSpPr>
            <a:spLocks noGrp="1"/>
          </p:cNvSpPr>
          <p:nvPr>
            <p:ph type="subTitle" idx="1"/>
          </p:nvPr>
        </p:nvSpPr>
        <p:spPr>
          <a:xfrm>
            <a:off x="2275656" y="5877272"/>
            <a:ext cx="6400800" cy="432048"/>
          </a:xfrm>
        </p:spPr>
        <p:txBody>
          <a:bodyPr>
            <a:normAutofit/>
          </a:bodyPr>
          <a:lstStyle>
            <a:lvl1pPr marL="0" indent="0" algn="r">
              <a:buNone/>
              <a:defRPr sz="2000" baseline="0">
                <a:solidFill>
                  <a:schemeClr val="accent3">
                    <a:lumMod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dirty="0"/>
          </a:p>
        </p:txBody>
      </p:sp>
      <p:sp>
        <p:nvSpPr>
          <p:cNvPr id="7" name="Titre 6"/>
          <p:cNvSpPr>
            <a:spLocks noGrp="1"/>
          </p:cNvSpPr>
          <p:nvPr>
            <p:ph type="title"/>
          </p:nvPr>
        </p:nvSpPr>
        <p:spPr>
          <a:xfrm>
            <a:off x="446856" y="5229200"/>
            <a:ext cx="8229600" cy="638944"/>
          </a:xfrm>
        </p:spPr>
        <p:txBody>
          <a:bodyPr>
            <a:noAutofit/>
          </a:bodyPr>
          <a:lstStyle>
            <a:lvl1pPr algn="r">
              <a:defRPr sz="3200">
                <a:solidFill>
                  <a:schemeClr val="accent3">
                    <a:lumMod val="75000"/>
                  </a:schemeClr>
                </a:solidFill>
                <a:latin typeface="Arial" pitchFamily="34" charset="0"/>
                <a:cs typeface="Arial" pitchFamily="34" charset="0"/>
              </a:defRPr>
            </a:lvl1pPr>
          </a:lstStyle>
          <a:p>
            <a:r>
              <a:rPr lang="fr-FR" smtClean="0"/>
              <a:t>Modifiez le style du titre</a:t>
            </a:r>
            <a:endParaRPr lang="fr-FR" dirty="0"/>
          </a:p>
        </p:txBody>
      </p:sp>
    </p:spTree>
    <p:extLst>
      <p:ext uri="{BB962C8B-B14F-4D97-AF65-F5344CB8AC3E}">
        <p14:creationId xmlns:p14="http://schemas.microsoft.com/office/powerpoint/2010/main" val="8186034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181120408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412776"/>
            <a:ext cx="6019800" cy="4713387"/>
          </a:xfrm>
        </p:spPr>
        <p:txBody>
          <a:bodyPr vert="eaVert"/>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60619461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BDFF761-5156-664D-998D-0C9310893CA0}"/>
              </a:ext>
            </a:extLst>
          </p:cNvPr>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a:extLst>
              <a:ext uri="{FF2B5EF4-FFF2-40B4-BE49-F238E27FC236}">
                <a16:creationId xmlns="" xmlns:a16="http://schemas.microsoft.com/office/drawing/2014/main" id="{8B10FDF6-CE22-4648-B77D-CE6C35BC7916}"/>
              </a:ext>
            </a:extLst>
          </p:cNvPr>
          <p:cNvSpPr>
            <a:spLocks noGrp="1"/>
          </p:cNvSpPr>
          <p:nvPr>
            <p:ph idx="1"/>
          </p:nvPr>
        </p:nvSpPr>
        <p:spPr>
          <a:xfrm>
            <a:off x="628650" y="1825625"/>
            <a:ext cx="7886700" cy="4204375"/>
          </a:xfrm>
        </p:spPr>
        <p:txBody>
          <a:bodyPr/>
          <a:lstStyle/>
          <a:p>
            <a:pPr lvl="0"/>
            <a:r>
              <a:rPr lang="fr-FR" dirty="0" smtClean="0"/>
              <a:t>Cliquez pour modifier les styles du texte du masque</a:t>
            </a:r>
          </a:p>
        </p:txBody>
      </p:sp>
      <p:sp>
        <p:nvSpPr>
          <p:cNvPr id="11" name="Espace réservé de la date 3">
            <a:extLst>
              <a:ext uri="{FF2B5EF4-FFF2-40B4-BE49-F238E27FC236}">
                <a16:creationId xmlns="" xmlns:a16="http://schemas.microsoft.com/office/drawing/2014/main" id="{17DAD5F0-F346-CB48-A2A5-555C859F8F5B}"/>
              </a:ext>
            </a:extLst>
          </p:cNvPr>
          <p:cNvSpPr>
            <a:spLocks noGrp="1"/>
          </p:cNvSpPr>
          <p:nvPr>
            <p:ph type="dt" sz="half" idx="10"/>
          </p:nvPr>
        </p:nvSpPr>
        <p:spPr/>
        <p:txBody>
          <a:bodyPr/>
          <a:lstStyle/>
          <a:p>
            <a:fld id="{10095717-CF64-8A4F-B087-09D3C8599055}" type="datetime2">
              <a:rPr lang="fr-FR" smtClean="0"/>
              <a:pPr/>
              <a:t>vendredi 10 janvier 2020</a:t>
            </a:fld>
            <a:endParaRPr lang="en-US"/>
          </a:p>
        </p:txBody>
      </p:sp>
      <p:sp>
        <p:nvSpPr>
          <p:cNvPr id="12" name="Espace réservé du pied de page 4">
            <a:extLst>
              <a:ext uri="{FF2B5EF4-FFF2-40B4-BE49-F238E27FC236}">
                <a16:creationId xmlns="" xmlns:a16="http://schemas.microsoft.com/office/drawing/2014/main" id="{7469D823-27D0-D34C-8998-09B54FA63C61}"/>
              </a:ext>
            </a:extLst>
          </p:cNvPr>
          <p:cNvSpPr>
            <a:spLocks noGrp="1"/>
          </p:cNvSpPr>
          <p:nvPr>
            <p:ph type="ftr" sz="quarter" idx="11"/>
          </p:nvPr>
        </p:nvSpPr>
        <p:spPr>
          <a:xfrm>
            <a:off x="629100" y="6030001"/>
            <a:ext cx="2397365" cy="365125"/>
          </a:xfrm>
          <a:prstGeom prst="rect">
            <a:avLst/>
          </a:prstGeom>
        </p:spPr>
        <p:txBody>
          <a:bodyPr/>
          <a:lstStyle/>
          <a:p>
            <a:pPr algn="l"/>
            <a:r>
              <a:rPr lang="en-US"/>
              <a:t>Prénom Nom de l'auteur</a:t>
            </a:r>
            <a:endParaRPr lang="en-US" dirty="0"/>
          </a:p>
        </p:txBody>
      </p:sp>
      <p:sp>
        <p:nvSpPr>
          <p:cNvPr id="5" name="Espace réservé du titre diaporama 6">
            <a:extLst>
              <a:ext uri="{FF2B5EF4-FFF2-40B4-BE49-F238E27FC236}">
                <a16:creationId xmlns="" xmlns:a16="http://schemas.microsoft.com/office/drawing/2014/main" id="{1F31AB0B-8D7F-B340-90EE-A7B1E831AA46}"/>
              </a:ext>
            </a:extLst>
          </p:cNvPr>
          <p:cNvSpPr>
            <a:spLocks noGrp="1"/>
          </p:cNvSpPr>
          <p:nvPr>
            <p:ph type="body" sz="quarter" idx="13" hasCustomPrompt="1"/>
          </p:nvPr>
        </p:nvSpPr>
        <p:spPr>
          <a:xfrm>
            <a:off x="3076161" y="6164938"/>
            <a:ext cx="4874833" cy="556538"/>
          </a:xfrm>
        </p:spPr>
        <p:txBody>
          <a:bodyPr>
            <a:noAutofit/>
          </a:bodyPr>
          <a:lstStyle>
            <a:lvl1pPr algn="r">
              <a:defRPr sz="1050">
                <a:solidFill>
                  <a:srgbClr val="57517B"/>
                </a:solidFill>
              </a:defRPr>
            </a:lvl1pPr>
          </a:lstStyle>
          <a:p>
            <a:r>
              <a:rPr lang="fr-FR" dirty="0"/>
              <a:t>Titre du diaporama (si nécessaire, sinon laisser vide)</a:t>
            </a:r>
          </a:p>
        </p:txBody>
      </p:sp>
      <p:sp>
        <p:nvSpPr>
          <p:cNvPr id="13" name="Espace réservé du numéro de diapositive 7">
            <a:extLst>
              <a:ext uri="{FF2B5EF4-FFF2-40B4-BE49-F238E27FC236}">
                <a16:creationId xmlns="" xmlns:a16="http://schemas.microsoft.com/office/drawing/2014/main" id="{53E088F4-CD5A-9E4D-B336-76FD0E217FFE}"/>
              </a:ext>
            </a:extLst>
          </p:cNvPr>
          <p:cNvSpPr>
            <a:spLocks noGrp="1"/>
          </p:cNvSpPr>
          <p:nvPr>
            <p:ph type="sldNum" sz="quarter" idx="12"/>
          </p:nvPr>
        </p:nvSpPr>
        <p:spPr/>
        <p:txBody>
          <a:bodyPr/>
          <a:lstStyle>
            <a:lvl1pPr>
              <a:defRPr>
                <a:solidFill>
                  <a:srgbClr val="57517B"/>
                </a:solidFill>
              </a:defRPr>
            </a:lvl1pPr>
          </a:lstStyle>
          <a:p>
            <a:r>
              <a:rPr lang="en-US" dirty="0" smtClean="0"/>
              <a:t>4</a:t>
            </a:r>
            <a:endParaRPr lang="en-US" dirty="0"/>
          </a:p>
        </p:txBody>
      </p:sp>
    </p:spTree>
    <p:extLst>
      <p:ext uri="{BB962C8B-B14F-4D97-AF65-F5344CB8AC3E}">
        <p14:creationId xmlns:p14="http://schemas.microsoft.com/office/powerpoint/2010/main" val="726276855"/>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BDFF761-5156-664D-998D-0C9310893CA0}"/>
              </a:ext>
            </a:extLst>
          </p:cNvPr>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a:extLst>
              <a:ext uri="{FF2B5EF4-FFF2-40B4-BE49-F238E27FC236}">
                <a16:creationId xmlns="" xmlns:a16="http://schemas.microsoft.com/office/drawing/2014/main" id="{8B10FDF6-CE22-4648-B77D-CE6C35BC7916}"/>
              </a:ext>
            </a:extLst>
          </p:cNvPr>
          <p:cNvSpPr>
            <a:spLocks noGrp="1"/>
          </p:cNvSpPr>
          <p:nvPr>
            <p:ph idx="1"/>
          </p:nvPr>
        </p:nvSpPr>
        <p:spPr>
          <a:xfrm>
            <a:off x="628650" y="1825625"/>
            <a:ext cx="7886700" cy="4204375"/>
          </a:xfrm>
        </p:spPr>
        <p:txBody>
          <a:bodyPr/>
          <a:lstStyle/>
          <a:p>
            <a:pPr lvl="0"/>
            <a:r>
              <a:rPr lang="fr-FR" dirty="0" smtClean="0"/>
              <a:t>Cliquez pour modifier les styles du texte du masque</a:t>
            </a:r>
          </a:p>
        </p:txBody>
      </p:sp>
      <p:sp>
        <p:nvSpPr>
          <p:cNvPr id="11" name="Espace réservé de la date 3">
            <a:extLst>
              <a:ext uri="{FF2B5EF4-FFF2-40B4-BE49-F238E27FC236}">
                <a16:creationId xmlns="" xmlns:a16="http://schemas.microsoft.com/office/drawing/2014/main" id="{17DAD5F0-F346-CB48-A2A5-555C859F8F5B}"/>
              </a:ext>
            </a:extLst>
          </p:cNvPr>
          <p:cNvSpPr>
            <a:spLocks noGrp="1"/>
          </p:cNvSpPr>
          <p:nvPr>
            <p:ph type="dt" sz="half" idx="10"/>
          </p:nvPr>
        </p:nvSpPr>
        <p:spPr/>
        <p:txBody>
          <a:bodyPr/>
          <a:lstStyle/>
          <a:p>
            <a:fld id="{10095717-CF64-8A4F-B087-09D3C8599055}" type="datetime2">
              <a:rPr lang="fr-FR" smtClean="0"/>
              <a:pPr/>
              <a:t>vendredi 10 janvier 2020</a:t>
            </a:fld>
            <a:endParaRPr lang="en-US"/>
          </a:p>
        </p:txBody>
      </p:sp>
      <p:sp>
        <p:nvSpPr>
          <p:cNvPr id="12" name="Espace réservé du pied de page 4">
            <a:extLst>
              <a:ext uri="{FF2B5EF4-FFF2-40B4-BE49-F238E27FC236}">
                <a16:creationId xmlns="" xmlns:a16="http://schemas.microsoft.com/office/drawing/2014/main" id="{7469D823-27D0-D34C-8998-09B54FA63C61}"/>
              </a:ext>
            </a:extLst>
          </p:cNvPr>
          <p:cNvSpPr>
            <a:spLocks noGrp="1"/>
          </p:cNvSpPr>
          <p:nvPr>
            <p:ph type="ftr" sz="quarter" idx="11"/>
          </p:nvPr>
        </p:nvSpPr>
        <p:spPr>
          <a:xfrm>
            <a:off x="629100" y="6030001"/>
            <a:ext cx="2397365" cy="365125"/>
          </a:xfrm>
          <a:prstGeom prst="rect">
            <a:avLst/>
          </a:prstGeom>
        </p:spPr>
        <p:txBody>
          <a:bodyPr/>
          <a:lstStyle/>
          <a:p>
            <a:pPr algn="l"/>
            <a:r>
              <a:rPr lang="en-US"/>
              <a:t>Prénom Nom de l'auteur</a:t>
            </a:r>
            <a:endParaRPr lang="en-US" dirty="0"/>
          </a:p>
        </p:txBody>
      </p:sp>
      <p:sp>
        <p:nvSpPr>
          <p:cNvPr id="5" name="Espace réservé du titre diaporama 6">
            <a:extLst>
              <a:ext uri="{FF2B5EF4-FFF2-40B4-BE49-F238E27FC236}">
                <a16:creationId xmlns="" xmlns:a16="http://schemas.microsoft.com/office/drawing/2014/main" id="{1F31AB0B-8D7F-B340-90EE-A7B1E831AA46}"/>
              </a:ext>
            </a:extLst>
          </p:cNvPr>
          <p:cNvSpPr>
            <a:spLocks noGrp="1"/>
          </p:cNvSpPr>
          <p:nvPr>
            <p:ph type="body" sz="quarter" idx="13" hasCustomPrompt="1"/>
          </p:nvPr>
        </p:nvSpPr>
        <p:spPr>
          <a:xfrm>
            <a:off x="3076161" y="6164938"/>
            <a:ext cx="4874833" cy="556538"/>
          </a:xfrm>
        </p:spPr>
        <p:txBody>
          <a:bodyPr>
            <a:noAutofit/>
          </a:bodyPr>
          <a:lstStyle>
            <a:lvl1pPr algn="r">
              <a:defRPr sz="1050">
                <a:solidFill>
                  <a:srgbClr val="57517B"/>
                </a:solidFill>
              </a:defRPr>
            </a:lvl1pPr>
          </a:lstStyle>
          <a:p>
            <a:r>
              <a:rPr lang="fr-FR" dirty="0"/>
              <a:t>Titre du diaporama (si nécessaire, sinon laisser vide)</a:t>
            </a:r>
          </a:p>
        </p:txBody>
      </p:sp>
      <p:sp>
        <p:nvSpPr>
          <p:cNvPr id="13" name="Espace réservé du numéro de diapositive 7">
            <a:extLst>
              <a:ext uri="{FF2B5EF4-FFF2-40B4-BE49-F238E27FC236}">
                <a16:creationId xmlns="" xmlns:a16="http://schemas.microsoft.com/office/drawing/2014/main" id="{53E088F4-CD5A-9E4D-B336-76FD0E217FFE}"/>
              </a:ext>
            </a:extLst>
          </p:cNvPr>
          <p:cNvSpPr>
            <a:spLocks noGrp="1"/>
          </p:cNvSpPr>
          <p:nvPr>
            <p:ph type="sldNum" sz="quarter" idx="12"/>
          </p:nvPr>
        </p:nvSpPr>
        <p:spPr/>
        <p:txBody>
          <a:bodyPr/>
          <a:lstStyle>
            <a:lvl1pPr>
              <a:defRPr>
                <a:solidFill>
                  <a:srgbClr val="57517B"/>
                </a:solidFill>
              </a:defRPr>
            </a:lvl1pPr>
          </a:lstStyle>
          <a:p>
            <a:r>
              <a:rPr lang="en-US" dirty="0" smtClean="0"/>
              <a:t>4</a:t>
            </a:r>
            <a:endParaRPr lang="en-US" dirty="0"/>
          </a:p>
        </p:txBody>
      </p:sp>
    </p:spTree>
    <p:extLst>
      <p:ext uri="{BB962C8B-B14F-4D97-AF65-F5344CB8AC3E}">
        <p14:creationId xmlns:p14="http://schemas.microsoft.com/office/powerpoint/2010/main" val="78716917"/>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9143999" cy="6857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re 1"/>
          <p:cNvSpPr>
            <a:spLocks noGrp="1"/>
          </p:cNvSpPr>
          <p:nvPr>
            <p:ph type="title"/>
          </p:nvPr>
        </p:nvSpPr>
        <p:spPr>
          <a:xfrm>
            <a:off x="457200" y="260648"/>
            <a:ext cx="8229600" cy="1143000"/>
          </a:xfrm>
        </p:spPr>
        <p:txBody>
          <a:bodyPr/>
          <a:lstStyle>
            <a:lvl1pPr>
              <a:defRPr>
                <a:solidFill>
                  <a:schemeClr val="accent3">
                    <a:lumMod val="75000"/>
                  </a:schemeClr>
                </a:solidFill>
              </a:defRPr>
            </a:lvl1pPr>
          </a:lstStyle>
          <a:p>
            <a:r>
              <a:rPr lang="fr-FR" smtClean="0"/>
              <a:t>Modifiez le style du titre</a:t>
            </a:r>
            <a:endParaRPr lang="fr-FR" dirty="0"/>
          </a:p>
        </p:txBody>
      </p:sp>
      <p:sp>
        <p:nvSpPr>
          <p:cNvPr id="3" name="Espace réservé du contenu 2"/>
          <p:cNvSpPr>
            <a:spLocks noGrp="1"/>
          </p:cNvSpPr>
          <p:nvPr>
            <p:ph idx="1"/>
          </p:nvPr>
        </p:nvSpPr>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41191989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Tree>
    <p:extLst>
      <p:ext uri="{BB962C8B-B14F-4D97-AF65-F5344CB8AC3E}">
        <p14:creationId xmlns:p14="http://schemas.microsoft.com/office/powerpoint/2010/main" val="41465881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0452931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dirty="0"/>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5808853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9143999" cy="6857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re 1"/>
          <p:cNvSpPr>
            <a:spLocks noGrp="1"/>
          </p:cNvSpPr>
          <p:nvPr>
            <p:ph type="title"/>
          </p:nvPr>
        </p:nvSpPr>
        <p:spPr>
          <a:xfrm>
            <a:off x="457199" y="260648"/>
            <a:ext cx="8229600" cy="1143000"/>
          </a:xfrm>
        </p:spPr>
        <p:txBody>
          <a:bodyPr/>
          <a:lstStyle>
            <a:lvl1pPr algn="ctr" rtl="0" eaLnBrk="1" fontAlgn="base" hangingPunct="1">
              <a:spcBef>
                <a:spcPct val="0"/>
              </a:spcBef>
              <a:spcAft>
                <a:spcPct val="0"/>
              </a:spcAft>
              <a:defRPr lang="fr-FR" sz="4000" kern="1200" dirty="0">
                <a:solidFill>
                  <a:schemeClr val="accent3">
                    <a:lumMod val="75000"/>
                  </a:schemeClr>
                </a:solidFill>
                <a:latin typeface="Arial" pitchFamily="34" charset="0"/>
                <a:ea typeface="+mj-ea"/>
                <a:cs typeface="Arial" pitchFamily="34" charset="0"/>
              </a:defRPr>
            </a:lvl1pPr>
          </a:lstStyle>
          <a:p>
            <a:r>
              <a:rPr lang="fr-FR" smtClean="0"/>
              <a:t>Modifiez le style du titre</a:t>
            </a:r>
            <a:endParaRPr lang="fr-FR" dirty="0"/>
          </a:p>
        </p:txBody>
      </p:sp>
    </p:spTree>
    <p:extLst>
      <p:ext uri="{BB962C8B-B14F-4D97-AF65-F5344CB8AC3E}">
        <p14:creationId xmlns:p14="http://schemas.microsoft.com/office/powerpoint/2010/main" val="21857891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943887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dirty="0"/>
          </a:p>
        </p:txBody>
      </p:sp>
      <p:sp>
        <p:nvSpPr>
          <p:cNvPr id="3" name="Espace réservé du contenu 2"/>
          <p:cNvSpPr>
            <a:spLocks noGrp="1"/>
          </p:cNvSpPr>
          <p:nvPr>
            <p:ph idx="1"/>
          </p:nvPr>
        </p:nvSpPr>
        <p:spPr>
          <a:xfrm>
            <a:off x="3575050" y="273050"/>
            <a:ext cx="5111750" cy="5853113"/>
          </a:xfrm>
        </p:spPr>
        <p:txBody>
          <a:bodyPr/>
          <a:lstStyle>
            <a:lvl1pPr>
              <a:defRPr sz="3200">
                <a:solidFill>
                  <a:schemeClr val="accent3">
                    <a:lumMod val="75000"/>
                  </a:schemeClr>
                </a:solidFill>
              </a:defRPr>
            </a:lvl1pPr>
            <a:lvl2pPr>
              <a:defRPr sz="2800">
                <a:solidFill>
                  <a:schemeClr val="bg1">
                    <a:lumMod val="50000"/>
                  </a:schemeClr>
                </a:solidFill>
              </a:defRPr>
            </a:lvl2pPr>
            <a:lvl3pPr>
              <a:defRPr sz="2400">
                <a:solidFill>
                  <a:schemeClr val="bg1">
                    <a:lumMod val="50000"/>
                  </a:schemeClr>
                </a:solidFill>
              </a:defRPr>
            </a:lvl3pPr>
            <a:lvl4pPr>
              <a:defRPr sz="2000">
                <a:solidFill>
                  <a:schemeClr val="bg1">
                    <a:lumMod val="50000"/>
                  </a:schemeClr>
                </a:solidFill>
              </a:defRPr>
            </a:lvl4pPr>
            <a:lvl5pPr>
              <a:defRPr sz="2000">
                <a:solidFill>
                  <a:schemeClr val="bg1">
                    <a:lumMod val="50000"/>
                  </a:schemeClr>
                </a:solidFill>
              </a:defRPr>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solidFill>
                  <a:schemeClr val="bg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295588845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solidFill>
                  <a:schemeClr val="accent3">
                    <a:lumMod val="7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solidFill>
                  <a:schemeClr val="bg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20857010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alphaModFix amt="5000"/>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6" cstate="print">
            <a:extLst>
              <a:ext uri="{28A0092B-C50C-407E-A947-70E740481C1C}">
                <a14:useLocalDpi xmlns:a14="http://schemas.microsoft.com/office/drawing/2010/main" val="0"/>
              </a:ext>
            </a:extLst>
          </a:blip>
          <a:stretch>
            <a:fillRect/>
          </a:stretch>
        </p:blipFill>
        <p:spPr bwMode="auto">
          <a:xfrm>
            <a:off x="0" y="0"/>
            <a:ext cx="9143999" cy="6857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Espace réservé du titre 1"/>
          <p:cNvSpPr>
            <a:spLocks noGrp="1"/>
          </p:cNvSpPr>
          <p:nvPr>
            <p:ph type="title"/>
          </p:nvPr>
        </p:nvSpPr>
        <p:spPr bwMode="auto">
          <a:xfrm>
            <a:off x="457200" y="26064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dirty="0" smtClean="0"/>
              <a:t>Cliquez pour modifier le style du titre</a:t>
            </a:r>
          </a:p>
        </p:txBody>
      </p:sp>
      <p:sp>
        <p:nvSpPr>
          <p:cNvPr id="1028"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4" name="Espace réservé de la date 3"/>
          <p:cNvSpPr>
            <a:spLocks noGrp="1"/>
          </p:cNvSpPr>
          <p:nvPr>
            <p:ph type="dt" sz="half" idx="2"/>
          </p:nvPr>
        </p:nvSpPr>
        <p:spPr>
          <a:xfrm>
            <a:off x="1547664" y="6356350"/>
            <a:ext cx="1224136" cy="365125"/>
          </a:xfrm>
          <a:prstGeom prst="rect">
            <a:avLst/>
          </a:prstGeom>
        </p:spPr>
        <p:txBody>
          <a:bodyPr vert="horz" lIns="91440" tIns="45720" rIns="91440" bIns="45720" rtlCol="0" anchor="ctr"/>
          <a:lstStyle>
            <a:lvl1pPr algn="l" fontAlgn="auto">
              <a:spcBef>
                <a:spcPts val="0"/>
              </a:spcBef>
              <a:spcAft>
                <a:spcPts val="0"/>
              </a:spcAft>
              <a:defRPr sz="1200">
                <a:solidFill>
                  <a:schemeClr val="accent3">
                    <a:lumMod val="75000"/>
                  </a:schemeClr>
                </a:solidFill>
                <a:latin typeface="+mn-lt"/>
                <a:cs typeface="+mn-cs"/>
              </a:defRPr>
            </a:lvl1pPr>
          </a:lstStyle>
          <a:p>
            <a:pPr>
              <a:defRPr/>
            </a:pPr>
            <a:fld id="{7121083E-3126-4F44-9A13-A1037B3A41B3}" type="datetimeFigureOut">
              <a:rPr lang="fr-FR" smtClean="0"/>
              <a:pPr>
                <a:defRPr/>
              </a:pPr>
              <a:t>10/01/2020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accent3">
                    <a:lumMod val="75000"/>
                  </a:schemeClr>
                </a:solidFill>
                <a:latin typeface="+mn-lt"/>
                <a:cs typeface="+mn-cs"/>
              </a:defRPr>
            </a:lvl1pPr>
          </a:lstStyle>
          <a:p>
            <a:pPr>
              <a:defRPr/>
            </a:pP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accent1">
                    <a:lumMod val="75000"/>
                  </a:schemeClr>
                </a:solidFill>
                <a:latin typeface="+mn-lt"/>
                <a:cs typeface="+mn-cs"/>
              </a:defRPr>
            </a:lvl1pPr>
          </a:lstStyle>
          <a:p>
            <a:pPr>
              <a:defRPr/>
            </a:pPr>
            <a:fld id="{C536BB41-003C-4037-96B4-0ECEFF269B61}" type="slidenum">
              <a:rPr lang="fr-FR" smtClean="0"/>
              <a:pPr>
                <a:defRPr/>
              </a:pPr>
              <a:t>‹N°›</a:t>
            </a:fld>
            <a:endParaRPr lang="fr-FR" dirty="0"/>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6" r:id="rId13"/>
  </p:sldLayoutIdLst>
  <p:timing>
    <p:tnLst>
      <p:par>
        <p:cTn id="1" dur="indefinite" restart="never" nodeType="tmRoot"/>
      </p:par>
    </p:tnLst>
  </p:timing>
  <p:txStyles>
    <p:titleStyle>
      <a:lvl1pPr algn="ctr" rtl="0" eaLnBrk="1" fontAlgn="base" hangingPunct="1">
        <a:spcBef>
          <a:spcPct val="0"/>
        </a:spcBef>
        <a:spcAft>
          <a:spcPct val="0"/>
        </a:spcAft>
        <a:defRPr sz="4000" kern="1200">
          <a:solidFill>
            <a:schemeClr val="accent3">
              <a:lumMod val="75000"/>
            </a:schemeClr>
          </a:solidFill>
          <a:latin typeface="Arial" pitchFamily="34" charset="0"/>
          <a:ea typeface="+mj-ea"/>
          <a:cs typeface="Arial" pitchFamily="34" charset="0"/>
        </a:defRPr>
      </a:lvl1pPr>
      <a:lvl2pPr algn="ctr" rtl="0" eaLnBrk="1" fontAlgn="base" hangingPunct="1">
        <a:spcBef>
          <a:spcPct val="0"/>
        </a:spcBef>
        <a:spcAft>
          <a:spcPct val="0"/>
        </a:spcAft>
        <a:defRPr sz="4000">
          <a:solidFill>
            <a:schemeClr val="bg1"/>
          </a:solidFill>
          <a:latin typeface="Arial" charset="0"/>
          <a:cs typeface="Arial" charset="0"/>
        </a:defRPr>
      </a:lvl2pPr>
      <a:lvl3pPr algn="ctr" rtl="0" eaLnBrk="1" fontAlgn="base" hangingPunct="1">
        <a:spcBef>
          <a:spcPct val="0"/>
        </a:spcBef>
        <a:spcAft>
          <a:spcPct val="0"/>
        </a:spcAft>
        <a:defRPr sz="4000">
          <a:solidFill>
            <a:schemeClr val="bg1"/>
          </a:solidFill>
          <a:latin typeface="Arial" charset="0"/>
          <a:cs typeface="Arial" charset="0"/>
        </a:defRPr>
      </a:lvl3pPr>
      <a:lvl4pPr algn="ctr" rtl="0" eaLnBrk="1" fontAlgn="base" hangingPunct="1">
        <a:spcBef>
          <a:spcPct val="0"/>
        </a:spcBef>
        <a:spcAft>
          <a:spcPct val="0"/>
        </a:spcAft>
        <a:defRPr sz="4000">
          <a:solidFill>
            <a:schemeClr val="bg1"/>
          </a:solidFill>
          <a:latin typeface="Arial" charset="0"/>
          <a:cs typeface="Arial" charset="0"/>
        </a:defRPr>
      </a:lvl4pPr>
      <a:lvl5pPr algn="ctr" rtl="0" eaLnBrk="1" fontAlgn="base" hangingPunct="1">
        <a:spcBef>
          <a:spcPct val="0"/>
        </a:spcBef>
        <a:spcAft>
          <a:spcPct val="0"/>
        </a:spcAft>
        <a:defRPr sz="4000">
          <a:solidFill>
            <a:schemeClr val="bg1"/>
          </a:solidFill>
          <a:latin typeface="Arial" charset="0"/>
          <a:cs typeface="Arial" charset="0"/>
        </a:defRPr>
      </a:lvl5pPr>
      <a:lvl6pPr marL="457200" algn="ctr" rtl="0" eaLnBrk="1" fontAlgn="base" hangingPunct="1">
        <a:spcBef>
          <a:spcPct val="0"/>
        </a:spcBef>
        <a:spcAft>
          <a:spcPct val="0"/>
        </a:spcAft>
        <a:defRPr sz="4000">
          <a:solidFill>
            <a:schemeClr val="bg1"/>
          </a:solidFill>
          <a:latin typeface="Arial" charset="0"/>
          <a:cs typeface="Arial" charset="0"/>
        </a:defRPr>
      </a:lvl6pPr>
      <a:lvl7pPr marL="914400" algn="ctr" rtl="0" eaLnBrk="1" fontAlgn="base" hangingPunct="1">
        <a:spcBef>
          <a:spcPct val="0"/>
        </a:spcBef>
        <a:spcAft>
          <a:spcPct val="0"/>
        </a:spcAft>
        <a:defRPr sz="4000">
          <a:solidFill>
            <a:schemeClr val="bg1"/>
          </a:solidFill>
          <a:latin typeface="Arial" charset="0"/>
          <a:cs typeface="Arial" charset="0"/>
        </a:defRPr>
      </a:lvl7pPr>
      <a:lvl8pPr marL="1371600" algn="ctr" rtl="0" eaLnBrk="1" fontAlgn="base" hangingPunct="1">
        <a:spcBef>
          <a:spcPct val="0"/>
        </a:spcBef>
        <a:spcAft>
          <a:spcPct val="0"/>
        </a:spcAft>
        <a:defRPr sz="4000">
          <a:solidFill>
            <a:schemeClr val="bg1"/>
          </a:solidFill>
          <a:latin typeface="Arial" charset="0"/>
          <a:cs typeface="Arial" charset="0"/>
        </a:defRPr>
      </a:lvl8pPr>
      <a:lvl9pPr marL="1828800" algn="ctr" rtl="0" eaLnBrk="1" fontAlgn="base" hangingPunct="1">
        <a:spcBef>
          <a:spcPct val="0"/>
        </a:spcBef>
        <a:spcAft>
          <a:spcPct val="0"/>
        </a:spcAft>
        <a:defRPr sz="40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800" kern="1200">
          <a:solidFill>
            <a:schemeClr val="bg1">
              <a:lumMod val="50000"/>
            </a:schemeClr>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400" kern="1200">
          <a:solidFill>
            <a:schemeClr val="bg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bg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kern="1200">
          <a:solidFill>
            <a:schemeClr val="bg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kern="1200">
          <a:solidFill>
            <a:schemeClr val="bg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8326" y="404664"/>
            <a:ext cx="7488832" cy="3670236"/>
          </a:xfrm>
          <a:prstGeom prst="rect">
            <a:avLst/>
          </a:prstGeom>
        </p:spPr>
        <p:txBody>
          <a:bodyPr wrap="square">
            <a:spAutoFit/>
          </a:bodyPr>
          <a:lstStyle/>
          <a:p>
            <a:pPr algn="ctr">
              <a:defRPr/>
            </a:pPr>
            <a:endParaRPr lang="fr-FR" sz="1050" b="1" i="1" dirty="0" smtClean="0"/>
          </a:p>
          <a:p>
            <a:pPr algn="ctr"/>
            <a:endParaRPr lang="fr-FR" sz="3200" b="1" dirty="0" smtClean="0"/>
          </a:p>
          <a:p>
            <a:pPr algn="ctr"/>
            <a:r>
              <a:rPr lang="fr-FR" sz="3200" b="1" dirty="0" smtClean="0"/>
              <a:t>La </a:t>
            </a:r>
            <a:r>
              <a:rPr lang="fr-FR" sz="3200" b="1" dirty="0"/>
              <a:t>personne polyhandicapée et les conditions d'une interrelation propice à ses apprentissages, en contexte scolaire</a:t>
            </a:r>
            <a:endParaRPr lang="fr-FR" sz="3200" dirty="0"/>
          </a:p>
          <a:p>
            <a:pPr algn="ctr">
              <a:defRPr/>
            </a:pPr>
            <a:r>
              <a:rPr lang="fr-FR" altLang="fr-FR" sz="2400" b="1" dirty="0" smtClean="0"/>
              <a:t>Danièle </a:t>
            </a:r>
            <a:r>
              <a:rPr lang="fr-FR" altLang="fr-FR" sz="2400" b="1" dirty="0" err="1" smtClean="0"/>
              <a:t>Toubert-Duffort</a:t>
            </a:r>
            <a:endParaRPr lang="fr-FR" altLang="fr-FR" sz="2400" b="1" dirty="0" smtClean="0"/>
          </a:p>
          <a:p>
            <a:pPr marL="0" indent="0" algn="ctr">
              <a:buFontTx/>
              <a:buNone/>
              <a:defRPr/>
            </a:pPr>
            <a:endParaRPr lang="fr-FR" altLang="fr-FR" sz="2000" b="1" dirty="0" smtClean="0"/>
          </a:p>
          <a:p>
            <a:pPr algn="ctr">
              <a:defRPr/>
            </a:pPr>
            <a:r>
              <a:rPr lang="fr-FR" altLang="fr-FR" b="1" dirty="0" smtClean="0"/>
              <a:t>13 janvier 2020</a:t>
            </a:r>
            <a:endParaRPr lang="fr-FR" altLang="fr-FR" b="1" dirty="0"/>
          </a:p>
        </p:txBody>
      </p:sp>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4248" y="3429000"/>
            <a:ext cx="1656184" cy="769719"/>
          </a:xfrm>
          <a:prstGeom prst="rect">
            <a:avLst/>
          </a:prstGeom>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5692" y="5469847"/>
            <a:ext cx="1872208" cy="1006996"/>
          </a:xfrm>
          <a:prstGeom prst="rect">
            <a:avLst/>
          </a:prstGeom>
        </p:spPr>
      </p:pic>
      <p:pic>
        <p:nvPicPr>
          <p:cNvPr id="2" name="Imag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1560" y="5469847"/>
            <a:ext cx="1656185" cy="990581"/>
          </a:xfrm>
          <a:prstGeom prst="rect">
            <a:avLst/>
          </a:prstGeom>
        </p:spPr>
      </p:pic>
      <p:pic>
        <p:nvPicPr>
          <p:cNvPr id="3" name="Imag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27784" y="5469847"/>
            <a:ext cx="1656184" cy="998789"/>
          </a:xfrm>
          <a:prstGeom prst="rect">
            <a:avLst/>
          </a:prstGeom>
        </p:spPr>
      </p:pic>
      <p:pic>
        <p:nvPicPr>
          <p:cNvPr id="5" name="Imag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42742" y="5469848"/>
            <a:ext cx="1584176" cy="1006996"/>
          </a:xfrm>
          <a:prstGeom prst="rect">
            <a:avLst/>
          </a:prstGeom>
        </p:spPr>
      </p:pic>
      <p:pic>
        <p:nvPicPr>
          <p:cNvPr id="1027" name="Picture 3" descr="IReSP_Logotype_Exe_Principal_Couleur_SuperHD_50cm_300dpi"/>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588" y="4763"/>
            <a:ext cx="2185987" cy="981075"/>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48" y="27856"/>
            <a:ext cx="1872208" cy="1006996"/>
          </a:xfrm>
          <a:prstGeom prst="rect">
            <a:avLst/>
          </a:prstGeom>
        </p:spPr>
      </p:pic>
    </p:spTree>
    <p:extLst>
      <p:ext uri="{BB962C8B-B14F-4D97-AF65-F5344CB8AC3E}">
        <p14:creationId xmlns:p14="http://schemas.microsoft.com/office/powerpoint/2010/main" val="40825483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69096"/>
            <a:ext cx="8229600" cy="1143000"/>
          </a:xfrm>
        </p:spPr>
        <p:txBody>
          <a:bodyPr/>
          <a:lstStyle/>
          <a:p>
            <a:r>
              <a:rPr lang="fr-FR" b="1" dirty="0" smtClean="0"/>
              <a:t>Méthodologie : Procédure 1/3</a:t>
            </a:r>
            <a:endParaRPr lang="fr-FR" b="1" dirty="0"/>
          </a:p>
        </p:txBody>
      </p:sp>
      <p:sp>
        <p:nvSpPr>
          <p:cNvPr id="17" name="Rectangle 16"/>
          <p:cNvSpPr/>
          <p:nvPr/>
        </p:nvSpPr>
        <p:spPr>
          <a:xfrm>
            <a:off x="2350610" y="1773977"/>
            <a:ext cx="4328981" cy="430887"/>
          </a:xfrm>
          <a:prstGeom prst="rect">
            <a:avLst/>
          </a:prstGeom>
        </p:spPr>
        <p:txBody>
          <a:bodyPr wrap="square">
            <a:spAutoFit/>
          </a:bodyPr>
          <a:lstStyle/>
          <a:p>
            <a:pPr algn="ctr"/>
            <a:r>
              <a:rPr lang="fr-FR" sz="2200" dirty="0" smtClean="0">
                <a:solidFill>
                  <a:schemeClr val="bg1">
                    <a:lumMod val="50000"/>
                  </a:schemeClr>
                </a:solidFill>
              </a:rPr>
              <a:t>Une année scolaire: 2015/2016</a:t>
            </a:r>
            <a:endParaRPr lang="fr-FR" sz="2200" dirty="0">
              <a:solidFill>
                <a:schemeClr val="bg1">
                  <a:lumMod val="50000"/>
                </a:schemeClr>
              </a:solidFill>
            </a:endParaRPr>
          </a:p>
        </p:txBody>
      </p:sp>
      <p:grpSp>
        <p:nvGrpSpPr>
          <p:cNvPr id="19" name="Groupe 18"/>
          <p:cNvGrpSpPr/>
          <p:nvPr/>
        </p:nvGrpSpPr>
        <p:grpSpPr>
          <a:xfrm>
            <a:off x="198871" y="2278033"/>
            <a:ext cx="8654087" cy="2809468"/>
            <a:chOff x="251520" y="1663647"/>
            <a:chExt cx="8654087" cy="2809468"/>
          </a:xfrm>
        </p:grpSpPr>
        <p:sp>
          <p:nvSpPr>
            <p:cNvPr id="4" name="Flèche droite 3"/>
            <p:cNvSpPr/>
            <p:nvPr/>
          </p:nvSpPr>
          <p:spPr>
            <a:xfrm>
              <a:off x="470328" y="2204864"/>
              <a:ext cx="8435279" cy="79208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cxnSp>
          <p:nvCxnSpPr>
            <p:cNvPr id="6" name="Connecteur droit 5"/>
            <p:cNvCxnSpPr/>
            <p:nvPr/>
          </p:nvCxnSpPr>
          <p:spPr>
            <a:xfrm>
              <a:off x="1043608" y="2420888"/>
              <a:ext cx="0" cy="720080"/>
            </a:xfrm>
            <a:prstGeom prst="line">
              <a:avLst/>
            </a:prstGeom>
            <a:ln w="57150">
              <a:solidFill>
                <a:schemeClr val="tx1">
                  <a:lumMod val="75000"/>
                  <a:lumOff val="25000"/>
                </a:schemeClr>
              </a:solidFill>
            </a:ln>
          </p:spPr>
          <p:style>
            <a:lnRef idx="1">
              <a:schemeClr val="dk1"/>
            </a:lnRef>
            <a:fillRef idx="0">
              <a:schemeClr val="dk1"/>
            </a:fillRef>
            <a:effectRef idx="0">
              <a:schemeClr val="dk1"/>
            </a:effectRef>
            <a:fontRef idx="minor">
              <a:schemeClr val="tx1"/>
            </a:fontRef>
          </p:style>
        </p:cxnSp>
        <p:cxnSp>
          <p:nvCxnSpPr>
            <p:cNvPr id="10" name="Connecteur droit 9"/>
            <p:cNvCxnSpPr/>
            <p:nvPr/>
          </p:nvCxnSpPr>
          <p:spPr>
            <a:xfrm>
              <a:off x="7740352" y="2420888"/>
              <a:ext cx="0" cy="720080"/>
            </a:xfrm>
            <a:prstGeom prst="line">
              <a:avLst/>
            </a:prstGeom>
            <a:ln w="57150">
              <a:solidFill>
                <a:schemeClr val="tx1">
                  <a:lumMod val="75000"/>
                  <a:lumOff val="25000"/>
                </a:schemeClr>
              </a:solidFill>
            </a:ln>
          </p:spPr>
          <p:style>
            <a:lnRef idx="1">
              <a:schemeClr val="dk1"/>
            </a:lnRef>
            <a:fillRef idx="0">
              <a:schemeClr val="dk1"/>
            </a:fillRef>
            <a:effectRef idx="0">
              <a:schemeClr val="dk1"/>
            </a:effectRef>
            <a:fontRef idx="minor">
              <a:schemeClr val="tx1"/>
            </a:fontRef>
          </p:style>
        </p:cxnSp>
        <p:sp>
          <p:nvSpPr>
            <p:cNvPr id="11" name="Rectangle à coins arrondis 10"/>
            <p:cNvSpPr/>
            <p:nvPr/>
          </p:nvSpPr>
          <p:spPr>
            <a:xfrm>
              <a:off x="395536" y="3148704"/>
              <a:ext cx="1296144" cy="504056"/>
            </a:xfrm>
            <a:prstGeom prst="round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2400" dirty="0" smtClean="0">
                  <a:ln w="0"/>
                  <a:solidFill>
                    <a:schemeClr val="accent3">
                      <a:lumMod val="50000"/>
                    </a:schemeClr>
                  </a:solidFill>
                  <a:effectLst>
                    <a:outerShdw blurRad="38100" dist="19050" dir="2700000" algn="tl" rotWithShape="0">
                      <a:schemeClr val="dk1">
                        <a:alpha val="40000"/>
                      </a:schemeClr>
                    </a:outerShdw>
                  </a:effectLst>
                </a:rPr>
                <a:t>P2CJP*</a:t>
              </a:r>
              <a:endParaRPr lang="fr-FR" sz="2400" dirty="0">
                <a:ln w="0"/>
                <a:solidFill>
                  <a:schemeClr val="accent3">
                    <a:lumMod val="50000"/>
                  </a:schemeClr>
                </a:solidFill>
                <a:effectLst>
                  <a:outerShdw blurRad="38100" dist="19050" dir="2700000" algn="tl" rotWithShape="0">
                    <a:schemeClr val="dk1">
                      <a:alpha val="40000"/>
                    </a:schemeClr>
                  </a:outerShdw>
                </a:effectLst>
              </a:endParaRPr>
            </a:p>
          </p:txBody>
        </p:sp>
        <p:sp>
          <p:nvSpPr>
            <p:cNvPr id="12" name="Rectangle à coins arrondis 11"/>
            <p:cNvSpPr/>
            <p:nvPr/>
          </p:nvSpPr>
          <p:spPr>
            <a:xfrm>
              <a:off x="7092280" y="3140968"/>
              <a:ext cx="1296144" cy="504056"/>
            </a:xfrm>
            <a:prstGeom prst="round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2400" dirty="0" smtClean="0">
                  <a:ln w="0">
                    <a:solidFill>
                      <a:schemeClr val="accent3">
                        <a:lumMod val="75000"/>
                      </a:schemeClr>
                    </a:solidFill>
                  </a:ln>
                  <a:solidFill>
                    <a:schemeClr val="accent3">
                      <a:lumMod val="50000"/>
                    </a:schemeClr>
                  </a:solidFill>
                  <a:effectLst>
                    <a:outerShdw blurRad="38100" dist="19050" dir="2700000" algn="tl" rotWithShape="0">
                      <a:schemeClr val="dk1">
                        <a:alpha val="40000"/>
                      </a:schemeClr>
                    </a:outerShdw>
                  </a:effectLst>
                </a:rPr>
                <a:t>P2CJP</a:t>
              </a:r>
              <a:r>
                <a:rPr lang="fr-FR" sz="2400" dirty="0" smtClean="0">
                  <a:ln w="0"/>
                  <a:solidFill>
                    <a:schemeClr val="accent3">
                      <a:lumMod val="50000"/>
                    </a:schemeClr>
                  </a:solidFill>
                  <a:effectLst>
                    <a:outerShdw blurRad="38100" dist="19050" dir="2700000" algn="tl" rotWithShape="0">
                      <a:schemeClr val="dk1">
                        <a:alpha val="40000"/>
                      </a:schemeClr>
                    </a:outerShdw>
                  </a:effectLst>
                </a:rPr>
                <a:t>*</a:t>
              </a:r>
              <a:endParaRPr lang="fr-FR" sz="2400" dirty="0">
                <a:ln w="0">
                  <a:solidFill>
                    <a:schemeClr val="accent3">
                      <a:lumMod val="75000"/>
                    </a:schemeClr>
                  </a:solidFill>
                </a:ln>
                <a:solidFill>
                  <a:schemeClr val="accent3">
                    <a:lumMod val="50000"/>
                  </a:schemeClr>
                </a:solidFill>
                <a:effectLst>
                  <a:outerShdw blurRad="38100" dist="19050" dir="2700000" algn="tl" rotWithShape="0">
                    <a:schemeClr val="dk1">
                      <a:alpha val="40000"/>
                    </a:schemeClr>
                  </a:outerShdw>
                </a:effectLst>
              </a:endParaRPr>
            </a:p>
          </p:txBody>
        </p:sp>
        <p:cxnSp>
          <p:nvCxnSpPr>
            <p:cNvPr id="14" name="Connecteur droit 13"/>
            <p:cNvCxnSpPr/>
            <p:nvPr/>
          </p:nvCxnSpPr>
          <p:spPr>
            <a:xfrm>
              <a:off x="2411760" y="2996952"/>
              <a:ext cx="4320480" cy="0"/>
            </a:xfrm>
            <a:prstGeom prst="line">
              <a:avLst/>
            </a:prstGeom>
            <a:ln w="38100">
              <a:solidFill>
                <a:schemeClr val="tx1">
                  <a:lumMod val="75000"/>
                  <a:lumOff val="25000"/>
                </a:schemeClr>
              </a:solidFill>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5" name="Ellipse 14"/>
            <p:cNvSpPr/>
            <p:nvPr/>
          </p:nvSpPr>
          <p:spPr>
            <a:xfrm>
              <a:off x="2403259" y="3248979"/>
              <a:ext cx="4176464" cy="1224136"/>
            </a:xfrm>
            <a:prstGeom prst="ellipse">
              <a:avLst/>
            </a:prstGeom>
            <a:ln w="28575"/>
          </p:spPr>
          <p:style>
            <a:lnRef idx="2">
              <a:schemeClr val="accent3"/>
            </a:lnRef>
            <a:fillRef idx="1">
              <a:schemeClr val="lt1"/>
            </a:fillRef>
            <a:effectRef idx="0">
              <a:schemeClr val="accent3"/>
            </a:effectRef>
            <a:fontRef idx="minor">
              <a:schemeClr val="dk1"/>
            </a:fontRef>
          </p:style>
          <p:txBody>
            <a:bodyPr rtlCol="0" anchor="ctr"/>
            <a:lstStyle/>
            <a:p>
              <a:pPr algn="ctr"/>
              <a:r>
                <a:rPr lang="fr-FR" sz="2400" b="1" dirty="0" smtClean="0">
                  <a:solidFill>
                    <a:schemeClr val="accent3">
                      <a:lumMod val="50000"/>
                    </a:schemeClr>
                  </a:solidFill>
                </a:rPr>
                <a:t>2 séances de classe par semaine</a:t>
              </a:r>
              <a:endParaRPr lang="fr-FR" sz="2400" dirty="0">
                <a:solidFill>
                  <a:schemeClr val="accent3">
                    <a:lumMod val="50000"/>
                  </a:schemeClr>
                </a:solidFill>
              </a:endParaRPr>
            </a:p>
          </p:txBody>
        </p:sp>
        <p:sp>
          <p:nvSpPr>
            <p:cNvPr id="16" name="ZoneTexte 15"/>
            <p:cNvSpPr txBox="1"/>
            <p:nvPr/>
          </p:nvSpPr>
          <p:spPr>
            <a:xfrm>
              <a:off x="251520" y="1663647"/>
              <a:ext cx="1800200" cy="769441"/>
            </a:xfrm>
            <a:prstGeom prst="rect">
              <a:avLst/>
            </a:prstGeom>
            <a:noFill/>
          </p:spPr>
          <p:txBody>
            <a:bodyPr wrap="square" rtlCol="0">
              <a:spAutoFit/>
            </a:bodyPr>
            <a:lstStyle/>
            <a:p>
              <a:r>
                <a:rPr lang="fr-FR" sz="2200" dirty="0" smtClean="0">
                  <a:solidFill>
                    <a:schemeClr val="bg1">
                      <a:lumMod val="50000"/>
                    </a:schemeClr>
                  </a:solidFill>
                </a:rPr>
                <a:t>Printemps 2015</a:t>
              </a:r>
              <a:endParaRPr lang="fr-FR" sz="2200" dirty="0">
                <a:solidFill>
                  <a:schemeClr val="bg1">
                    <a:lumMod val="50000"/>
                  </a:schemeClr>
                </a:solidFill>
              </a:endParaRPr>
            </a:p>
          </p:txBody>
        </p:sp>
        <p:sp>
          <p:nvSpPr>
            <p:cNvPr id="18" name="Rectangle 17"/>
            <p:cNvSpPr/>
            <p:nvPr/>
          </p:nvSpPr>
          <p:spPr>
            <a:xfrm>
              <a:off x="6640874" y="1735655"/>
              <a:ext cx="2036912" cy="430887"/>
            </a:xfrm>
            <a:prstGeom prst="rect">
              <a:avLst/>
            </a:prstGeom>
          </p:spPr>
          <p:txBody>
            <a:bodyPr wrap="square">
              <a:spAutoFit/>
            </a:bodyPr>
            <a:lstStyle/>
            <a:p>
              <a:r>
                <a:rPr lang="fr-FR" sz="2200" dirty="0" smtClean="0">
                  <a:solidFill>
                    <a:schemeClr val="bg1">
                      <a:lumMod val="50000"/>
                    </a:schemeClr>
                  </a:solidFill>
                </a:rPr>
                <a:t>Automne 2016</a:t>
              </a:r>
              <a:endParaRPr lang="fr-FR" sz="2200" dirty="0">
                <a:solidFill>
                  <a:schemeClr val="bg1">
                    <a:lumMod val="50000"/>
                  </a:schemeClr>
                </a:solidFill>
              </a:endParaRPr>
            </a:p>
          </p:txBody>
        </p:sp>
      </p:grpSp>
      <p:sp>
        <p:nvSpPr>
          <p:cNvPr id="3" name="ZoneTexte 2"/>
          <p:cNvSpPr txBox="1"/>
          <p:nvPr/>
        </p:nvSpPr>
        <p:spPr>
          <a:xfrm>
            <a:off x="1639031" y="6093296"/>
            <a:ext cx="7397465" cy="615553"/>
          </a:xfrm>
          <a:prstGeom prst="rect">
            <a:avLst/>
          </a:prstGeom>
          <a:noFill/>
        </p:spPr>
        <p:txBody>
          <a:bodyPr wrap="square" rtlCol="0">
            <a:spAutoFit/>
          </a:bodyPr>
          <a:lstStyle/>
          <a:p>
            <a:pPr algn="r"/>
            <a:r>
              <a:rPr lang="fr-FR" dirty="0" smtClean="0"/>
              <a:t>*P2CJP: </a:t>
            </a:r>
            <a:r>
              <a:rPr lang="en-US" dirty="0" err="1" smtClean="0"/>
              <a:t>profil</a:t>
            </a:r>
            <a:r>
              <a:rPr lang="en-US" dirty="0" smtClean="0"/>
              <a:t> des </a:t>
            </a:r>
            <a:r>
              <a:rPr lang="en-US" dirty="0" err="1" smtClean="0"/>
              <a:t>compétences</a:t>
            </a:r>
            <a:r>
              <a:rPr lang="en-US" dirty="0" smtClean="0"/>
              <a:t> </a:t>
            </a:r>
            <a:r>
              <a:rPr lang="en-US" dirty="0" err="1" smtClean="0"/>
              <a:t>cognitives</a:t>
            </a:r>
            <a:r>
              <a:rPr lang="en-US" dirty="0" smtClean="0"/>
              <a:t> du </a:t>
            </a:r>
            <a:r>
              <a:rPr lang="en-US" dirty="0" err="1" smtClean="0"/>
              <a:t>jeune</a:t>
            </a:r>
            <a:r>
              <a:rPr lang="en-US" dirty="0" smtClean="0"/>
              <a:t> </a:t>
            </a:r>
            <a:r>
              <a:rPr lang="en-US" dirty="0" err="1" smtClean="0"/>
              <a:t>polyhandicapé</a:t>
            </a:r>
            <a:r>
              <a:rPr lang="en-US" dirty="0" smtClean="0"/>
              <a:t> </a:t>
            </a:r>
            <a:r>
              <a:rPr lang="en-US" sz="1600" dirty="0" smtClean="0"/>
              <a:t>(</a:t>
            </a:r>
            <a:r>
              <a:rPr lang="fr-FR" sz="1600" i="1" dirty="0" smtClean="0"/>
              <a:t>Pereira Da Costa &amp; Scelles, 2010</a:t>
            </a:r>
            <a:r>
              <a:rPr lang="fr-FR" sz="1600" dirty="0" smtClean="0"/>
              <a:t>) </a:t>
            </a:r>
            <a:endParaRPr lang="en-US" sz="1600" dirty="0"/>
          </a:p>
        </p:txBody>
      </p:sp>
    </p:spTree>
    <p:extLst>
      <p:ext uri="{BB962C8B-B14F-4D97-AF65-F5344CB8AC3E}">
        <p14:creationId xmlns:p14="http://schemas.microsoft.com/office/powerpoint/2010/main" val="3883614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42681"/>
            <a:ext cx="8229600" cy="1143000"/>
          </a:xfrm>
        </p:spPr>
        <p:txBody>
          <a:bodyPr/>
          <a:lstStyle/>
          <a:p>
            <a:r>
              <a:rPr lang="fr-FR" b="1" dirty="0" smtClean="0"/>
              <a:t>Méthodologie : Procédure 2/3</a:t>
            </a:r>
            <a:endParaRPr lang="fr-FR" b="1" dirty="0"/>
          </a:p>
        </p:txBody>
      </p:sp>
      <p:sp>
        <p:nvSpPr>
          <p:cNvPr id="3" name="Espace réservé du contenu 2"/>
          <p:cNvSpPr>
            <a:spLocks noGrp="1"/>
          </p:cNvSpPr>
          <p:nvPr>
            <p:ph idx="1"/>
          </p:nvPr>
        </p:nvSpPr>
        <p:spPr>
          <a:xfrm>
            <a:off x="0" y="1412776"/>
            <a:ext cx="9144000" cy="4464495"/>
          </a:xfrm>
        </p:spPr>
        <p:txBody>
          <a:bodyPr/>
          <a:lstStyle/>
          <a:p>
            <a:r>
              <a:rPr lang="en-US" sz="2400" dirty="0" smtClean="0">
                <a:solidFill>
                  <a:schemeClr val="tx2"/>
                </a:solidFill>
              </a:rPr>
              <a:t>2 séances </a:t>
            </a:r>
            <a:r>
              <a:rPr lang="en-US" sz="2400" dirty="0" err="1" smtClean="0">
                <a:solidFill>
                  <a:schemeClr val="tx2"/>
                </a:solidFill>
              </a:rPr>
              <a:t>pédagogiques</a:t>
            </a:r>
            <a:r>
              <a:rPr lang="en-US" sz="2400" dirty="0" smtClean="0">
                <a:solidFill>
                  <a:schemeClr val="tx2"/>
                </a:solidFill>
              </a:rPr>
              <a:t> par </a:t>
            </a:r>
            <a:r>
              <a:rPr lang="en-US" sz="2400" dirty="0" err="1" smtClean="0">
                <a:solidFill>
                  <a:schemeClr val="tx2"/>
                </a:solidFill>
              </a:rPr>
              <a:t>semaine</a:t>
            </a:r>
            <a:r>
              <a:rPr lang="en-US" sz="2400" dirty="0" smtClean="0">
                <a:solidFill>
                  <a:schemeClr val="tx2"/>
                </a:solidFill>
              </a:rPr>
              <a:t> :</a:t>
            </a:r>
          </a:p>
          <a:p>
            <a:pPr lvl="1"/>
            <a:r>
              <a:rPr lang="en-US" sz="2000" dirty="0" err="1" smtClean="0">
                <a:solidFill>
                  <a:schemeClr val="tx2"/>
                </a:solidFill>
              </a:rPr>
              <a:t>Conduites</a:t>
            </a:r>
            <a:r>
              <a:rPr lang="en-US" sz="2000" dirty="0" smtClean="0">
                <a:solidFill>
                  <a:schemeClr val="tx2"/>
                </a:solidFill>
              </a:rPr>
              <a:t> par 1 </a:t>
            </a:r>
            <a:r>
              <a:rPr lang="en-US" sz="2000" dirty="0" err="1" smtClean="0">
                <a:solidFill>
                  <a:schemeClr val="tx2"/>
                </a:solidFill>
              </a:rPr>
              <a:t>ou</a:t>
            </a:r>
            <a:r>
              <a:rPr lang="en-US" sz="2000" dirty="0" smtClean="0">
                <a:solidFill>
                  <a:schemeClr val="tx2"/>
                </a:solidFill>
              </a:rPr>
              <a:t> 2 </a:t>
            </a:r>
            <a:r>
              <a:rPr lang="en-US" sz="2000" dirty="0" err="1" smtClean="0">
                <a:solidFill>
                  <a:schemeClr val="tx2"/>
                </a:solidFill>
              </a:rPr>
              <a:t>enseignants</a:t>
            </a:r>
            <a:r>
              <a:rPr lang="en-US" sz="2000" dirty="0" smtClean="0">
                <a:solidFill>
                  <a:schemeClr val="tx2"/>
                </a:solidFill>
              </a:rPr>
              <a:t> (</a:t>
            </a:r>
            <a:r>
              <a:rPr lang="en-US" sz="2000" dirty="0" err="1" smtClean="0">
                <a:solidFill>
                  <a:schemeClr val="tx2"/>
                </a:solidFill>
              </a:rPr>
              <a:t>dont</a:t>
            </a:r>
            <a:r>
              <a:rPr lang="en-US" sz="2000" dirty="0" smtClean="0">
                <a:solidFill>
                  <a:schemeClr val="tx2"/>
                </a:solidFill>
              </a:rPr>
              <a:t> un </a:t>
            </a:r>
            <a:r>
              <a:rPr lang="en-US" sz="2000" dirty="0" err="1" smtClean="0">
                <a:solidFill>
                  <a:schemeClr val="tx2"/>
                </a:solidFill>
              </a:rPr>
              <a:t>orthopédagogue</a:t>
            </a:r>
            <a:r>
              <a:rPr lang="en-US" sz="2000" dirty="0" smtClean="0">
                <a:solidFill>
                  <a:schemeClr val="tx2"/>
                </a:solidFill>
              </a:rPr>
              <a:t>), </a:t>
            </a:r>
            <a:r>
              <a:rPr lang="en-US" sz="2000" dirty="0" err="1" smtClean="0">
                <a:solidFill>
                  <a:schemeClr val="tx2"/>
                </a:solidFill>
              </a:rPr>
              <a:t>en</a:t>
            </a:r>
            <a:r>
              <a:rPr lang="en-US" sz="2000" dirty="0" smtClean="0">
                <a:solidFill>
                  <a:schemeClr val="tx2"/>
                </a:solidFill>
              </a:rPr>
              <a:t> collaboration avec </a:t>
            </a:r>
            <a:r>
              <a:rPr lang="en-US" sz="2000" dirty="0" err="1" smtClean="0">
                <a:solidFill>
                  <a:schemeClr val="tx2"/>
                </a:solidFill>
              </a:rPr>
              <a:t>d’autres</a:t>
            </a:r>
            <a:r>
              <a:rPr lang="en-US" sz="2000" dirty="0" smtClean="0">
                <a:solidFill>
                  <a:schemeClr val="tx2"/>
                </a:solidFill>
              </a:rPr>
              <a:t> </a:t>
            </a:r>
            <a:r>
              <a:rPr lang="en-US" sz="2000" dirty="0" err="1" smtClean="0">
                <a:solidFill>
                  <a:schemeClr val="tx2"/>
                </a:solidFill>
              </a:rPr>
              <a:t>professionnels</a:t>
            </a:r>
            <a:r>
              <a:rPr lang="en-US" sz="2000" dirty="0" smtClean="0">
                <a:solidFill>
                  <a:schemeClr val="tx2"/>
                </a:solidFill>
              </a:rPr>
              <a:t>, avec 4 </a:t>
            </a:r>
            <a:r>
              <a:rPr lang="en-US" sz="2000" dirty="0" err="1" smtClean="0">
                <a:solidFill>
                  <a:schemeClr val="tx2"/>
                </a:solidFill>
              </a:rPr>
              <a:t>ou</a:t>
            </a:r>
            <a:r>
              <a:rPr lang="en-US" sz="2000" dirty="0" smtClean="0">
                <a:solidFill>
                  <a:schemeClr val="tx2"/>
                </a:solidFill>
              </a:rPr>
              <a:t> 5 </a:t>
            </a:r>
            <a:r>
              <a:rPr lang="en-US" sz="2000" dirty="0" err="1" smtClean="0">
                <a:solidFill>
                  <a:schemeClr val="tx2"/>
                </a:solidFill>
              </a:rPr>
              <a:t>élèves</a:t>
            </a:r>
            <a:endParaRPr lang="en-US" sz="2000" dirty="0" smtClean="0">
              <a:solidFill>
                <a:schemeClr val="tx2"/>
              </a:solidFill>
            </a:endParaRPr>
          </a:p>
          <a:p>
            <a:pPr lvl="1"/>
            <a:r>
              <a:rPr lang="en-US" sz="2000" b="1" dirty="0" err="1" smtClean="0">
                <a:solidFill>
                  <a:schemeClr val="tx2"/>
                </a:solidFill>
              </a:rPr>
              <a:t>Une</a:t>
            </a:r>
            <a:r>
              <a:rPr lang="en-US" sz="2000" b="1" dirty="0" smtClean="0">
                <a:solidFill>
                  <a:schemeClr val="tx2"/>
                </a:solidFill>
              </a:rPr>
              <a:t> séance (</a:t>
            </a:r>
            <a:r>
              <a:rPr lang="en-US" sz="2000" b="1" dirty="0" err="1" smtClean="0">
                <a:solidFill>
                  <a:schemeClr val="tx2"/>
                </a:solidFill>
              </a:rPr>
              <a:t>choisie</a:t>
            </a:r>
            <a:r>
              <a:rPr lang="en-US" sz="2000" b="1" dirty="0" smtClean="0">
                <a:solidFill>
                  <a:schemeClr val="tx2"/>
                </a:solidFill>
              </a:rPr>
              <a:t> au </a:t>
            </a:r>
            <a:r>
              <a:rPr lang="en-US" sz="2000" b="1" dirty="0" err="1" smtClean="0">
                <a:solidFill>
                  <a:schemeClr val="tx2"/>
                </a:solidFill>
              </a:rPr>
              <a:t>hasard</a:t>
            </a:r>
            <a:r>
              <a:rPr lang="en-US" sz="2000" b="1" dirty="0" smtClean="0">
                <a:solidFill>
                  <a:schemeClr val="tx2"/>
                </a:solidFill>
              </a:rPr>
              <a:t>) a </a:t>
            </a:r>
            <a:r>
              <a:rPr lang="en-US" sz="2000" b="1" dirty="0" err="1" smtClean="0">
                <a:solidFill>
                  <a:schemeClr val="tx2"/>
                </a:solidFill>
              </a:rPr>
              <a:t>été</a:t>
            </a:r>
            <a:r>
              <a:rPr lang="en-US" sz="2000" b="1" dirty="0" smtClean="0">
                <a:solidFill>
                  <a:schemeClr val="tx2"/>
                </a:solidFill>
              </a:rPr>
              <a:t> </a:t>
            </a:r>
            <a:r>
              <a:rPr lang="en-US" sz="2000" b="1" dirty="0" err="1" smtClean="0">
                <a:solidFill>
                  <a:schemeClr val="tx2"/>
                </a:solidFill>
              </a:rPr>
              <a:t>filmée</a:t>
            </a:r>
            <a:r>
              <a:rPr lang="en-US" sz="2000" b="1" dirty="0" smtClean="0">
                <a:solidFill>
                  <a:schemeClr val="tx2"/>
                </a:solidFill>
              </a:rPr>
              <a:t> </a:t>
            </a:r>
            <a:r>
              <a:rPr lang="en-US" sz="2000" b="1" dirty="0" err="1" smtClean="0">
                <a:solidFill>
                  <a:schemeClr val="tx2"/>
                </a:solidFill>
              </a:rPr>
              <a:t>chaque</a:t>
            </a:r>
            <a:r>
              <a:rPr lang="en-US" sz="2000" b="1" dirty="0" smtClean="0">
                <a:solidFill>
                  <a:schemeClr val="tx2"/>
                </a:solidFill>
              </a:rPr>
              <a:t> </a:t>
            </a:r>
            <a:r>
              <a:rPr lang="en-US" sz="2000" b="1" dirty="0" err="1" smtClean="0">
                <a:solidFill>
                  <a:schemeClr val="tx2"/>
                </a:solidFill>
              </a:rPr>
              <a:t>trimestre</a:t>
            </a:r>
            <a:r>
              <a:rPr lang="en-US" sz="2000" b="1" dirty="0" smtClean="0">
                <a:solidFill>
                  <a:schemeClr val="tx2"/>
                </a:solidFill>
              </a:rPr>
              <a:t> (</a:t>
            </a:r>
            <a:r>
              <a:rPr lang="en-US" sz="2000" b="1" dirty="0" err="1" smtClean="0">
                <a:solidFill>
                  <a:schemeClr val="tx2"/>
                </a:solidFill>
              </a:rPr>
              <a:t>soit</a:t>
            </a:r>
            <a:r>
              <a:rPr lang="en-US" sz="2000" b="1" dirty="0" smtClean="0">
                <a:solidFill>
                  <a:schemeClr val="tx2"/>
                </a:solidFill>
              </a:rPr>
              <a:t> un total de 3 séances </a:t>
            </a:r>
            <a:r>
              <a:rPr lang="en-US" sz="2000" b="1" dirty="0" err="1" smtClean="0">
                <a:solidFill>
                  <a:schemeClr val="tx2"/>
                </a:solidFill>
              </a:rPr>
              <a:t>filmées</a:t>
            </a:r>
            <a:r>
              <a:rPr lang="en-US" sz="2000" b="1" dirty="0" smtClean="0">
                <a:solidFill>
                  <a:schemeClr val="tx2"/>
                </a:solidFill>
              </a:rPr>
              <a:t> par </a:t>
            </a:r>
            <a:r>
              <a:rPr lang="en-US" sz="2000" b="1" dirty="0" err="1" smtClean="0">
                <a:solidFill>
                  <a:schemeClr val="tx2"/>
                </a:solidFill>
              </a:rPr>
              <a:t>établissement</a:t>
            </a:r>
            <a:r>
              <a:rPr lang="en-US" sz="2000" b="1" dirty="0" smtClean="0">
                <a:solidFill>
                  <a:schemeClr val="tx2"/>
                </a:solidFill>
              </a:rPr>
              <a:t>)</a:t>
            </a:r>
          </a:p>
          <a:p>
            <a:r>
              <a:rPr lang="en-US" sz="2400" dirty="0" smtClean="0">
                <a:solidFill>
                  <a:schemeClr val="tx2"/>
                </a:solidFill>
              </a:rPr>
              <a:t>3 </a:t>
            </a:r>
            <a:r>
              <a:rPr lang="en-US" sz="2400" dirty="0" err="1" smtClean="0">
                <a:solidFill>
                  <a:schemeClr val="tx2"/>
                </a:solidFill>
              </a:rPr>
              <a:t>caméras</a:t>
            </a:r>
            <a:r>
              <a:rPr lang="en-US" sz="2400" dirty="0" smtClean="0">
                <a:solidFill>
                  <a:schemeClr val="tx2"/>
                </a:solidFill>
              </a:rPr>
              <a:t> </a:t>
            </a:r>
            <a:r>
              <a:rPr lang="en-US" sz="2400" dirty="0" err="1" smtClean="0">
                <a:solidFill>
                  <a:schemeClr val="tx2"/>
                </a:solidFill>
              </a:rPr>
              <a:t>ont</a:t>
            </a:r>
            <a:r>
              <a:rPr lang="en-US" sz="2400" dirty="0" smtClean="0">
                <a:solidFill>
                  <a:schemeClr val="tx2"/>
                </a:solidFill>
              </a:rPr>
              <a:t> </a:t>
            </a:r>
            <a:r>
              <a:rPr lang="en-US" sz="2400" dirty="0" err="1" smtClean="0">
                <a:solidFill>
                  <a:schemeClr val="tx2"/>
                </a:solidFill>
              </a:rPr>
              <a:t>été</a:t>
            </a:r>
            <a:r>
              <a:rPr lang="en-US" sz="2400" dirty="0" smtClean="0">
                <a:solidFill>
                  <a:schemeClr val="tx2"/>
                </a:solidFill>
              </a:rPr>
              <a:t> </a:t>
            </a:r>
            <a:r>
              <a:rPr lang="en-US" sz="2400" dirty="0" err="1" smtClean="0">
                <a:solidFill>
                  <a:schemeClr val="tx2"/>
                </a:solidFill>
              </a:rPr>
              <a:t>utilisées</a:t>
            </a:r>
            <a:r>
              <a:rPr lang="en-US" sz="2400" dirty="0" smtClean="0">
                <a:solidFill>
                  <a:schemeClr val="tx2"/>
                </a:solidFill>
              </a:rPr>
              <a:t> pour </a:t>
            </a:r>
            <a:r>
              <a:rPr lang="en-US" sz="2400" dirty="0" err="1" smtClean="0">
                <a:solidFill>
                  <a:schemeClr val="tx2"/>
                </a:solidFill>
              </a:rPr>
              <a:t>filmer</a:t>
            </a:r>
            <a:r>
              <a:rPr lang="en-US" sz="2400" dirty="0" smtClean="0">
                <a:solidFill>
                  <a:schemeClr val="tx2"/>
                </a:solidFill>
              </a:rPr>
              <a:t> </a:t>
            </a:r>
            <a:r>
              <a:rPr lang="en-US" sz="2400" dirty="0" err="1" smtClean="0">
                <a:solidFill>
                  <a:schemeClr val="tx2"/>
                </a:solidFill>
              </a:rPr>
              <a:t>chaque</a:t>
            </a:r>
            <a:r>
              <a:rPr lang="en-US" sz="2400" dirty="0" smtClean="0">
                <a:solidFill>
                  <a:schemeClr val="tx2"/>
                </a:solidFill>
              </a:rPr>
              <a:t> </a:t>
            </a:r>
            <a:r>
              <a:rPr lang="en-US" sz="2400" dirty="0" err="1" smtClean="0">
                <a:solidFill>
                  <a:schemeClr val="tx2"/>
                </a:solidFill>
              </a:rPr>
              <a:t>élève</a:t>
            </a:r>
            <a:r>
              <a:rPr lang="en-US" sz="2400" dirty="0" smtClean="0">
                <a:solidFill>
                  <a:schemeClr val="tx2"/>
                </a:solidFill>
              </a:rPr>
              <a:t> et le </a:t>
            </a:r>
            <a:r>
              <a:rPr lang="en-US" sz="2400" dirty="0" err="1" smtClean="0">
                <a:solidFill>
                  <a:schemeClr val="tx2"/>
                </a:solidFill>
              </a:rPr>
              <a:t>groupe</a:t>
            </a:r>
            <a:r>
              <a:rPr lang="en-US" sz="2400" dirty="0" smtClean="0">
                <a:solidFill>
                  <a:schemeClr val="tx2"/>
                </a:solidFill>
              </a:rPr>
              <a:t> (plan large)</a:t>
            </a:r>
            <a:r>
              <a:rPr lang="fr-FR" sz="2000" dirty="0" smtClean="0">
                <a:solidFill>
                  <a:schemeClr val="tx2"/>
                </a:solidFill>
              </a:rPr>
              <a:t>  </a:t>
            </a:r>
          </a:p>
          <a:p>
            <a:r>
              <a:rPr lang="fr-FR" sz="2400" b="1" dirty="0" smtClean="0">
                <a:solidFill>
                  <a:schemeClr val="tx2"/>
                </a:solidFill>
              </a:rPr>
              <a:t>Les séances filmées </a:t>
            </a:r>
            <a:r>
              <a:rPr lang="fr-FR" sz="2400" b="1" smtClean="0">
                <a:solidFill>
                  <a:schemeClr val="tx2"/>
                </a:solidFill>
              </a:rPr>
              <a:t>ont été visionnées </a:t>
            </a:r>
            <a:r>
              <a:rPr lang="fr-FR" sz="2400" b="1" dirty="0" smtClean="0">
                <a:solidFill>
                  <a:schemeClr val="tx2"/>
                </a:solidFill>
              </a:rPr>
              <a:t>et analysées par les parents des enfants concernés et les professionnels réunis </a:t>
            </a:r>
            <a:r>
              <a:rPr lang="fr-FR" sz="2400" dirty="0" smtClean="0">
                <a:solidFill>
                  <a:schemeClr val="tx2"/>
                </a:solidFill>
              </a:rPr>
              <a:t>(référents de l’enfant, enseignants). </a:t>
            </a:r>
            <a:r>
              <a:rPr lang="fr-FR" sz="2000" b="1" dirty="0" smtClean="0">
                <a:solidFill>
                  <a:schemeClr val="tx2"/>
                </a:solidFill>
              </a:rPr>
              <a:t>Ce dispositif d’analyse « en regards croisés » (3 réunions sur 12 mois) </a:t>
            </a:r>
            <a:r>
              <a:rPr lang="fr-FR" sz="2000" b="1" dirty="0" smtClean="0">
                <a:solidFill>
                  <a:schemeClr val="tx2"/>
                </a:solidFill>
              </a:rPr>
              <a:t>a été </a:t>
            </a:r>
            <a:r>
              <a:rPr lang="fr-FR" sz="2000" b="1" dirty="0" smtClean="0">
                <a:solidFill>
                  <a:schemeClr val="tx2"/>
                </a:solidFill>
              </a:rPr>
              <a:t>conduit par un chercheur.</a:t>
            </a:r>
          </a:p>
          <a:p>
            <a:endParaRPr lang="fr-FR" sz="2000" dirty="0"/>
          </a:p>
          <a:p>
            <a:pPr marL="0" indent="0">
              <a:buNone/>
            </a:pPr>
            <a:endParaRPr lang="fr-FR" sz="2000" dirty="0" smtClean="0"/>
          </a:p>
          <a:p>
            <a:pPr marL="0" indent="0">
              <a:buNone/>
            </a:pPr>
            <a:endParaRPr lang="fr-FR" sz="2000" dirty="0" smtClean="0"/>
          </a:p>
          <a:p>
            <a:pPr marL="0" indent="0">
              <a:buNone/>
            </a:pPr>
            <a:endParaRPr lang="fr-FR" sz="2400" dirty="0"/>
          </a:p>
          <a:p>
            <a:pPr marL="0" indent="0">
              <a:buNone/>
            </a:pPr>
            <a:endParaRPr lang="fr-FR" sz="2400" dirty="0" smtClean="0"/>
          </a:p>
        </p:txBody>
      </p:sp>
    </p:spTree>
    <p:extLst>
      <p:ext uri="{BB962C8B-B14F-4D97-AF65-F5344CB8AC3E}">
        <p14:creationId xmlns:p14="http://schemas.microsoft.com/office/powerpoint/2010/main" val="2658909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7886700" cy="823436"/>
          </a:xfrm>
        </p:spPr>
        <p:txBody>
          <a:bodyPr/>
          <a:lstStyle/>
          <a:p>
            <a:r>
              <a:rPr lang="fr-FR" b="1" dirty="0"/>
              <a:t>Méthodologie : Procédure </a:t>
            </a:r>
            <a:r>
              <a:rPr lang="fr-FR" b="1" dirty="0" smtClean="0"/>
              <a:t>3/3</a:t>
            </a:r>
            <a:endParaRPr lang="fr-FR" dirty="0"/>
          </a:p>
        </p:txBody>
      </p:sp>
      <p:sp>
        <p:nvSpPr>
          <p:cNvPr id="3" name="Espace réservé du contenu 2"/>
          <p:cNvSpPr>
            <a:spLocks noGrp="1"/>
          </p:cNvSpPr>
          <p:nvPr>
            <p:ph idx="1"/>
          </p:nvPr>
        </p:nvSpPr>
        <p:spPr>
          <a:xfrm>
            <a:off x="395536" y="1412776"/>
            <a:ext cx="8558784" cy="3879764"/>
          </a:xfrm>
        </p:spPr>
        <p:txBody>
          <a:bodyPr>
            <a:noAutofit/>
          </a:bodyPr>
          <a:lstStyle/>
          <a:p>
            <a:pPr marL="0" indent="0">
              <a:buNone/>
            </a:pPr>
            <a:r>
              <a:rPr lang="en-US" sz="2400" b="1" dirty="0" err="1" smtClean="0">
                <a:solidFill>
                  <a:schemeClr val="tx2"/>
                </a:solidFill>
              </a:rPr>
              <a:t>Analyse</a:t>
            </a:r>
            <a:r>
              <a:rPr lang="en-US" sz="2400" b="1" dirty="0" smtClean="0">
                <a:solidFill>
                  <a:schemeClr val="tx2"/>
                </a:solidFill>
              </a:rPr>
              <a:t> </a:t>
            </a:r>
            <a:r>
              <a:rPr lang="en-US" sz="2400" b="1" dirty="0" err="1" smtClean="0">
                <a:solidFill>
                  <a:schemeClr val="tx2"/>
                </a:solidFill>
              </a:rPr>
              <a:t>en</a:t>
            </a:r>
            <a:r>
              <a:rPr lang="en-US" sz="2400" b="1" dirty="0" smtClean="0">
                <a:solidFill>
                  <a:schemeClr val="tx2"/>
                </a:solidFill>
              </a:rPr>
              <a:t> “regards </a:t>
            </a:r>
            <a:r>
              <a:rPr lang="en-US" sz="2400" b="1" dirty="0" err="1" smtClean="0">
                <a:solidFill>
                  <a:schemeClr val="tx2"/>
                </a:solidFill>
              </a:rPr>
              <a:t>croisés</a:t>
            </a:r>
            <a:r>
              <a:rPr lang="en-US" sz="2400" b="1" dirty="0" smtClean="0">
                <a:solidFill>
                  <a:schemeClr val="tx2"/>
                </a:solidFill>
              </a:rPr>
              <a:t>”: co-</a:t>
            </a:r>
            <a:r>
              <a:rPr lang="en-US" sz="2400" b="1" dirty="0" err="1" smtClean="0">
                <a:solidFill>
                  <a:schemeClr val="tx2"/>
                </a:solidFill>
              </a:rPr>
              <a:t>présence</a:t>
            </a:r>
            <a:r>
              <a:rPr lang="en-US" sz="2400" b="1" dirty="0" smtClean="0">
                <a:solidFill>
                  <a:schemeClr val="tx2"/>
                </a:solidFill>
              </a:rPr>
              <a:t> et co-travail entre parents, </a:t>
            </a:r>
            <a:r>
              <a:rPr lang="en-US" sz="2400" b="1" dirty="0" err="1" smtClean="0">
                <a:solidFill>
                  <a:schemeClr val="tx2"/>
                </a:solidFill>
              </a:rPr>
              <a:t>professionnels</a:t>
            </a:r>
            <a:r>
              <a:rPr lang="en-US" sz="2400" b="1" dirty="0" smtClean="0">
                <a:solidFill>
                  <a:schemeClr val="tx2"/>
                </a:solidFill>
              </a:rPr>
              <a:t> (</a:t>
            </a:r>
            <a:r>
              <a:rPr lang="en-US" sz="2400" b="1" dirty="0" err="1" smtClean="0">
                <a:solidFill>
                  <a:schemeClr val="tx2"/>
                </a:solidFill>
              </a:rPr>
              <a:t>référents</a:t>
            </a:r>
            <a:r>
              <a:rPr lang="en-US" sz="2400" b="1" dirty="0" smtClean="0">
                <a:solidFill>
                  <a:schemeClr val="tx2"/>
                </a:solidFill>
              </a:rPr>
              <a:t>) et </a:t>
            </a:r>
            <a:r>
              <a:rPr lang="en-US" sz="2400" b="1" dirty="0" err="1" smtClean="0">
                <a:solidFill>
                  <a:schemeClr val="tx2"/>
                </a:solidFill>
              </a:rPr>
              <a:t>chercheur</a:t>
            </a:r>
            <a:r>
              <a:rPr lang="en-US" sz="2400" b="1" dirty="0" err="1">
                <a:solidFill>
                  <a:schemeClr val="tx2"/>
                </a:solidFill>
              </a:rPr>
              <a:t>s</a:t>
            </a:r>
            <a:endParaRPr lang="en-US" sz="2400" b="1" dirty="0" smtClean="0">
              <a:solidFill>
                <a:schemeClr val="tx2"/>
              </a:solidFill>
            </a:endParaRPr>
          </a:p>
          <a:p>
            <a:pPr marL="0" indent="0">
              <a:buNone/>
            </a:pPr>
            <a:r>
              <a:rPr lang="en-US" sz="2400" dirty="0" smtClean="0">
                <a:solidFill>
                  <a:schemeClr val="tx2"/>
                </a:solidFill>
              </a:rPr>
              <a:t>1. </a:t>
            </a:r>
            <a:r>
              <a:rPr lang="en-US" sz="2400" b="1" dirty="0" err="1" smtClean="0">
                <a:solidFill>
                  <a:schemeClr val="tx2"/>
                </a:solidFill>
              </a:rPr>
              <a:t>Visionnage</a:t>
            </a:r>
            <a:r>
              <a:rPr lang="en-US" sz="2400" b="1" dirty="0" smtClean="0">
                <a:solidFill>
                  <a:schemeClr val="tx2"/>
                </a:solidFill>
              </a:rPr>
              <a:t>.</a:t>
            </a:r>
            <a:r>
              <a:rPr lang="en-US" sz="2400" dirty="0" smtClean="0">
                <a:solidFill>
                  <a:schemeClr val="tx2"/>
                </a:solidFill>
              </a:rPr>
              <a:t> </a:t>
            </a:r>
          </a:p>
          <a:p>
            <a:pPr marL="0" indent="0">
              <a:buNone/>
            </a:pPr>
            <a:r>
              <a:rPr lang="en-US" sz="2400" dirty="0" smtClean="0">
                <a:solidFill>
                  <a:schemeClr val="tx2"/>
                </a:solidFill>
              </a:rPr>
              <a:t>2</a:t>
            </a:r>
            <a:r>
              <a:rPr lang="en-US" sz="2400" dirty="0" smtClean="0">
                <a:solidFill>
                  <a:schemeClr val="tx2"/>
                </a:solidFill>
              </a:rPr>
              <a:t>.  </a:t>
            </a:r>
            <a:r>
              <a:rPr lang="en-US" sz="2400" b="1" dirty="0" smtClean="0">
                <a:solidFill>
                  <a:schemeClr val="tx2"/>
                </a:solidFill>
              </a:rPr>
              <a:t>Observation “</a:t>
            </a:r>
            <a:r>
              <a:rPr lang="en-US" sz="2400" b="1" dirty="0" err="1" smtClean="0">
                <a:solidFill>
                  <a:schemeClr val="tx2"/>
                </a:solidFill>
              </a:rPr>
              <a:t>guidée</a:t>
            </a:r>
            <a:r>
              <a:rPr lang="en-US" sz="2400" b="1" dirty="0" smtClean="0">
                <a:solidFill>
                  <a:schemeClr val="tx2"/>
                </a:solidFill>
              </a:rPr>
              <a:t>”</a:t>
            </a:r>
            <a:r>
              <a:rPr lang="en-US" sz="2400" dirty="0" smtClean="0">
                <a:solidFill>
                  <a:schemeClr val="tx2"/>
                </a:solidFill>
              </a:rPr>
              <a:t>. Pendant la projection du film, </a:t>
            </a:r>
            <a:r>
              <a:rPr lang="en-US" sz="2400" dirty="0" err="1" smtClean="0">
                <a:solidFill>
                  <a:schemeClr val="tx2"/>
                </a:solidFill>
              </a:rPr>
              <a:t>chaque</a:t>
            </a:r>
            <a:r>
              <a:rPr lang="en-US" sz="2400" dirty="0" smtClean="0">
                <a:solidFill>
                  <a:schemeClr val="tx2"/>
                </a:solidFill>
              </a:rPr>
              <a:t> participant (</a:t>
            </a:r>
            <a:r>
              <a:rPr lang="en-US" sz="2400" dirty="0" err="1" smtClean="0">
                <a:solidFill>
                  <a:schemeClr val="tx2"/>
                </a:solidFill>
              </a:rPr>
              <a:t>professionnel</a:t>
            </a:r>
            <a:r>
              <a:rPr lang="en-US" sz="2400" dirty="0" smtClean="0">
                <a:solidFill>
                  <a:schemeClr val="tx2"/>
                </a:solidFill>
              </a:rPr>
              <a:t>, parent) observe en </a:t>
            </a:r>
            <a:r>
              <a:rPr lang="en-US" sz="2400" dirty="0" err="1" smtClean="0">
                <a:solidFill>
                  <a:schemeClr val="tx2"/>
                </a:solidFill>
              </a:rPr>
              <a:t>particulier</a:t>
            </a:r>
            <a:r>
              <a:rPr lang="en-US" sz="2400" dirty="0" smtClean="0">
                <a:solidFill>
                  <a:schemeClr val="tx2"/>
                </a:solidFill>
              </a:rPr>
              <a:t> un </a:t>
            </a:r>
            <a:r>
              <a:rPr lang="en-US" sz="2400" dirty="0" err="1" smtClean="0">
                <a:solidFill>
                  <a:schemeClr val="tx2"/>
                </a:solidFill>
              </a:rPr>
              <a:t>jeune</a:t>
            </a:r>
            <a:r>
              <a:rPr lang="en-US" sz="2400" dirty="0" smtClean="0">
                <a:solidFill>
                  <a:schemeClr val="tx2"/>
                </a:solidFill>
              </a:rPr>
              <a:t> (cf. guide </a:t>
            </a:r>
            <a:r>
              <a:rPr lang="en-US" sz="2400" dirty="0" err="1" smtClean="0">
                <a:solidFill>
                  <a:schemeClr val="tx2"/>
                </a:solidFill>
              </a:rPr>
              <a:t>d’observation</a:t>
            </a:r>
            <a:r>
              <a:rPr lang="en-US" sz="2400" dirty="0" smtClean="0">
                <a:solidFill>
                  <a:schemeClr val="tx2"/>
                </a:solidFill>
              </a:rPr>
              <a:t>) = au </a:t>
            </a:r>
            <a:r>
              <a:rPr lang="en-US" sz="2400" dirty="0" err="1" smtClean="0">
                <a:solidFill>
                  <a:schemeClr val="tx2"/>
                </a:solidFill>
              </a:rPr>
              <a:t>moins</a:t>
            </a:r>
            <a:r>
              <a:rPr lang="en-US" sz="2400" dirty="0" smtClean="0">
                <a:solidFill>
                  <a:schemeClr val="tx2"/>
                </a:solidFill>
              </a:rPr>
              <a:t> 2 </a:t>
            </a:r>
            <a:r>
              <a:rPr lang="en-US" sz="2400" dirty="0" err="1" smtClean="0">
                <a:solidFill>
                  <a:schemeClr val="tx2"/>
                </a:solidFill>
              </a:rPr>
              <a:t>observateurs</a:t>
            </a:r>
            <a:r>
              <a:rPr lang="en-US" sz="2400" dirty="0" smtClean="0">
                <a:solidFill>
                  <a:schemeClr val="tx2"/>
                </a:solidFill>
              </a:rPr>
              <a:t> pour </a:t>
            </a:r>
            <a:r>
              <a:rPr lang="en-US" sz="2400" dirty="0" err="1" smtClean="0">
                <a:solidFill>
                  <a:schemeClr val="tx2"/>
                </a:solidFill>
              </a:rPr>
              <a:t>chaque</a:t>
            </a:r>
            <a:r>
              <a:rPr lang="en-US" sz="2400" dirty="0" smtClean="0">
                <a:solidFill>
                  <a:schemeClr val="tx2"/>
                </a:solidFill>
              </a:rPr>
              <a:t> </a:t>
            </a:r>
            <a:r>
              <a:rPr lang="en-US" sz="2400" dirty="0" err="1" smtClean="0">
                <a:solidFill>
                  <a:schemeClr val="tx2"/>
                </a:solidFill>
              </a:rPr>
              <a:t>élève</a:t>
            </a:r>
            <a:endParaRPr lang="en-US" sz="2400" dirty="0" smtClean="0">
              <a:solidFill>
                <a:schemeClr val="tx2"/>
              </a:solidFill>
            </a:endParaRPr>
          </a:p>
          <a:p>
            <a:pPr marL="0" indent="0">
              <a:buNone/>
            </a:pPr>
            <a:r>
              <a:rPr lang="en-US" sz="2400" dirty="0" smtClean="0">
                <a:solidFill>
                  <a:schemeClr val="tx2"/>
                </a:solidFill>
              </a:rPr>
              <a:t>3</a:t>
            </a:r>
            <a:r>
              <a:rPr lang="en-US" sz="2400" dirty="0" smtClean="0">
                <a:solidFill>
                  <a:schemeClr val="tx2"/>
                </a:solidFill>
              </a:rPr>
              <a:t>.</a:t>
            </a:r>
            <a:r>
              <a:rPr lang="en-US" sz="2400" b="1" dirty="0" smtClean="0">
                <a:solidFill>
                  <a:schemeClr val="tx2"/>
                </a:solidFill>
              </a:rPr>
              <a:t> </a:t>
            </a:r>
            <a:r>
              <a:rPr lang="en-US" sz="2400" b="1" dirty="0" err="1" smtClean="0">
                <a:solidFill>
                  <a:schemeClr val="tx2"/>
                </a:solidFill>
              </a:rPr>
              <a:t>Réunion</a:t>
            </a:r>
            <a:r>
              <a:rPr lang="en-US" sz="2400" b="1" dirty="0" smtClean="0">
                <a:solidFill>
                  <a:schemeClr val="tx2"/>
                </a:solidFill>
              </a:rPr>
              <a:t>/discussion </a:t>
            </a:r>
            <a:r>
              <a:rPr lang="en-US" sz="2400" b="1" dirty="0" err="1" smtClean="0">
                <a:solidFill>
                  <a:schemeClr val="tx2"/>
                </a:solidFill>
              </a:rPr>
              <a:t>en</a:t>
            </a:r>
            <a:r>
              <a:rPr lang="en-US" sz="2400" b="1" dirty="0" smtClean="0">
                <a:solidFill>
                  <a:schemeClr val="tx2"/>
                </a:solidFill>
              </a:rPr>
              <a:t> 2 temps :</a:t>
            </a:r>
            <a:endParaRPr lang="en-US" sz="2400" b="1" dirty="0" smtClean="0">
              <a:solidFill>
                <a:schemeClr val="tx2"/>
              </a:solidFill>
            </a:endParaRPr>
          </a:p>
          <a:p>
            <a:pPr marL="0" indent="0">
              <a:buNone/>
            </a:pPr>
            <a:r>
              <a:rPr lang="en-US" sz="2400" b="1" dirty="0">
                <a:solidFill>
                  <a:schemeClr val="tx2"/>
                </a:solidFill>
              </a:rPr>
              <a:t>	</a:t>
            </a:r>
            <a:r>
              <a:rPr lang="en-US" sz="2400" b="1" dirty="0" smtClean="0">
                <a:solidFill>
                  <a:schemeClr val="tx2"/>
                </a:solidFill>
              </a:rPr>
              <a:t>	* </a:t>
            </a:r>
            <a:r>
              <a:rPr lang="en-US" sz="2000" b="1" dirty="0" smtClean="0">
                <a:solidFill>
                  <a:schemeClr val="tx2"/>
                </a:solidFill>
              </a:rPr>
              <a:t>Confrontation des points de </a:t>
            </a:r>
            <a:r>
              <a:rPr lang="en-US" sz="2000" b="1" dirty="0" err="1" smtClean="0">
                <a:solidFill>
                  <a:schemeClr val="tx2"/>
                </a:solidFill>
              </a:rPr>
              <a:t>vue</a:t>
            </a:r>
            <a:r>
              <a:rPr lang="en-US" sz="2000" b="1" dirty="0" smtClean="0">
                <a:solidFill>
                  <a:schemeClr val="tx2"/>
                </a:solidFill>
              </a:rPr>
              <a:t> </a:t>
            </a:r>
            <a:r>
              <a:rPr lang="en-US" sz="2000" b="1" dirty="0" smtClean="0">
                <a:solidFill>
                  <a:schemeClr val="tx2"/>
                </a:solidFill>
              </a:rPr>
              <a:t>: </a:t>
            </a:r>
            <a:r>
              <a:rPr lang="en-US" sz="2000" dirty="0" err="1" smtClean="0">
                <a:solidFill>
                  <a:schemeClr val="tx2"/>
                </a:solidFill>
              </a:rPr>
              <a:t>Chaque</a:t>
            </a:r>
            <a:r>
              <a:rPr lang="en-US" sz="2000" dirty="0" smtClean="0">
                <a:solidFill>
                  <a:schemeClr val="tx2"/>
                </a:solidFill>
              </a:rPr>
              <a:t> participant </a:t>
            </a:r>
            <a:r>
              <a:rPr lang="en-US" sz="2000" dirty="0" err="1" smtClean="0">
                <a:solidFill>
                  <a:schemeClr val="tx2"/>
                </a:solidFill>
              </a:rPr>
              <a:t>est</a:t>
            </a:r>
            <a:r>
              <a:rPr lang="en-US" sz="2000" dirty="0" smtClean="0">
                <a:solidFill>
                  <a:schemeClr val="tx2"/>
                </a:solidFill>
              </a:rPr>
              <a:t> </a:t>
            </a:r>
            <a:r>
              <a:rPr lang="en-US" sz="2000" dirty="0" err="1" smtClean="0">
                <a:solidFill>
                  <a:schemeClr val="tx2"/>
                </a:solidFill>
              </a:rPr>
              <a:t>invité</a:t>
            </a:r>
            <a:r>
              <a:rPr lang="en-US" sz="2000" dirty="0" smtClean="0">
                <a:solidFill>
                  <a:schemeClr val="tx2"/>
                </a:solidFill>
              </a:rPr>
              <a:t> à </a:t>
            </a:r>
            <a:r>
              <a:rPr lang="en-US" sz="2000" dirty="0" err="1" smtClean="0">
                <a:solidFill>
                  <a:schemeClr val="tx2"/>
                </a:solidFill>
              </a:rPr>
              <a:t>rendre</a:t>
            </a:r>
            <a:r>
              <a:rPr lang="en-US" sz="2000" dirty="0" smtClean="0">
                <a:solidFill>
                  <a:schemeClr val="tx2"/>
                </a:solidFill>
              </a:rPr>
              <a:t> </a:t>
            </a:r>
            <a:r>
              <a:rPr lang="en-US" sz="2000" dirty="0" err="1" smtClean="0">
                <a:solidFill>
                  <a:schemeClr val="tx2"/>
                </a:solidFill>
              </a:rPr>
              <a:t>compte</a:t>
            </a:r>
            <a:r>
              <a:rPr lang="en-US" sz="2000" dirty="0" smtClean="0">
                <a:solidFill>
                  <a:schemeClr val="tx2"/>
                </a:solidFill>
              </a:rPr>
              <a:t> de son observation en la </a:t>
            </a:r>
            <a:r>
              <a:rPr lang="en-US" sz="2000" dirty="0" err="1" smtClean="0">
                <a:solidFill>
                  <a:schemeClr val="tx2"/>
                </a:solidFill>
              </a:rPr>
              <a:t>contextualisant</a:t>
            </a:r>
            <a:r>
              <a:rPr lang="en-US" sz="2000" dirty="0" smtClean="0">
                <a:solidFill>
                  <a:schemeClr val="tx2"/>
                </a:solidFill>
              </a:rPr>
              <a:t>. </a:t>
            </a:r>
          </a:p>
          <a:p>
            <a:pPr marL="0" indent="0">
              <a:buNone/>
            </a:pPr>
            <a:r>
              <a:rPr lang="en-US" sz="2000" dirty="0" smtClean="0">
                <a:solidFill>
                  <a:schemeClr val="tx2"/>
                </a:solidFill>
              </a:rPr>
              <a:t>		* </a:t>
            </a:r>
            <a:r>
              <a:rPr lang="en-US" sz="2000" b="1" dirty="0" smtClean="0">
                <a:solidFill>
                  <a:schemeClr val="tx2"/>
                </a:solidFill>
              </a:rPr>
              <a:t>Formulation </a:t>
            </a:r>
            <a:r>
              <a:rPr lang="en-US" sz="2000" b="1" dirty="0" err="1" smtClean="0">
                <a:solidFill>
                  <a:schemeClr val="tx2"/>
                </a:solidFill>
              </a:rPr>
              <a:t>d’hypothèses</a:t>
            </a:r>
            <a:r>
              <a:rPr lang="en-US" sz="2000" b="1" dirty="0" smtClean="0">
                <a:solidFill>
                  <a:schemeClr val="tx2"/>
                </a:solidFill>
              </a:rPr>
              <a:t> “</a:t>
            </a:r>
            <a:r>
              <a:rPr lang="en-US" sz="2000" b="1" dirty="0" err="1" smtClean="0">
                <a:solidFill>
                  <a:schemeClr val="tx2"/>
                </a:solidFill>
              </a:rPr>
              <a:t>compréhensives</a:t>
            </a:r>
            <a:r>
              <a:rPr lang="en-US" sz="2000" b="1" dirty="0" smtClean="0">
                <a:solidFill>
                  <a:schemeClr val="tx2"/>
                </a:solidFill>
              </a:rPr>
              <a:t>”</a:t>
            </a:r>
            <a:r>
              <a:rPr lang="en-US" sz="2000" dirty="0" smtClean="0">
                <a:solidFill>
                  <a:schemeClr val="tx2"/>
                </a:solidFill>
              </a:rPr>
              <a:t>. </a:t>
            </a:r>
            <a:endParaRPr lang="fr-FR" sz="2000" dirty="0">
              <a:solidFill>
                <a:schemeClr val="tx2"/>
              </a:solidFill>
            </a:endParaRPr>
          </a:p>
        </p:txBody>
      </p:sp>
      <p:sp>
        <p:nvSpPr>
          <p:cNvPr id="5" name="Espace réservé du pied de page 4"/>
          <p:cNvSpPr>
            <a:spLocks noGrp="1"/>
          </p:cNvSpPr>
          <p:nvPr>
            <p:ph type="ftr" sz="quarter" idx="11"/>
          </p:nvPr>
        </p:nvSpPr>
        <p:spPr/>
        <p:txBody>
          <a:bodyPr/>
          <a:lstStyle/>
          <a:p>
            <a:pPr algn="l"/>
            <a:endParaRPr lang="en-US"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pPr/>
              <a:t>12</a:t>
            </a:fld>
            <a:endParaRPr lang="en-US"/>
          </a:p>
        </p:txBody>
      </p:sp>
    </p:spTree>
    <p:extLst>
      <p:ext uri="{BB962C8B-B14F-4D97-AF65-F5344CB8AC3E}">
        <p14:creationId xmlns:p14="http://schemas.microsoft.com/office/powerpoint/2010/main" val="28715745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7886700" cy="823436"/>
          </a:xfrm>
        </p:spPr>
        <p:txBody>
          <a:bodyPr/>
          <a:lstStyle/>
          <a:p>
            <a:r>
              <a:rPr lang="fr-FR" b="1" dirty="0"/>
              <a:t>Méthodologie : Procédure </a:t>
            </a:r>
            <a:r>
              <a:rPr lang="fr-FR" b="1" dirty="0" smtClean="0"/>
              <a:t>3/3</a:t>
            </a:r>
            <a:endParaRPr lang="fr-FR" dirty="0"/>
          </a:p>
        </p:txBody>
      </p:sp>
      <p:sp>
        <p:nvSpPr>
          <p:cNvPr id="3" name="Espace réservé du contenu 2"/>
          <p:cNvSpPr>
            <a:spLocks noGrp="1"/>
          </p:cNvSpPr>
          <p:nvPr>
            <p:ph idx="1"/>
          </p:nvPr>
        </p:nvSpPr>
        <p:spPr>
          <a:xfrm>
            <a:off x="395536" y="1556792"/>
            <a:ext cx="8558784" cy="3591732"/>
          </a:xfrm>
        </p:spPr>
        <p:txBody>
          <a:bodyPr>
            <a:normAutofit fontScale="25000" lnSpcReduction="20000"/>
          </a:bodyPr>
          <a:lstStyle/>
          <a:p>
            <a:r>
              <a:rPr lang="fr-FR" sz="9600" dirty="0">
                <a:solidFill>
                  <a:schemeClr val="tx2"/>
                </a:solidFill>
              </a:rPr>
              <a:t>L’analyse « en regards croisés » parents-professionnels favorise une </a:t>
            </a:r>
            <a:r>
              <a:rPr lang="fr-FR" sz="9600" b="1" dirty="0">
                <a:solidFill>
                  <a:schemeClr val="tx2"/>
                </a:solidFill>
              </a:rPr>
              <a:t>mise en mouvement des images mentales</a:t>
            </a:r>
            <a:r>
              <a:rPr lang="fr-FR" sz="9600" dirty="0">
                <a:solidFill>
                  <a:schemeClr val="tx2"/>
                </a:solidFill>
              </a:rPr>
              <a:t>, une </a:t>
            </a:r>
            <a:r>
              <a:rPr lang="fr-FR" sz="9600" b="1" dirty="0">
                <a:solidFill>
                  <a:schemeClr val="tx2"/>
                </a:solidFill>
              </a:rPr>
              <a:t>construction de représentations plus complexes</a:t>
            </a:r>
          </a:p>
          <a:p>
            <a:endParaRPr lang="fr-FR" sz="9600" dirty="0">
              <a:solidFill>
                <a:schemeClr val="tx2"/>
              </a:solidFill>
            </a:endParaRPr>
          </a:p>
          <a:p>
            <a:r>
              <a:rPr lang="fr-FR" sz="9600" dirty="0">
                <a:solidFill>
                  <a:schemeClr val="tx2"/>
                </a:solidFill>
              </a:rPr>
              <a:t>Implique une confrontation des points de vue : </a:t>
            </a:r>
            <a:r>
              <a:rPr lang="fr-FR" sz="9600" b="1" dirty="0">
                <a:solidFill>
                  <a:schemeClr val="tx2"/>
                </a:solidFill>
              </a:rPr>
              <a:t>déstabilisation éventuelle, </a:t>
            </a:r>
            <a:r>
              <a:rPr lang="fr-FR" sz="9600" b="1" dirty="0" smtClean="0">
                <a:solidFill>
                  <a:schemeClr val="tx2"/>
                </a:solidFill>
              </a:rPr>
              <a:t>complexification</a:t>
            </a:r>
            <a:r>
              <a:rPr lang="fr-FR" sz="9600" dirty="0" smtClean="0">
                <a:solidFill>
                  <a:schemeClr val="tx2"/>
                </a:solidFill>
              </a:rPr>
              <a:t>. </a:t>
            </a:r>
          </a:p>
          <a:p>
            <a:endParaRPr lang="fr-FR" sz="9600" dirty="0" smtClean="0">
              <a:solidFill>
                <a:schemeClr val="tx2"/>
              </a:solidFill>
            </a:endParaRPr>
          </a:p>
          <a:p>
            <a:r>
              <a:rPr lang="fr-FR" sz="9600" b="1" dirty="0" smtClean="0">
                <a:solidFill>
                  <a:schemeClr val="tx2"/>
                </a:solidFill>
              </a:rPr>
              <a:t>Prise </a:t>
            </a:r>
            <a:r>
              <a:rPr lang="fr-FR" sz="9600" b="1" dirty="0">
                <a:solidFill>
                  <a:schemeClr val="tx2"/>
                </a:solidFill>
              </a:rPr>
              <a:t>de distance </a:t>
            </a:r>
            <a:r>
              <a:rPr lang="fr-FR" sz="9600" dirty="0">
                <a:solidFill>
                  <a:schemeClr val="tx2"/>
                </a:solidFill>
              </a:rPr>
              <a:t>par la confrontation à d’autres, </a:t>
            </a:r>
            <a:r>
              <a:rPr lang="fr-FR" sz="9600" dirty="0" smtClean="0">
                <a:solidFill>
                  <a:schemeClr val="tx2"/>
                </a:solidFill>
              </a:rPr>
              <a:t>pour tous, professionnels, parents et </a:t>
            </a:r>
            <a:r>
              <a:rPr lang="fr-FR" sz="9600" dirty="0">
                <a:solidFill>
                  <a:schemeClr val="tx2"/>
                </a:solidFill>
              </a:rPr>
              <a:t>chercheurs</a:t>
            </a:r>
          </a:p>
          <a:p>
            <a:endParaRPr lang="fr-FR" sz="9600" dirty="0" smtClean="0">
              <a:solidFill>
                <a:schemeClr val="tx2"/>
              </a:solidFill>
            </a:endParaRPr>
          </a:p>
          <a:p>
            <a:pPr lvl="0" fontAlgn="auto">
              <a:spcBef>
                <a:spcPts val="0"/>
              </a:spcBef>
              <a:spcAft>
                <a:spcPts val="0"/>
              </a:spcAft>
              <a:buFont typeface="Arial" panose="020B0604020202020204" pitchFamily="34" charset="0"/>
              <a:buChar char="•"/>
              <a:defRPr/>
            </a:pPr>
            <a:r>
              <a:rPr lang="fr-FR" sz="9600" dirty="0" smtClean="0">
                <a:solidFill>
                  <a:schemeClr val="tx2"/>
                </a:solidFill>
              </a:rPr>
              <a:t>Amène à interroger à la fois la </a:t>
            </a:r>
            <a:r>
              <a:rPr lang="fr-FR" sz="9600" b="1" dirty="0" smtClean="0">
                <a:solidFill>
                  <a:schemeClr val="tx2"/>
                </a:solidFill>
              </a:rPr>
              <a:t>dimension </a:t>
            </a:r>
            <a:r>
              <a:rPr lang="fr-FR" sz="9600" b="1" dirty="0">
                <a:solidFill>
                  <a:schemeClr val="tx2"/>
                </a:solidFill>
              </a:rPr>
              <a:t>objective des comportements observés et la dimension relationnelle en jeu dans l’intersubjectivité du lien. </a:t>
            </a:r>
            <a:endParaRPr lang="fr-FR" sz="9600" b="1" dirty="0" smtClean="0">
              <a:solidFill>
                <a:schemeClr val="tx2"/>
              </a:solidFill>
            </a:endParaRPr>
          </a:p>
          <a:p>
            <a:pPr lvl="0" fontAlgn="auto">
              <a:spcBef>
                <a:spcPts val="0"/>
              </a:spcBef>
              <a:spcAft>
                <a:spcPts val="0"/>
              </a:spcAft>
              <a:buFont typeface="Arial" panose="020B0604020202020204" pitchFamily="34" charset="0"/>
              <a:buChar char="•"/>
              <a:defRPr/>
            </a:pPr>
            <a:endParaRPr lang="fr-FR" sz="4400" b="1" dirty="0" smtClean="0">
              <a:solidFill>
                <a:schemeClr val="tx1"/>
              </a:solidFill>
            </a:endParaRPr>
          </a:p>
          <a:p>
            <a:endParaRPr lang="fr-FR" sz="3600" dirty="0">
              <a:solidFill>
                <a:schemeClr val="tx1">
                  <a:lumMod val="65000"/>
                  <a:lumOff val="35000"/>
                </a:schemeClr>
              </a:solidFill>
            </a:endParaRPr>
          </a:p>
        </p:txBody>
      </p:sp>
      <p:sp>
        <p:nvSpPr>
          <p:cNvPr id="4" name="Espace réservé de la date 3"/>
          <p:cNvSpPr>
            <a:spLocks noGrp="1"/>
          </p:cNvSpPr>
          <p:nvPr>
            <p:ph type="dt" sz="half" idx="10"/>
          </p:nvPr>
        </p:nvSpPr>
        <p:spPr/>
        <p:txBody>
          <a:bodyPr/>
          <a:lstStyle/>
          <a:p>
            <a:fld id="{10095717-CF64-8A4F-B087-09D3C8599055}" type="datetime2">
              <a:rPr lang="fr-FR" smtClean="0"/>
              <a:pPr/>
              <a:t>vendredi 10 janvier 2020</a:t>
            </a:fld>
            <a:endParaRPr lang="en-US"/>
          </a:p>
        </p:txBody>
      </p:sp>
      <p:sp>
        <p:nvSpPr>
          <p:cNvPr id="5" name="Espace réservé du pied de page 4"/>
          <p:cNvSpPr>
            <a:spLocks noGrp="1"/>
          </p:cNvSpPr>
          <p:nvPr>
            <p:ph type="ftr" sz="quarter" idx="11"/>
          </p:nvPr>
        </p:nvSpPr>
        <p:spPr/>
        <p:txBody>
          <a:bodyPr/>
          <a:lstStyle/>
          <a:p>
            <a:pPr algn="l"/>
            <a:r>
              <a:rPr lang="en-US" dirty="0" err="1" smtClean="0"/>
              <a:t>Prénom</a:t>
            </a:r>
            <a:r>
              <a:rPr lang="en-US" dirty="0" smtClean="0"/>
              <a:t> Nom de </a:t>
            </a:r>
            <a:r>
              <a:rPr lang="en-US" dirty="0" err="1" smtClean="0"/>
              <a:t>l'auteur</a:t>
            </a:r>
            <a:endParaRPr lang="en-US" dirty="0"/>
          </a:p>
        </p:txBody>
      </p:sp>
      <p:sp>
        <p:nvSpPr>
          <p:cNvPr id="6" name="Espace réservé du texte 5"/>
          <p:cNvSpPr>
            <a:spLocks noGrp="1"/>
          </p:cNvSpPr>
          <p:nvPr>
            <p:ph type="body" sz="quarter" idx="13"/>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pPr/>
              <a:t>13</a:t>
            </a:fld>
            <a:endParaRPr lang="en-US"/>
          </a:p>
        </p:txBody>
      </p:sp>
    </p:spTree>
    <p:extLst>
      <p:ext uri="{BB962C8B-B14F-4D97-AF65-F5344CB8AC3E}">
        <p14:creationId xmlns:p14="http://schemas.microsoft.com/office/powerpoint/2010/main" val="4055933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t>Enjeux éthiques </a:t>
            </a:r>
            <a:r>
              <a:rPr lang="fr-FR" sz="3200" b="1" dirty="0" smtClean="0"/>
              <a:t>et fonctionnels propres </a:t>
            </a:r>
            <a:r>
              <a:rPr lang="fr-FR" sz="3200" b="1" dirty="0" smtClean="0"/>
              <a:t>à la situation de polyhandicap</a:t>
            </a:r>
            <a:endParaRPr lang="fr-FR" sz="3200" b="1" dirty="0"/>
          </a:p>
        </p:txBody>
      </p:sp>
      <p:sp>
        <p:nvSpPr>
          <p:cNvPr id="3" name="Espace réservé du contenu 2"/>
          <p:cNvSpPr>
            <a:spLocks noGrp="1"/>
          </p:cNvSpPr>
          <p:nvPr>
            <p:ph idx="1"/>
          </p:nvPr>
        </p:nvSpPr>
        <p:spPr>
          <a:xfrm>
            <a:off x="107504" y="1403648"/>
            <a:ext cx="8928992" cy="4473624"/>
          </a:xfrm>
        </p:spPr>
        <p:txBody>
          <a:bodyPr/>
          <a:lstStyle/>
          <a:p>
            <a:pPr marL="0" indent="0" algn="just">
              <a:buNone/>
            </a:pPr>
            <a:r>
              <a:rPr lang="fr-FR" sz="2400" dirty="0"/>
              <a:t>Les enjeux de notre posture de chercheur rejoignent en partie ceux des professionnels et des parents impliqués dans l’accompagnement pédagogique et éducatif de la personne polyhandicapée : </a:t>
            </a:r>
            <a:endParaRPr lang="fr-FR" sz="2400" dirty="0" smtClean="0"/>
          </a:p>
          <a:p>
            <a:r>
              <a:rPr lang="fr-FR" sz="2400" dirty="0" smtClean="0"/>
              <a:t>Comment </a:t>
            </a:r>
            <a:r>
              <a:rPr lang="fr-FR" sz="2400" dirty="0"/>
              <a:t>apprécier l’enfant en situation de polyhandicap sous l’angle de ses compétences et de ses aptitudes </a:t>
            </a:r>
            <a:r>
              <a:rPr lang="fr-FR" sz="2400" dirty="0" smtClean="0"/>
              <a:t>quand la massivité des troubles fait écran à la personne ? </a:t>
            </a:r>
          </a:p>
          <a:p>
            <a:r>
              <a:rPr lang="fr-FR" sz="2400" dirty="0" smtClean="0"/>
              <a:t>Comment </a:t>
            </a:r>
            <a:r>
              <a:rPr lang="fr-FR" sz="2400" dirty="0"/>
              <a:t>accéder à ses manières singulières d’être au monde, si discrètes soient-elles ? </a:t>
            </a:r>
            <a:endParaRPr lang="fr-FR" sz="2400" dirty="0" smtClean="0"/>
          </a:p>
          <a:p>
            <a:r>
              <a:rPr lang="fr-FR" sz="2400" dirty="0" smtClean="0"/>
              <a:t>Comment </a:t>
            </a:r>
            <a:r>
              <a:rPr lang="fr-FR" sz="2400" dirty="0"/>
              <a:t>se rendre suffisamment sensible à des processus </a:t>
            </a:r>
            <a:r>
              <a:rPr lang="fr-FR" sz="2400" dirty="0" smtClean="0"/>
              <a:t>difficiles </a:t>
            </a:r>
            <a:r>
              <a:rPr lang="fr-FR" sz="2400" dirty="0"/>
              <a:t>à percevoir et à interpréter ? </a:t>
            </a:r>
          </a:p>
          <a:p>
            <a:endParaRPr lang="fr-FR" dirty="0" smtClean="0">
              <a:solidFill>
                <a:schemeClr val="tx1">
                  <a:lumMod val="65000"/>
                  <a:lumOff val="35000"/>
                </a:schemeClr>
              </a:solidFill>
            </a:endParaRPr>
          </a:p>
          <a:p>
            <a:endParaRPr lang="fr-FR" dirty="0"/>
          </a:p>
          <a:p>
            <a:endParaRPr lang="fr-FR" dirty="0" smtClean="0"/>
          </a:p>
          <a:p>
            <a:endParaRPr lang="fr-FR" dirty="0"/>
          </a:p>
          <a:p>
            <a:endParaRPr lang="fr-FR" dirty="0"/>
          </a:p>
        </p:txBody>
      </p:sp>
    </p:spTree>
    <p:extLst>
      <p:ext uri="{BB962C8B-B14F-4D97-AF65-F5344CB8AC3E}">
        <p14:creationId xmlns:p14="http://schemas.microsoft.com/office/powerpoint/2010/main" val="3221666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t>Enjeux éthiques </a:t>
            </a:r>
            <a:r>
              <a:rPr lang="fr-FR" sz="3200" b="1" dirty="0" smtClean="0"/>
              <a:t>et fonctionnels propres </a:t>
            </a:r>
            <a:r>
              <a:rPr lang="fr-FR" sz="3200" b="1" dirty="0" smtClean="0"/>
              <a:t>à la situation de polyhandicap</a:t>
            </a:r>
            <a:endParaRPr lang="fr-FR" sz="3200" b="1" dirty="0"/>
          </a:p>
        </p:txBody>
      </p:sp>
      <p:sp>
        <p:nvSpPr>
          <p:cNvPr id="3" name="Espace réservé du contenu 2"/>
          <p:cNvSpPr>
            <a:spLocks noGrp="1"/>
          </p:cNvSpPr>
          <p:nvPr>
            <p:ph idx="1"/>
          </p:nvPr>
        </p:nvSpPr>
        <p:spPr>
          <a:xfrm>
            <a:off x="107504" y="1403648"/>
            <a:ext cx="8928992" cy="4473624"/>
          </a:xfrm>
        </p:spPr>
        <p:txBody>
          <a:bodyPr/>
          <a:lstStyle/>
          <a:p>
            <a:pPr marL="0" lvl="0" indent="0" fontAlgn="auto">
              <a:spcBef>
                <a:spcPts val="0"/>
              </a:spcBef>
              <a:spcAft>
                <a:spcPts val="0"/>
              </a:spcAft>
              <a:buNone/>
              <a:defRPr/>
            </a:pPr>
            <a:r>
              <a:rPr lang="fr-FR" sz="2400" dirty="0" smtClean="0">
                <a:solidFill>
                  <a:schemeClr val="tx1"/>
                </a:solidFill>
              </a:rPr>
              <a:t>Sur </a:t>
            </a:r>
            <a:r>
              <a:rPr lang="fr-FR" sz="2400" dirty="0">
                <a:solidFill>
                  <a:schemeClr val="tx1"/>
                </a:solidFill>
              </a:rPr>
              <a:t>le plan éthique et </a:t>
            </a:r>
            <a:r>
              <a:rPr lang="fr-FR" sz="2400" dirty="0" smtClean="0">
                <a:solidFill>
                  <a:schemeClr val="tx1"/>
                </a:solidFill>
              </a:rPr>
              <a:t>fonctionnel, on a donc été conduit à :</a:t>
            </a:r>
          </a:p>
          <a:p>
            <a:pPr marL="0" lvl="0" indent="0" fontAlgn="auto">
              <a:spcBef>
                <a:spcPts val="0"/>
              </a:spcBef>
              <a:spcAft>
                <a:spcPts val="0"/>
              </a:spcAft>
              <a:buNone/>
              <a:defRPr/>
            </a:pPr>
            <a:endParaRPr lang="fr-FR" sz="2400" dirty="0">
              <a:solidFill>
                <a:schemeClr val="tx1"/>
              </a:solidFill>
            </a:endParaRPr>
          </a:p>
          <a:p>
            <a:pPr lvl="0" algn="just" fontAlgn="auto">
              <a:spcBef>
                <a:spcPts val="0"/>
              </a:spcBef>
              <a:spcAft>
                <a:spcPts val="0"/>
              </a:spcAft>
              <a:buFont typeface="Arial" panose="020B0604020202020204" pitchFamily="34" charset="0"/>
              <a:buChar char="•"/>
              <a:defRPr/>
            </a:pPr>
            <a:r>
              <a:rPr lang="fr-FR" sz="2400" dirty="0" smtClean="0">
                <a:solidFill>
                  <a:schemeClr val="tx2"/>
                </a:solidFill>
              </a:rPr>
              <a:t>Privilégier </a:t>
            </a:r>
            <a:r>
              <a:rPr lang="fr-FR" sz="2400" dirty="0">
                <a:solidFill>
                  <a:schemeClr val="tx2"/>
                </a:solidFill>
              </a:rPr>
              <a:t>une observation </a:t>
            </a:r>
            <a:r>
              <a:rPr lang="fr-FR" sz="2400" dirty="0" smtClean="0">
                <a:solidFill>
                  <a:schemeClr val="tx2"/>
                </a:solidFill>
              </a:rPr>
              <a:t>« en </a:t>
            </a:r>
            <a:r>
              <a:rPr lang="fr-FR" sz="2400" dirty="0">
                <a:solidFill>
                  <a:schemeClr val="tx2"/>
                </a:solidFill>
              </a:rPr>
              <a:t>regards </a:t>
            </a:r>
            <a:r>
              <a:rPr lang="fr-FR" sz="2400" dirty="0" smtClean="0">
                <a:solidFill>
                  <a:schemeClr val="tx2"/>
                </a:solidFill>
              </a:rPr>
              <a:t>croisés » </a:t>
            </a:r>
            <a:r>
              <a:rPr lang="fr-FR" sz="2400" dirty="0">
                <a:solidFill>
                  <a:schemeClr val="tx2"/>
                </a:solidFill>
              </a:rPr>
              <a:t>entre proches, professionnels et chercheurs, de manière à </a:t>
            </a:r>
            <a:r>
              <a:rPr lang="fr-FR" sz="2400" b="1" dirty="0">
                <a:solidFill>
                  <a:schemeClr val="tx2"/>
                </a:solidFill>
              </a:rPr>
              <a:t>minimiser les écarts d’interprétation entre l’objectivement perçu et le subjectivement perçu</a:t>
            </a:r>
            <a:r>
              <a:rPr lang="fr-FR" sz="2400" dirty="0">
                <a:solidFill>
                  <a:schemeClr val="tx2"/>
                </a:solidFill>
              </a:rPr>
              <a:t> ; </a:t>
            </a:r>
            <a:endParaRPr lang="fr-FR" sz="2400" dirty="0" smtClean="0">
              <a:solidFill>
                <a:schemeClr val="tx2"/>
              </a:solidFill>
            </a:endParaRPr>
          </a:p>
          <a:p>
            <a:pPr lvl="0" algn="just" fontAlgn="auto">
              <a:spcBef>
                <a:spcPts val="0"/>
              </a:spcBef>
              <a:spcAft>
                <a:spcPts val="0"/>
              </a:spcAft>
              <a:buFont typeface="Arial" panose="020B0604020202020204" pitchFamily="34" charset="0"/>
              <a:buChar char="•"/>
              <a:defRPr/>
            </a:pPr>
            <a:r>
              <a:rPr lang="fr-FR" sz="2400" b="1" dirty="0" smtClean="0">
                <a:solidFill>
                  <a:schemeClr val="tx2"/>
                </a:solidFill>
              </a:rPr>
              <a:t>Permettre </a:t>
            </a:r>
            <a:r>
              <a:rPr lang="fr-FR" sz="2400" b="1" dirty="0">
                <a:solidFill>
                  <a:schemeClr val="tx2"/>
                </a:solidFill>
              </a:rPr>
              <a:t>une lecture « subjective » de l’observation où les éléments retenus prennent un sens particulier en fonction de la force affective qu’ils </a:t>
            </a:r>
            <a:r>
              <a:rPr lang="fr-FR" sz="2400" b="1" dirty="0" smtClean="0">
                <a:solidFill>
                  <a:schemeClr val="tx2"/>
                </a:solidFill>
              </a:rPr>
              <a:t>laissent.</a:t>
            </a:r>
            <a:endParaRPr lang="fr-FR" sz="2400" dirty="0" smtClean="0">
              <a:solidFill>
                <a:schemeClr val="tx2"/>
              </a:solidFill>
            </a:endParaRPr>
          </a:p>
          <a:p>
            <a:pPr lvl="0" algn="just" fontAlgn="auto">
              <a:spcBef>
                <a:spcPts val="0"/>
              </a:spcBef>
              <a:spcAft>
                <a:spcPts val="0"/>
              </a:spcAft>
              <a:buFont typeface="Arial" panose="020B0604020202020204" pitchFamily="34" charset="0"/>
              <a:buChar char="•"/>
              <a:defRPr/>
            </a:pPr>
            <a:r>
              <a:rPr lang="fr-FR" sz="2400" dirty="0" smtClean="0">
                <a:solidFill>
                  <a:schemeClr val="tx2"/>
                </a:solidFill>
              </a:rPr>
              <a:t>Envisager</a:t>
            </a:r>
            <a:r>
              <a:rPr lang="fr-FR" sz="2400" dirty="0">
                <a:solidFill>
                  <a:schemeClr val="tx2"/>
                </a:solidFill>
              </a:rPr>
              <a:t>, avec la participation des professionnels et des parents </a:t>
            </a:r>
            <a:r>
              <a:rPr lang="fr-FR" sz="2400" b="1" dirty="0">
                <a:solidFill>
                  <a:schemeClr val="tx2"/>
                </a:solidFill>
              </a:rPr>
              <a:t>un dispositif spécifique pour recueillir le point de vue de la personne </a:t>
            </a:r>
            <a:r>
              <a:rPr lang="fr-FR" sz="2400" b="1" dirty="0" smtClean="0">
                <a:solidFill>
                  <a:schemeClr val="tx2"/>
                </a:solidFill>
              </a:rPr>
              <a:t>polyhandicapée</a:t>
            </a:r>
            <a:r>
              <a:rPr lang="fr-FR" sz="2400" dirty="0" smtClean="0">
                <a:solidFill>
                  <a:schemeClr val="tx2"/>
                </a:solidFill>
              </a:rPr>
              <a:t> ; </a:t>
            </a:r>
          </a:p>
          <a:p>
            <a:pPr lvl="0" algn="just" fontAlgn="auto">
              <a:spcBef>
                <a:spcPts val="0"/>
              </a:spcBef>
              <a:spcAft>
                <a:spcPts val="0"/>
              </a:spcAft>
              <a:buFont typeface="Arial" panose="020B0604020202020204" pitchFamily="34" charset="0"/>
              <a:buChar char="•"/>
              <a:defRPr/>
            </a:pPr>
            <a:endParaRPr lang="fr-FR" sz="2400" dirty="0">
              <a:solidFill>
                <a:schemeClr val="tx2"/>
              </a:solidFill>
            </a:endParaRPr>
          </a:p>
          <a:p>
            <a:pPr marL="0" lvl="0" indent="0" fontAlgn="auto">
              <a:spcBef>
                <a:spcPts val="0"/>
              </a:spcBef>
              <a:spcAft>
                <a:spcPts val="0"/>
              </a:spcAft>
              <a:buNone/>
              <a:defRPr/>
            </a:pPr>
            <a:r>
              <a:rPr lang="fr-FR" sz="2400" dirty="0">
                <a:solidFill>
                  <a:schemeClr val="tx1">
                    <a:lumMod val="65000"/>
                    <a:lumOff val="35000"/>
                  </a:schemeClr>
                </a:solidFill>
              </a:rPr>
              <a:t> </a:t>
            </a:r>
            <a:endParaRPr lang="fr-FR" sz="2400" dirty="0"/>
          </a:p>
          <a:p>
            <a:endParaRPr lang="fr-FR" dirty="0" smtClean="0">
              <a:solidFill>
                <a:schemeClr val="tx1">
                  <a:lumMod val="65000"/>
                  <a:lumOff val="35000"/>
                </a:schemeClr>
              </a:solidFill>
            </a:endParaRPr>
          </a:p>
          <a:p>
            <a:endParaRPr lang="fr-FR" dirty="0"/>
          </a:p>
          <a:p>
            <a:endParaRPr lang="fr-FR" dirty="0" smtClean="0"/>
          </a:p>
          <a:p>
            <a:endParaRPr lang="fr-FR" dirty="0"/>
          </a:p>
          <a:p>
            <a:endParaRPr lang="fr-FR" dirty="0"/>
          </a:p>
        </p:txBody>
      </p:sp>
    </p:spTree>
    <p:extLst>
      <p:ext uri="{BB962C8B-B14F-4D97-AF65-F5344CB8AC3E}">
        <p14:creationId xmlns:p14="http://schemas.microsoft.com/office/powerpoint/2010/main" val="3487404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a:t>Enjeux éthiques </a:t>
            </a:r>
            <a:r>
              <a:rPr lang="fr-FR" sz="3200" b="1" dirty="0" smtClean="0"/>
              <a:t>et fonctionnels propres </a:t>
            </a:r>
            <a:r>
              <a:rPr lang="fr-FR" sz="3200" b="1" dirty="0"/>
              <a:t>à la situation de polyhandicap</a:t>
            </a:r>
            <a:endParaRPr lang="fr-FR" sz="3200" dirty="0"/>
          </a:p>
        </p:txBody>
      </p:sp>
      <p:sp>
        <p:nvSpPr>
          <p:cNvPr id="3" name="Espace réservé du contenu 2"/>
          <p:cNvSpPr>
            <a:spLocks noGrp="1"/>
          </p:cNvSpPr>
          <p:nvPr>
            <p:ph idx="1"/>
          </p:nvPr>
        </p:nvSpPr>
        <p:spPr>
          <a:xfrm>
            <a:off x="107504" y="1403648"/>
            <a:ext cx="8928992" cy="4473624"/>
          </a:xfrm>
        </p:spPr>
        <p:style>
          <a:lnRef idx="2">
            <a:schemeClr val="dk1"/>
          </a:lnRef>
          <a:fillRef idx="1">
            <a:schemeClr val="lt1"/>
          </a:fillRef>
          <a:effectRef idx="0">
            <a:schemeClr val="dk1"/>
          </a:effectRef>
          <a:fontRef idx="minor">
            <a:schemeClr val="dk1"/>
          </a:fontRef>
        </p:style>
        <p:txBody>
          <a:bodyPr/>
          <a:lstStyle/>
          <a:p>
            <a:pPr marL="0" indent="0" algn="just">
              <a:buNone/>
            </a:pPr>
            <a:r>
              <a:rPr lang="fr-FR" sz="2400" b="1" dirty="0">
                <a:solidFill>
                  <a:schemeClr val="tx2"/>
                </a:solidFill>
              </a:rPr>
              <a:t>Le polyhandicap </a:t>
            </a:r>
            <a:r>
              <a:rPr lang="fr-FR" sz="2400" b="1" dirty="0" smtClean="0">
                <a:solidFill>
                  <a:schemeClr val="tx2"/>
                </a:solidFill>
              </a:rPr>
              <a:t>nous </a:t>
            </a:r>
            <a:r>
              <a:rPr lang="fr-FR" sz="2400" b="1" dirty="0" smtClean="0">
                <a:solidFill>
                  <a:schemeClr val="tx2"/>
                </a:solidFill>
              </a:rPr>
              <a:t>a amené </a:t>
            </a:r>
            <a:r>
              <a:rPr lang="fr-FR" sz="2400" b="1" dirty="0" smtClean="0">
                <a:solidFill>
                  <a:schemeClr val="tx2"/>
                </a:solidFill>
              </a:rPr>
              <a:t>à interroger sans cesse </a:t>
            </a:r>
            <a:r>
              <a:rPr lang="fr-FR" sz="2400" b="1" u="sng" dirty="0" smtClean="0">
                <a:solidFill>
                  <a:schemeClr val="tx2"/>
                </a:solidFill>
              </a:rPr>
              <a:t>notre posture de chercheur</a:t>
            </a:r>
            <a:r>
              <a:rPr lang="fr-FR" sz="2400" b="1" dirty="0" smtClean="0">
                <a:solidFill>
                  <a:schemeClr val="tx2"/>
                </a:solidFill>
              </a:rPr>
              <a:t> et à </a:t>
            </a:r>
            <a:r>
              <a:rPr lang="fr-FR" sz="2400" b="1" u="sng" dirty="0" smtClean="0">
                <a:solidFill>
                  <a:schemeClr val="tx2"/>
                </a:solidFill>
              </a:rPr>
              <a:t>mener un travail sur nous-mêmes </a:t>
            </a:r>
            <a:r>
              <a:rPr lang="fr-FR" sz="2400" dirty="0" smtClean="0">
                <a:solidFill>
                  <a:schemeClr val="tx2"/>
                </a:solidFill>
              </a:rPr>
              <a:t>: </a:t>
            </a:r>
          </a:p>
          <a:p>
            <a:pPr algn="just"/>
            <a:r>
              <a:rPr lang="fr-FR" sz="2400" dirty="0" smtClean="0">
                <a:solidFill>
                  <a:schemeClr val="tx2"/>
                </a:solidFill>
              </a:rPr>
              <a:t>Pour affiner nos </a:t>
            </a:r>
            <a:r>
              <a:rPr lang="fr-FR" sz="2400" dirty="0">
                <a:solidFill>
                  <a:schemeClr val="tx2"/>
                </a:solidFill>
              </a:rPr>
              <a:t>capacités d’observation et </a:t>
            </a:r>
            <a:r>
              <a:rPr lang="fr-FR" sz="2400" dirty="0" smtClean="0">
                <a:solidFill>
                  <a:schemeClr val="tx2"/>
                </a:solidFill>
              </a:rPr>
              <a:t>d’attention </a:t>
            </a:r>
          </a:p>
          <a:p>
            <a:pPr algn="just"/>
            <a:r>
              <a:rPr lang="fr-FR" sz="2400" dirty="0" smtClean="0">
                <a:solidFill>
                  <a:schemeClr val="tx2"/>
                </a:solidFill>
              </a:rPr>
              <a:t>Pour développer </a:t>
            </a:r>
            <a:r>
              <a:rPr lang="fr-FR" sz="2400" dirty="0">
                <a:solidFill>
                  <a:schemeClr val="tx2"/>
                </a:solidFill>
              </a:rPr>
              <a:t>une écoute exclusivement centrée sur la personne, sans préoccupation narcissique quant à sa propre personne ou sa professionnalité </a:t>
            </a:r>
            <a:endParaRPr lang="fr-FR" sz="2400" dirty="0" smtClean="0">
              <a:solidFill>
                <a:schemeClr val="tx2"/>
              </a:solidFill>
            </a:endParaRPr>
          </a:p>
          <a:p>
            <a:pPr algn="just"/>
            <a:r>
              <a:rPr lang="fr-FR" sz="2400" dirty="0">
                <a:solidFill>
                  <a:schemeClr val="tx2"/>
                </a:solidFill>
              </a:rPr>
              <a:t> </a:t>
            </a:r>
            <a:r>
              <a:rPr lang="fr-FR" sz="2400" dirty="0" smtClean="0">
                <a:solidFill>
                  <a:schemeClr val="tx2"/>
                </a:solidFill>
              </a:rPr>
              <a:t>   </a:t>
            </a:r>
            <a:r>
              <a:rPr lang="fr-FR" sz="2400" cap="all" dirty="0" smtClean="0">
                <a:solidFill>
                  <a:schemeClr val="tx2"/>
                </a:solidFill>
              </a:rPr>
              <a:t>é</a:t>
            </a:r>
            <a:r>
              <a:rPr lang="fr-FR" sz="2400" dirty="0" smtClean="0">
                <a:solidFill>
                  <a:schemeClr val="tx2"/>
                </a:solidFill>
              </a:rPr>
              <a:t>volution du dispositif d’analyse en regards croisés des séances filmées en deux temps distincts : rendre compte de son observation puis formuler des hypothèses « compréhensives » </a:t>
            </a:r>
          </a:p>
          <a:p>
            <a:pPr algn="just"/>
            <a:r>
              <a:rPr lang="fr-FR" sz="2400" dirty="0">
                <a:solidFill>
                  <a:schemeClr val="tx2"/>
                </a:solidFill>
              </a:rPr>
              <a:t> </a:t>
            </a:r>
            <a:r>
              <a:rPr lang="fr-FR" sz="2400" dirty="0" smtClean="0">
                <a:solidFill>
                  <a:schemeClr val="tx2"/>
                </a:solidFill>
              </a:rPr>
              <a:t>  Cadre pour analyser le contre-transfert des chercheurs impliqués auprès des différents acteurs, avec un tiers externe. </a:t>
            </a:r>
          </a:p>
          <a:p>
            <a:endParaRPr lang="fr-FR" dirty="0" smtClean="0">
              <a:solidFill>
                <a:schemeClr val="tx1">
                  <a:lumMod val="65000"/>
                  <a:lumOff val="35000"/>
                </a:schemeClr>
              </a:solidFill>
            </a:endParaRPr>
          </a:p>
          <a:p>
            <a:pPr marL="0" indent="0">
              <a:buNone/>
            </a:pPr>
            <a:endParaRPr lang="fr-FR" dirty="0"/>
          </a:p>
          <a:p>
            <a:endParaRPr lang="fr-FR" dirty="0" smtClean="0"/>
          </a:p>
          <a:p>
            <a:endParaRPr lang="fr-FR" dirty="0"/>
          </a:p>
          <a:p>
            <a:endParaRPr lang="fr-FR" dirty="0"/>
          </a:p>
        </p:txBody>
      </p:sp>
      <p:sp>
        <p:nvSpPr>
          <p:cNvPr id="5" name="Flèche droite 4"/>
          <p:cNvSpPr/>
          <p:nvPr/>
        </p:nvSpPr>
        <p:spPr>
          <a:xfrm>
            <a:off x="179512" y="3933056"/>
            <a:ext cx="504000" cy="28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107504" y="5085184"/>
            <a:ext cx="504000" cy="28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134888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60648"/>
            <a:ext cx="8856984" cy="1143000"/>
          </a:xfrm>
        </p:spPr>
        <p:txBody>
          <a:bodyPr/>
          <a:lstStyle/>
          <a:p>
            <a:r>
              <a:rPr lang="fr-FR" sz="2800" b="1" dirty="0" smtClean="0"/>
              <a:t>Principaux </a:t>
            </a:r>
            <a:r>
              <a:rPr lang="fr-FR" sz="2800" b="1" dirty="0" smtClean="0"/>
              <a:t>résultats (1/3) : </a:t>
            </a:r>
            <a:r>
              <a:rPr lang="fr-FR" sz="2800" b="1" dirty="0" smtClean="0"/>
              <a:t>des potentialités mais une grande </a:t>
            </a:r>
            <a:r>
              <a:rPr lang="fr-FR" sz="2800" b="1" dirty="0" smtClean="0"/>
              <a:t>hétérogénéité au plan intra et interindividuel</a:t>
            </a:r>
            <a:endParaRPr lang="fr-FR" sz="2800" b="1" dirty="0"/>
          </a:p>
        </p:txBody>
      </p:sp>
      <p:sp>
        <p:nvSpPr>
          <p:cNvPr id="3" name="Espace réservé du contenu 2"/>
          <p:cNvSpPr>
            <a:spLocks noGrp="1"/>
          </p:cNvSpPr>
          <p:nvPr>
            <p:ph idx="1"/>
          </p:nvPr>
        </p:nvSpPr>
        <p:spPr>
          <a:xfrm>
            <a:off x="0" y="1052736"/>
            <a:ext cx="9159623" cy="5256584"/>
          </a:xfrm>
        </p:spPr>
        <p:txBody>
          <a:bodyPr/>
          <a:lstStyle/>
          <a:p>
            <a:endParaRPr lang="fr-FR" sz="1000" dirty="0">
              <a:solidFill>
                <a:schemeClr val="tx1">
                  <a:lumMod val="65000"/>
                  <a:lumOff val="35000"/>
                </a:schemeClr>
              </a:solidFill>
            </a:endParaRPr>
          </a:p>
          <a:p>
            <a:pPr algn="just"/>
            <a:endParaRPr lang="fr-FR" sz="1000" i="1" dirty="0">
              <a:solidFill>
                <a:schemeClr val="tx1">
                  <a:lumMod val="65000"/>
                  <a:lumOff val="35000"/>
                </a:schemeClr>
              </a:solidFill>
            </a:endParaRPr>
          </a:p>
          <a:p>
            <a:pPr>
              <a:buFont typeface="Arial" panose="020B0604020202020204" pitchFamily="34" charset="0"/>
              <a:buChar char="•"/>
            </a:pPr>
            <a:r>
              <a:rPr lang="fr-FR" sz="2400" b="1" dirty="0" smtClean="0">
                <a:solidFill>
                  <a:schemeClr val="tx2"/>
                </a:solidFill>
              </a:rPr>
              <a:t>Au niveau </a:t>
            </a:r>
            <a:r>
              <a:rPr lang="fr-FR" sz="2400" b="1" dirty="0" err="1" smtClean="0">
                <a:solidFill>
                  <a:schemeClr val="tx2"/>
                </a:solidFill>
              </a:rPr>
              <a:t>socio-cognitif</a:t>
            </a:r>
            <a:r>
              <a:rPr lang="fr-FR" sz="2400" b="1" dirty="0" smtClean="0">
                <a:solidFill>
                  <a:schemeClr val="tx2"/>
                </a:solidFill>
              </a:rPr>
              <a:t> : </a:t>
            </a:r>
            <a:r>
              <a:rPr lang="fr-FR" sz="2400" dirty="0" smtClean="0">
                <a:solidFill>
                  <a:schemeClr val="tx2"/>
                </a:solidFill>
              </a:rPr>
              <a:t>des potentialités existent, actualisées dans le cadre pédagogique (processus de mémorisation, d’attention, de représentation, de conscience de soi…)</a:t>
            </a:r>
          </a:p>
          <a:p>
            <a:pPr>
              <a:buFont typeface="Arial" panose="020B0604020202020204" pitchFamily="34" charset="0"/>
              <a:buChar char="•"/>
            </a:pPr>
            <a:r>
              <a:rPr lang="fr-FR" sz="2400" dirty="0" smtClean="0">
                <a:solidFill>
                  <a:schemeClr val="tx2"/>
                </a:solidFill>
              </a:rPr>
              <a:t>Mais grande </a:t>
            </a:r>
            <a:r>
              <a:rPr lang="fr-FR" sz="2400" dirty="0">
                <a:solidFill>
                  <a:schemeClr val="tx2"/>
                </a:solidFill>
              </a:rPr>
              <a:t>hétérogénéité </a:t>
            </a:r>
            <a:r>
              <a:rPr lang="fr-FR" sz="2400" dirty="0" smtClean="0">
                <a:solidFill>
                  <a:schemeClr val="tx2"/>
                </a:solidFill>
              </a:rPr>
              <a:t>du profil de polyhandicap :</a:t>
            </a:r>
            <a:endParaRPr lang="fr-FR" sz="2400" dirty="0">
              <a:solidFill>
                <a:schemeClr val="tx2"/>
              </a:solidFill>
            </a:endParaRPr>
          </a:p>
          <a:p>
            <a:pPr marL="1371600" lvl="3" indent="0">
              <a:buNone/>
            </a:pPr>
            <a:r>
              <a:rPr lang="fr-FR" sz="2000" dirty="0" smtClean="0">
                <a:solidFill>
                  <a:schemeClr val="tx2"/>
                </a:solidFill>
              </a:rPr>
              <a:t>- Pour certains des routines se mettent en place (signes de mémorisation), la consigne prend sens, un intérêt </a:t>
            </a:r>
            <a:r>
              <a:rPr lang="fr-FR" sz="2000" dirty="0">
                <a:solidFill>
                  <a:schemeClr val="tx2"/>
                </a:solidFill>
              </a:rPr>
              <a:t>pour les </a:t>
            </a:r>
            <a:r>
              <a:rPr lang="fr-FR" sz="2000" dirty="0" smtClean="0">
                <a:solidFill>
                  <a:schemeClr val="tx2"/>
                </a:solidFill>
              </a:rPr>
              <a:t>apprentissages apparaît …</a:t>
            </a:r>
            <a:endParaRPr lang="fr-FR" sz="2000" dirty="0">
              <a:solidFill>
                <a:schemeClr val="tx2"/>
              </a:solidFill>
            </a:endParaRPr>
          </a:p>
          <a:p>
            <a:pPr marL="1371600" lvl="3" indent="0">
              <a:buNone/>
            </a:pPr>
            <a:r>
              <a:rPr lang="fr-FR" sz="2000" dirty="0" smtClean="0">
                <a:solidFill>
                  <a:schemeClr val="tx2"/>
                </a:solidFill>
              </a:rPr>
              <a:t>- Pour </a:t>
            </a:r>
            <a:r>
              <a:rPr lang="fr-FR" sz="2000" dirty="0">
                <a:solidFill>
                  <a:schemeClr val="tx2"/>
                </a:solidFill>
              </a:rPr>
              <a:t>d’autres </a:t>
            </a:r>
            <a:r>
              <a:rPr lang="fr-FR" sz="2000" dirty="0" smtClean="0">
                <a:solidFill>
                  <a:schemeClr val="tx2"/>
                </a:solidFill>
              </a:rPr>
              <a:t>pas de postures finalisées. Les </a:t>
            </a:r>
            <a:r>
              <a:rPr lang="fr-FR" sz="2000" dirty="0">
                <a:solidFill>
                  <a:schemeClr val="tx2"/>
                </a:solidFill>
              </a:rPr>
              <a:t>mouvements </a:t>
            </a:r>
            <a:r>
              <a:rPr lang="fr-FR" sz="2000" dirty="0" smtClean="0">
                <a:solidFill>
                  <a:schemeClr val="tx2"/>
                </a:solidFill>
              </a:rPr>
              <a:t>répétitifs n’ont </a:t>
            </a:r>
            <a:r>
              <a:rPr lang="fr-FR" sz="2000" dirty="0">
                <a:solidFill>
                  <a:schemeClr val="tx2"/>
                </a:solidFill>
              </a:rPr>
              <a:t>pour but que la production de sensations, comme taper, frotter, et sont assimilables à des actions sur le corps </a:t>
            </a:r>
            <a:r>
              <a:rPr lang="fr-FR" sz="2000" dirty="0" smtClean="0">
                <a:solidFill>
                  <a:schemeClr val="tx2"/>
                </a:solidFill>
              </a:rPr>
              <a:t>propre.</a:t>
            </a:r>
          </a:p>
          <a:p>
            <a:pPr lvl="1">
              <a:buFont typeface="Arial" panose="020B0604020202020204" pitchFamily="34" charset="0"/>
              <a:buChar char="•"/>
            </a:pPr>
            <a:endParaRPr lang="fr-FR" sz="1600" dirty="0" smtClean="0"/>
          </a:p>
          <a:p>
            <a:pPr marL="1371600" lvl="3" indent="0">
              <a:buNone/>
            </a:pPr>
            <a:r>
              <a:rPr lang="fr-FR" sz="1600" dirty="0" smtClean="0"/>
              <a:t> </a:t>
            </a:r>
            <a:endParaRPr lang="fr-FR" sz="1200" i="1" dirty="0">
              <a:solidFill>
                <a:schemeClr val="tx1">
                  <a:lumMod val="65000"/>
                  <a:lumOff val="35000"/>
                </a:schemeClr>
              </a:solidFill>
            </a:endParaRPr>
          </a:p>
          <a:p>
            <a:pPr>
              <a:buFont typeface="Arial" panose="020B0604020202020204" pitchFamily="34" charset="0"/>
              <a:buChar char="•"/>
            </a:pPr>
            <a:endParaRPr lang="fr-FR" altLang="fr-FR" sz="2400" b="1" dirty="0">
              <a:solidFill>
                <a:schemeClr val="tx1"/>
              </a:solidFill>
              <a:cs typeface="Times New Roman" panose="02020603050405020304" pitchFamily="18" charset="0"/>
            </a:endParaRPr>
          </a:p>
          <a:p>
            <a:endParaRPr lang="fr-FR" sz="2400" dirty="0" smtClean="0"/>
          </a:p>
          <a:p>
            <a:endParaRPr lang="fr-FR" dirty="0"/>
          </a:p>
        </p:txBody>
      </p:sp>
    </p:spTree>
    <p:extLst>
      <p:ext uri="{BB962C8B-B14F-4D97-AF65-F5344CB8AC3E}">
        <p14:creationId xmlns:p14="http://schemas.microsoft.com/office/powerpoint/2010/main" val="3721029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60648"/>
            <a:ext cx="8928992" cy="1143000"/>
          </a:xfrm>
        </p:spPr>
        <p:txBody>
          <a:bodyPr/>
          <a:lstStyle/>
          <a:p>
            <a:r>
              <a:rPr lang="fr-FR" sz="2800" b="1" dirty="0" smtClean="0"/>
              <a:t/>
            </a:r>
            <a:br>
              <a:rPr lang="fr-FR" sz="2800" b="1" dirty="0" smtClean="0"/>
            </a:br>
            <a:r>
              <a:rPr lang="fr-FR" sz="2800" b="1" dirty="0" smtClean="0">
                <a:solidFill>
                  <a:srgbClr val="00B050"/>
                </a:solidFill>
              </a:rPr>
              <a:t>Principa</a:t>
            </a:r>
            <a:r>
              <a:rPr lang="fr-FR" sz="2800" b="1" dirty="0" smtClean="0"/>
              <a:t>ux résultats (2/3) </a:t>
            </a:r>
            <a:r>
              <a:rPr lang="fr-FR" sz="2800" b="1" dirty="0" smtClean="0"/>
              <a:t>: </a:t>
            </a:r>
            <a:r>
              <a:rPr lang="fr-FR" sz="2800" b="1" dirty="0"/>
              <a:t>Des processus d’apprentissage très dépendants du contexte </a:t>
            </a:r>
            <a:r>
              <a:rPr lang="fr-FR" sz="2800" b="1" dirty="0" smtClean="0"/>
              <a:t>relationnel </a:t>
            </a:r>
            <a:r>
              <a:rPr lang="fr-FR" sz="2800" dirty="0"/>
              <a:t/>
            </a:r>
            <a:br>
              <a:rPr lang="fr-FR" sz="2800" dirty="0"/>
            </a:br>
            <a:endParaRPr lang="fr-FR" sz="2800" dirty="0"/>
          </a:p>
        </p:txBody>
      </p:sp>
      <p:sp>
        <p:nvSpPr>
          <p:cNvPr id="3" name="Espace réservé du contenu 2"/>
          <p:cNvSpPr>
            <a:spLocks noGrp="1"/>
          </p:cNvSpPr>
          <p:nvPr>
            <p:ph idx="1"/>
          </p:nvPr>
        </p:nvSpPr>
        <p:spPr>
          <a:xfrm>
            <a:off x="0" y="1403648"/>
            <a:ext cx="9144000" cy="4722515"/>
          </a:xfrm>
        </p:spPr>
        <p:txBody>
          <a:bodyPr/>
          <a:lstStyle/>
          <a:p>
            <a:r>
              <a:rPr lang="fr-FR" sz="2200" b="1" dirty="0" smtClean="0">
                <a:solidFill>
                  <a:schemeClr val="tx2"/>
                </a:solidFill>
              </a:rPr>
              <a:t>Même hétérogénéité sur </a:t>
            </a:r>
            <a:r>
              <a:rPr lang="fr-FR" sz="2200" b="1" dirty="0">
                <a:solidFill>
                  <a:schemeClr val="tx2"/>
                </a:solidFill>
              </a:rPr>
              <a:t>le plan socio-émotionnel</a:t>
            </a:r>
            <a:r>
              <a:rPr lang="fr-FR" b="1" dirty="0" smtClean="0">
                <a:solidFill>
                  <a:schemeClr val="tx2"/>
                </a:solidFill>
              </a:rPr>
              <a:t>:</a:t>
            </a:r>
          </a:p>
          <a:p>
            <a:pPr lvl="2">
              <a:buFont typeface="Arial" panose="020B0604020202020204" pitchFamily="34" charset="0"/>
              <a:buChar char="•"/>
            </a:pPr>
            <a:r>
              <a:rPr lang="fr-FR" sz="2200" dirty="0">
                <a:solidFill>
                  <a:schemeClr val="tx2"/>
                </a:solidFill>
              </a:rPr>
              <a:t>Certains jeunes manifestent des intentions de </a:t>
            </a:r>
            <a:r>
              <a:rPr lang="fr-FR" sz="2200" dirty="0" smtClean="0">
                <a:solidFill>
                  <a:schemeClr val="tx2"/>
                </a:solidFill>
              </a:rPr>
              <a:t>communiquer : </a:t>
            </a:r>
            <a:r>
              <a:rPr lang="fr-FR" sz="2200" dirty="0">
                <a:solidFill>
                  <a:schemeClr val="tx2"/>
                </a:solidFill>
              </a:rPr>
              <a:t>sourires adressés, appels dirigés, capacités de « partage émotionnel </a:t>
            </a:r>
            <a:r>
              <a:rPr lang="fr-FR" sz="2200" dirty="0" smtClean="0">
                <a:solidFill>
                  <a:schemeClr val="tx2"/>
                </a:solidFill>
              </a:rPr>
              <a:t>»; </a:t>
            </a:r>
          </a:p>
          <a:p>
            <a:pPr lvl="2">
              <a:buFont typeface="Arial" panose="020B0604020202020204" pitchFamily="34" charset="0"/>
              <a:buChar char="•"/>
            </a:pPr>
            <a:r>
              <a:rPr lang="fr-FR" sz="2200" dirty="0" smtClean="0">
                <a:solidFill>
                  <a:schemeClr val="tx2"/>
                </a:solidFill>
              </a:rPr>
              <a:t>Pour </a:t>
            </a:r>
            <a:r>
              <a:rPr lang="fr-FR" sz="2200" dirty="0">
                <a:solidFill>
                  <a:schemeClr val="tx2"/>
                </a:solidFill>
              </a:rPr>
              <a:t>d’autres, </a:t>
            </a:r>
            <a:r>
              <a:rPr lang="fr-FR" sz="2200" dirty="0" smtClean="0">
                <a:solidFill>
                  <a:schemeClr val="tx2"/>
                </a:solidFill>
              </a:rPr>
              <a:t>l’intérêt </a:t>
            </a:r>
            <a:r>
              <a:rPr lang="fr-FR" sz="2200" dirty="0">
                <a:solidFill>
                  <a:schemeClr val="tx2"/>
                </a:solidFill>
              </a:rPr>
              <a:t>pour la présence d’un tiers et les échanges plus difficilement </a:t>
            </a:r>
            <a:r>
              <a:rPr lang="fr-FR" sz="2200" dirty="0" smtClean="0">
                <a:solidFill>
                  <a:schemeClr val="tx2"/>
                </a:solidFill>
              </a:rPr>
              <a:t>décelables. </a:t>
            </a:r>
            <a:r>
              <a:rPr lang="fr-FR" sz="2200" dirty="0">
                <a:solidFill>
                  <a:schemeClr val="tx2"/>
                </a:solidFill>
              </a:rPr>
              <a:t>Les capacités adaptatives peuvent être </a:t>
            </a:r>
            <a:r>
              <a:rPr lang="fr-FR" sz="2200" dirty="0" smtClean="0">
                <a:solidFill>
                  <a:schemeClr val="tx2"/>
                </a:solidFill>
              </a:rPr>
              <a:t>entravées </a:t>
            </a:r>
            <a:r>
              <a:rPr lang="fr-FR" sz="2200" dirty="0">
                <a:solidFill>
                  <a:schemeClr val="tx2"/>
                </a:solidFill>
              </a:rPr>
              <a:t>par défaut du système de pare-excitations ou </a:t>
            </a:r>
            <a:r>
              <a:rPr lang="fr-FR" sz="2200" dirty="0" smtClean="0">
                <a:solidFill>
                  <a:schemeClr val="tx2"/>
                </a:solidFill>
              </a:rPr>
              <a:t>d’</a:t>
            </a:r>
            <a:r>
              <a:rPr lang="fr-FR" sz="2200" dirty="0" err="1" smtClean="0">
                <a:solidFill>
                  <a:schemeClr val="tx2"/>
                </a:solidFill>
              </a:rPr>
              <a:t>auto-régulation</a:t>
            </a:r>
            <a:r>
              <a:rPr lang="fr-FR" sz="2200" dirty="0" smtClean="0">
                <a:solidFill>
                  <a:schemeClr val="tx2"/>
                </a:solidFill>
              </a:rPr>
              <a:t>.</a:t>
            </a:r>
          </a:p>
          <a:p>
            <a:pPr lvl="2">
              <a:buFont typeface="Arial" panose="020B0604020202020204" pitchFamily="34" charset="0"/>
              <a:buChar char="•"/>
            </a:pPr>
            <a:endParaRPr lang="fr-FR" b="1" dirty="0" smtClean="0">
              <a:solidFill>
                <a:schemeClr val="tx2"/>
              </a:solidFill>
            </a:endParaRPr>
          </a:p>
          <a:p>
            <a:r>
              <a:rPr lang="fr-FR" sz="2200" b="1" dirty="0" smtClean="0">
                <a:solidFill>
                  <a:schemeClr val="tx2"/>
                </a:solidFill>
              </a:rPr>
              <a:t>Pour tous, la qualité des échanges corporels et émotionnels prend une place prépondérante dans la communication, émise comme reçue. </a:t>
            </a:r>
            <a:endParaRPr lang="fr-FR" sz="2200" b="1" dirty="0" smtClean="0">
              <a:solidFill>
                <a:schemeClr val="tx2"/>
              </a:solidFill>
            </a:endParaRPr>
          </a:p>
          <a:p>
            <a:endParaRPr lang="fr-FR" sz="2200" b="1" dirty="0" smtClean="0">
              <a:solidFill>
                <a:schemeClr val="tx2"/>
              </a:solidFill>
            </a:endParaRPr>
          </a:p>
          <a:p>
            <a:endParaRPr lang="fr-FR" dirty="0"/>
          </a:p>
        </p:txBody>
      </p:sp>
    </p:spTree>
    <p:extLst>
      <p:ext uri="{BB962C8B-B14F-4D97-AF65-F5344CB8AC3E}">
        <p14:creationId xmlns:p14="http://schemas.microsoft.com/office/powerpoint/2010/main" val="21139718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88640"/>
            <a:ext cx="8928992" cy="1143000"/>
          </a:xfrm>
        </p:spPr>
        <p:txBody>
          <a:bodyPr/>
          <a:lstStyle/>
          <a:p>
            <a:r>
              <a:rPr lang="fr-FR" sz="2800" b="1" dirty="0" smtClean="0"/>
              <a:t/>
            </a:r>
            <a:br>
              <a:rPr lang="fr-FR" sz="2800" b="1" dirty="0" smtClean="0"/>
            </a:br>
            <a:r>
              <a:rPr lang="fr-FR" sz="2800" b="1" dirty="0" smtClean="0">
                <a:solidFill>
                  <a:srgbClr val="92D050"/>
                </a:solidFill>
              </a:rPr>
              <a:t/>
            </a:r>
            <a:br>
              <a:rPr lang="fr-FR" sz="2800" b="1" dirty="0" smtClean="0">
                <a:solidFill>
                  <a:srgbClr val="92D050"/>
                </a:solidFill>
              </a:rPr>
            </a:br>
            <a:r>
              <a:rPr lang="fr-FR" sz="2400" b="1" dirty="0" smtClean="0">
                <a:solidFill>
                  <a:srgbClr val="00B050"/>
                </a:solidFill>
              </a:rPr>
              <a:t>Un contexte relationnel et pédagogique favorisant une dynamique d’échanges fonctionnels, un enjeu primordial dans l’accès aux apprentissages (3/3)</a:t>
            </a:r>
            <a:r>
              <a:rPr lang="fr-FR" sz="2400" dirty="0" smtClean="0">
                <a:solidFill>
                  <a:srgbClr val="00B050"/>
                </a:solidFill>
              </a:rPr>
              <a:t/>
            </a:r>
            <a:br>
              <a:rPr lang="fr-FR" sz="2400" dirty="0" smtClean="0">
                <a:solidFill>
                  <a:srgbClr val="00B050"/>
                </a:solidFill>
              </a:rPr>
            </a:br>
            <a:r>
              <a:rPr lang="fr-FR" sz="2800" b="1" dirty="0" smtClean="0"/>
              <a:t> </a:t>
            </a:r>
            <a:r>
              <a:rPr lang="fr-FR" sz="2800" dirty="0" smtClean="0"/>
              <a:t/>
            </a:r>
            <a:br>
              <a:rPr lang="fr-FR" sz="2800" dirty="0" smtClean="0"/>
            </a:br>
            <a:endParaRPr lang="fr-FR" sz="2800" dirty="0"/>
          </a:p>
        </p:txBody>
      </p:sp>
      <p:sp>
        <p:nvSpPr>
          <p:cNvPr id="3" name="Espace réservé du contenu 2"/>
          <p:cNvSpPr>
            <a:spLocks noGrp="1"/>
          </p:cNvSpPr>
          <p:nvPr>
            <p:ph idx="1"/>
          </p:nvPr>
        </p:nvSpPr>
        <p:spPr>
          <a:xfrm>
            <a:off x="0" y="1403648"/>
            <a:ext cx="9144000" cy="4722515"/>
          </a:xfrm>
        </p:spPr>
        <p:txBody>
          <a:bodyPr/>
          <a:lstStyle/>
          <a:p>
            <a:pPr lvl="0"/>
            <a:r>
              <a:rPr lang="fr-FR" sz="2400" dirty="0" smtClean="0">
                <a:solidFill>
                  <a:srgbClr val="0070C0"/>
                </a:solidFill>
              </a:rPr>
              <a:t>L’intention </a:t>
            </a:r>
            <a:r>
              <a:rPr lang="fr-FR" sz="2400" dirty="0">
                <a:solidFill>
                  <a:srgbClr val="0070C0"/>
                </a:solidFill>
              </a:rPr>
              <a:t>de communiquer, présente chez la plupart des jeunes de l’étude (non décelable chez seulement deux jeunes sur 18), se manifeste sous différentes formes, mais reste difficile à décoder </a:t>
            </a:r>
            <a:r>
              <a:rPr lang="fr-FR" sz="2400" dirty="0" smtClean="0">
                <a:solidFill>
                  <a:srgbClr val="0070C0"/>
                </a:solidFill>
              </a:rPr>
              <a:t>;</a:t>
            </a:r>
          </a:p>
          <a:p>
            <a:pPr marL="0" lvl="0" indent="0">
              <a:buNone/>
            </a:pPr>
            <a:endParaRPr lang="fr-FR" sz="2400" dirty="0">
              <a:solidFill>
                <a:srgbClr val="0070C0"/>
              </a:solidFill>
            </a:endParaRPr>
          </a:p>
          <a:p>
            <a:pPr lvl="0"/>
            <a:r>
              <a:rPr lang="fr-FR" sz="2400" dirty="0">
                <a:solidFill>
                  <a:srgbClr val="0070C0"/>
                </a:solidFill>
              </a:rPr>
              <a:t>Les difficultés à interpréter les signes discrets de communication (dont le répertoire socio-émotionnel et corporel) du jeune polyhandicapé constituent un point d’achoppement au développement de ses apprentissages ; </a:t>
            </a:r>
          </a:p>
          <a:p>
            <a:pPr marL="0" indent="0">
              <a:buNone/>
            </a:pPr>
            <a:endParaRPr lang="fr-FR" dirty="0"/>
          </a:p>
        </p:txBody>
      </p:sp>
    </p:spTree>
    <p:extLst>
      <p:ext uri="{BB962C8B-B14F-4D97-AF65-F5344CB8AC3E}">
        <p14:creationId xmlns:p14="http://schemas.microsoft.com/office/powerpoint/2010/main" val="1802502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268760"/>
            <a:ext cx="8712968" cy="4569371"/>
          </a:xfrm>
        </p:spPr>
        <p:txBody>
          <a:bodyPr/>
          <a:lstStyle/>
          <a:p>
            <a:pPr marL="0" indent="0">
              <a:buNone/>
            </a:pPr>
            <a:endParaRPr lang="fr-FR" dirty="0" smtClean="0">
              <a:solidFill>
                <a:schemeClr val="tx1">
                  <a:lumMod val="65000"/>
                  <a:lumOff val="35000"/>
                </a:schemeClr>
              </a:solidFill>
            </a:endParaRPr>
          </a:p>
          <a:p>
            <a:pPr marL="0" indent="0">
              <a:buNone/>
            </a:pPr>
            <a:r>
              <a:rPr lang="fr-FR" b="1" dirty="0" smtClean="0">
                <a:solidFill>
                  <a:schemeClr val="tx1">
                    <a:lumMod val="65000"/>
                    <a:lumOff val="35000"/>
                  </a:schemeClr>
                </a:solidFill>
              </a:rPr>
              <a:t>Des travaux de recherche qui s’inscrivent dans un contexte particulier :</a:t>
            </a:r>
          </a:p>
          <a:p>
            <a:pPr>
              <a:buFontTx/>
              <a:buChar char="-"/>
            </a:pPr>
            <a:r>
              <a:rPr lang="fr-FR" dirty="0" smtClean="0">
                <a:solidFill>
                  <a:schemeClr val="tx1">
                    <a:lumMod val="65000"/>
                    <a:lumOff val="35000"/>
                  </a:schemeClr>
                </a:solidFill>
              </a:rPr>
              <a:t>D</a:t>
            </a:r>
            <a:r>
              <a:rPr lang="fr-FR" dirty="0" smtClean="0">
                <a:solidFill>
                  <a:schemeClr val="tx1"/>
                </a:solidFill>
              </a:rPr>
              <a:t>roit </a:t>
            </a:r>
            <a:r>
              <a:rPr lang="fr-FR" dirty="0">
                <a:solidFill>
                  <a:schemeClr val="tx1"/>
                </a:solidFill>
              </a:rPr>
              <a:t>à la scolarité pour tout enfant (cf. loi 2005-102 du 11 février 2005) – y compris avec polyhandicap – réaffirmé par la loi 2013-595 du 8 juillet 2013 </a:t>
            </a:r>
          </a:p>
          <a:p>
            <a:pPr>
              <a:buFontTx/>
              <a:buChar char="-"/>
            </a:pPr>
            <a:r>
              <a:rPr lang="fr-FR" dirty="0" smtClean="0">
                <a:solidFill>
                  <a:schemeClr val="tx1"/>
                </a:solidFill>
              </a:rPr>
              <a:t>Création </a:t>
            </a:r>
            <a:r>
              <a:rPr lang="fr-FR" dirty="0">
                <a:solidFill>
                  <a:schemeClr val="tx1"/>
                </a:solidFill>
              </a:rPr>
              <a:t>des unités d’enseignement (2009</a:t>
            </a:r>
            <a:r>
              <a:rPr lang="fr-FR" dirty="0" smtClean="0">
                <a:solidFill>
                  <a:schemeClr val="tx1"/>
                </a:solidFill>
              </a:rPr>
              <a:t>)</a:t>
            </a:r>
          </a:p>
          <a:p>
            <a:pPr>
              <a:buFontTx/>
              <a:buChar char="-"/>
            </a:pPr>
            <a:r>
              <a:rPr lang="fr-FR" dirty="0" smtClean="0">
                <a:solidFill>
                  <a:schemeClr val="tx1"/>
                </a:solidFill>
              </a:rPr>
              <a:t>Nécessité de répondre </a:t>
            </a:r>
            <a:r>
              <a:rPr lang="fr-FR" dirty="0">
                <a:solidFill>
                  <a:schemeClr val="tx1"/>
                </a:solidFill>
              </a:rPr>
              <a:t>aux besoins d’apprentissage </a:t>
            </a:r>
            <a:r>
              <a:rPr lang="fr-FR" dirty="0" smtClean="0">
                <a:solidFill>
                  <a:schemeClr val="tx1"/>
                </a:solidFill>
              </a:rPr>
              <a:t>de la personne polyhandicapée</a:t>
            </a:r>
            <a:r>
              <a:rPr lang="fr-FR" dirty="0">
                <a:solidFill>
                  <a:schemeClr val="tx1">
                    <a:lumMod val="65000"/>
                    <a:lumOff val="35000"/>
                  </a:schemeClr>
                </a:solidFill>
              </a:rPr>
              <a:t>	</a:t>
            </a:r>
            <a:r>
              <a:rPr lang="fr-FR" dirty="0" smtClean="0">
                <a:solidFill>
                  <a:schemeClr val="tx1">
                    <a:lumMod val="65000"/>
                    <a:lumOff val="35000"/>
                  </a:schemeClr>
                </a:solidFill>
              </a:rPr>
              <a:t>	</a:t>
            </a:r>
          </a:p>
        </p:txBody>
      </p:sp>
      <p:sp>
        <p:nvSpPr>
          <p:cNvPr id="4" name="Rectangle 3"/>
          <p:cNvSpPr/>
          <p:nvPr/>
        </p:nvSpPr>
        <p:spPr>
          <a:xfrm>
            <a:off x="755576" y="116633"/>
            <a:ext cx="7776864" cy="707886"/>
          </a:xfrm>
          <a:prstGeom prst="rect">
            <a:avLst/>
          </a:prstGeom>
        </p:spPr>
        <p:txBody>
          <a:bodyPr wrap="square">
            <a:spAutoFit/>
          </a:bodyPr>
          <a:lstStyle/>
          <a:p>
            <a:pPr algn="ctr"/>
            <a:r>
              <a:rPr lang="fr-FR" sz="4000" b="1" dirty="0" smtClean="0">
                <a:solidFill>
                  <a:schemeClr val="accent3">
                    <a:lumMod val="75000"/>
                  </a:schemeClr>
                </a:solidFill>
              </a:rPr>
              <a:t>Introduction </a:t>
            </a:r>
            <a:endParaRPr lang="fr-FR" sz="4000" b="1" dirty="0">
              <a:solidFill>
                <a:schemeClr val="accent3">
                  <a:lumMod val="75000"/>
                </a:schemeClr>
              </a:solidFill>
            </a:endParaRPr>
          </a:p>
        </p:txBody>
      </p:sp>
    </p:spTree>
    <p:extLst>
      <p:ext uri="{BB962C8B-B14F-4D97-AF65-F5344CB8AC3E}">
        <p14:creationId xmlns:p14="http://schemas.microsoft.com/office/powerpoint/2010/main" val="10005625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88640"/>
            <a:ext cx="8928992" cy="1143000"/>
          </a:xfrm>
        </p:spPr>
        <p:txBody>
          <a:bodyPr/>
          <a:lstStyle/>
          <a:p>
            <a:r>
              <a:rPr lang="fr-FR" sz="2800" b="1" dirty="0" smtClean="0"/>
              <a:t/>
            </a:r>
            <a:br>
              <a:rPr lang="fr-FR" sz="2800" b="1" dirty="0" smtClean="0"/>
            </a:br>
            <a:r>
              <a:rPr lang="fr-FR" sz="2800" b="1" dirty="0" smtClean="0">
                <a:solidFill>
                  <a:srgbClr val="92D050"/>
                </a:solidFill>
              </a:rPr>
              <a:t/>
            </a:r>
            <a:br>
              <a:rPr lang="fr-FR" sz="2800" b="1" dirty="0" smtClean="0">
                <a:solidFill>
                  <a:srgbClr val="92D050"/>
                </a:solidFill>
              </a:rPr>
            </a:br>
            <a:r>
              <a:rPr lang="fr-FR" sz="2400" b="1" dirty="0" smtClean="0">
                <a:solidFill>
                  <a:srgbClr val="00B050"/>
                </a:solidFill>
              </a:rPr>
              <a:t>Un contexte relationnel et pédagogique favorisant une dynamique d’échanges fonctionnels, un enjeu primordial dans l’accès aux apprentissages (3/3)</a:t>
            </a:r>
            <a:r>
              <a:rPr lang="fr-FR" sz="2400" dirty="0" smtClean="0">
                <a:solidFill>
                  <a:srgbClr val="00B050"/>
                </a:solidFill>
              </a:rPr>
              <a:t/>
            </a:r>
            <a:br>
              <a:rPr lang="fr-FR" sz="2400" dirty="0" smtClean="0">
                <a:solidFill>
                  <a:srgbClr val="00B050"/>
                </a:solidFill>
              </a:rPr>
            </a:br>
            <a:r>
              <a:rPr lang="fr-FR" sz="2800" b="1" dirty="0" smtClean="0"/>
              <a:t> </a:t>
            </a:r>
            <a:r>
              <a:rPr lang="fr-FR" sz="2800" dirty="0" smtClean="0"/>
              <a:t/>
            </a:r>
            <a:br>
              <a:rPr lang="fr-FR" sz="2800" dirty="0" smtClean="0"/>
            </a:br>
            <a:endParaRPr lang="fr-FR" sz="2800" dirty="0"/>
          </a:p>
        </p:txBody>
      </p:sp>
      <p:sp>
        <p:nvSpPr>
          <p:cNvPr id="3" name="Espace réservé du contenu 2"/>
          <p:cNvSpPr>
            <a:spLocks noGrp="1"/>
          </p:cNvSpPr>
          <p:nvPr>
            <p:ph idx="1"/>
          </p:nvPr>
        </p:nvSpPr>
        <p:spPr>
          <a:xfrm>
            <a:off x="0" y="1403648"/>
            <a:ext cx="9144000" cy="4722515"/>
          </a:xfrm>
        </p:spPr>
        <p:txBody>
          <a:bodyPr/>
          <a:lstStyle/>
          <a:p>
            <a:pPr lvl="0"/>
            <a:r>
              <a:rPr lang="fr-FR" sz="2400" dirty="0" smtClean="0">
                <a:solidFill>
                  <a:srgbClr val="0070C0"/>
                </a:solidFill>
              </a:rPr>
              <a:t>Les élèves initient des interactions, notamment avec les professionnels</a:t>
            </a:r>
          </a:p>
          <a:p>
            <a:pPr lvl="0"/>
            <a:r>
              <a:rPr lang="fr-FR" sz="2400" dirty="0" smtClean="0">
                <a:solidFill>
                  <a:srgbClr val="0070C0"/>
                </a:solidFill>
              </a:rPr>
              <a:t>Ils peuvent aussi manifester leur attention aux pairs, si le contexte s’y prête </a:t>
            </a:r>
          </a:p>
          <a:p>
            <a:pPr lvl="0"/>
            <a:r>
              <a:rPr lang="fr-FR" sz="2400" dirty="0" smtClean="0">
                <a:solidFill>
                  <a:srgbClr val="0070C0"/>
                </a:solidFill>
              </a:rPr>
              <a:t>Enfin</a:t>
            </a:r>
            <a:r>
              <a:rPr lang="fr-FR" sz="2400" dirty="0">
                <a:solidFill>
                  <a:srgbClr val="0070C0"/>
                </a:solidFill>
              </a:rPr>
              <a:t>, malgré leur importance compte tenu de l’absence de langage verbal et des difficultés d’interprétation, les moyens augmentatifs de communication sont insuffisamment utilisés par les enseignants en contexte de classe. </a:t>
            </a:r>
            <a:endParaRPr lang="fr-FR" sz="2400" dirty="0" smtClean="0">
              <a:solidFill>
                <a:srgbClr val="0070C0"/>
              </a:solidFill>
            </a:endParaRPr>
          </a:p>
          <a:p>
            <a:pPr lvl="0"/>
            <a:r>
              <a:rPr lang="fr-FR" sz="2400" b="1" u="sng" dirty="0" smtClean="0"/>
              <a:t>Ces résultats </a:t>
            </a:r>
            <a:r>
              <a:rPr lang="fr-FR" sz="2400" b="1" u="sng" dirty="0"/>
              <a:t>nous incitent à reprendre l’ensemble des données filmées brutes pour une analyse secondaire visant plus spécifiquement la communication entre pairs et entre enseignant(s) et élève(s) avec polyhandicap.</a:t>
            </a:r>
            <a:endParaRPr lang="fr-FR" sz="2400" b="1" u="sng" dirty="0">
              <a:solidFill>
                <a:srgbClr val="0070C0"/>
              </a:solidFill>
            </a:endParaRPr>
          </a:p>
          <a:p>
            <a:endParaRPr lang="fr-FR" dirty="0"/>
          </a:p>
        </p:txBody>
      </p:sp>
    </p:spTree>
    <p:extLst>
      <p:ext uri="{BB962C8B-B14F-4D97-AF65-F5344CB8AC3E}">
        <p14:creationId xmlns:p14="http://schemas.microsoft.com/office/powerpoint/2010/main" val="39193458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t>Qu’attendons-nous de la recherche secondaire des données ?</a:t>
            </a:r>
            <a:endParaRPr lang="fr-FR" sz="3200" b="1" dirty="0"/>
          </a:p>
        </p:txBody>
      </p:sp>
      <p:sp>
        <p:nvSpPr>
          <p:cNvPr id="3" name="Espace réservé du contenu 2"/>
          <p:cNvSpPr>
            <a:spLocks noGrp="1"/>
          </p:cNvSpPr>
          <p:nvPr>
            <p:ph idx="1"/>
          </p:nvPr>
        </p:nvSpPr>
        <p:spPr>
          <a:xfrm>
            <a:off x="0" y="1403649"/>
            <a:ext cx="9144000" cy="4545632"/>
          </a:xfrm>
        </p:spPr>
        <p:txBody>
          <a:bodyPr/>
          <a:lstStyle/>
          <a:p>
            <a:endParaRPr lang="fr-FR" sz="800" dirty="0" smtClean="0"/>
          </a:p>
          <a:p>
            <a:r>
              <a:rPr lang="en-US" b="1" dirty="0" err="1" smtClean="0">
                <a:solidFill>
                  <a:schemeClr val="tx1">
                    <a:lumMod val="65000"/>
                    <a:lumOff val="35000"/>
                  </a:schemeClr>
                </a:solidFill>
              </a:rPr>
              <a:t>L’analyse</a:t>
            </a:r>
            <a:r>
              <a:rPr lang="en-US" b="1" dirty="0" smtClean="0">
                <a:solidFill>
                  <a:schemeClr val="tx1">
                    <a:lumMod val="65000"/>
                    <a:lumOff val="35000"/>
                  </a:schemeClr>
                </a:solidFill>
              </a:rPr>
              <a:t> des </a:t>
            </a:r>
            <a:r>
              <a:rPr lang="en-US" b="1" dirty="0" err="1" smtClean="0">
                <a:solidFill>
                  <a:schemeClr val="tx1">
                    <a:lumMod val="65000"/>
                    <a:lumOff val="35000"/>
                  </a:schemeClr>
                </a:solidFill>
              </a:rPr>
              <a:t>processus</a:t>
            </a:r>
            <a:r>
              <a:rPr lang="en-US" b="1" dirty="0" smtClean="0">
                <a:solidFill>
                  <a:schemeClr val="tx1">
                    <a:lumMod val="65000"/>
                    <a:lumOff val="35000"/>
                  </a:schemeClr>
                </a:solidFill>
              </a:rPr>
              <a:t> de communication </a:t>
            </a:r>
            <a:r>
              <a:rPr lang="en-US" b="1" dirty="0" err="1" smtClean="0">
                <a:solidFill>
                  <a:schemeClr val="tx1">
                    <a:lumMod val="65000"/>
                    <a:lumOff val="35000"/>
                  </a:schemeClr>
                </a:solidFill>
              </a:rPr>
              <a:t>en</a:t>
            </a:r>
            <a:r>
              <a:rPr lang="en-US" b="1" dirty="0" smtClean="0">
                <a:solidFill>
                  <a:schemeClr val="tx1">
                    <a:lumMod val="65000"/>
                    <a:lumOff val="35000"/>
                  </a:schemeClr>
                </a:solidFill>
              </a:rPr>
              <a:t> </a:t>
            </a:r>
            <a:r>
              <a:rPr lang="en-US" b="1" dirty="0" err="1" smtClean="0">
                <a:solidFill>
                  <a:schemeClr val="tx1">
                    <a:lumMod val="65000"/>
                    <a:lumOff val="35000"/>
                  </a:schemeClr>
                </a:solidFill>
              </a:rPr>
              <a:t>contexte</a:t>
            </a:r>
            <a:r>
              <a:rPr lang="en-US" b="1" dirty="0" smtClean="0">
                <a:solidFill>
                  <a:schemeClr val="tx1">
                    <a:lumMod val="65000"/>
                    <a:lumOff val="35000"/>
                  </a:schemeClr>
                </a:solidFill>
              </a:rPr>
              <a:t> </a:t>
            </a:r>
            <a:r>
              <a:rPr lang="en-US" b="1" dirty="0" err="1" smtClean="0">
                <a:solidFill>
                  <a:schemeClr val="tx1">
                    <a:lumMod val="65000"/>
                    <a:lumOff val="35000"/>
                  </a:schemeClr>
                </a:solidFill>
              </a:rPr>
              <a:t>écologique</a:t>
            </a:r>
            <a:r>
              <a:rPr lang="en-US" b="1" dirty="0" smtClean="0">
                <a:solidFill>
                  <a:schemeClr val="tx1">
                    <a:lumMod val="65000"/>
                    <a:lumOff val="35000"/>
                  </a:schemeClr>
                </a:solidFill>
              </a:rPr>
              <a:t> de </a:t>
            </a:r>
            <a:r>
              <a:rPr lang="en-US" b="1" dirty="0" err="1" smtClean="0">
                <a:solidFill>
                  <a:schemeClr val="tx1">
                    <a:lumMod val="65000"/>
                    <a:lumOff val="35000"/>
                  </a:schemeClr>
                </a:solidFill>
              </a:rPr>
              <a:t>classe</a:t>
            </a:r>
            <a:r>
              <a:rPr lang="en-US" b="1" dirty="0" smtClean="0">
                <a:solidFill>
                  <a:schemeClr val="tx1">
                    <a:lumMod val="65000"/>
                    <a:lumOff val="35000"/>
                  </a:schemeClr>
                </a:solidFill>
              </a:rPr>
              <a:t> : </a:t>
            </a:r>
          </a:p>
          <a:p>
            <a:pPr lvl="1"/>
            <a:r>
              <a:rPr lang="en-US" b="1" dirty="0" smtClean="0">
                <a:solidFill>
                  <a:schemeClr val="tx1">
                    <a:lumMod val="65000"/>
                    <a:lumOff val="35000"/>
                  </a:schemeClr>
                </a:solidFill>
              </a:rPr>
              <a:t>“</a:t>
            </a:r>
            <a:r>
              <a:rPr lang="en-US" b="1" dirty="0" err="1" smtClean="0">
                <a:solidFill>
                  <a:schemeClr val="tx1">
                    <a:lumMod val="65000"/>
                    <a:lumOff val="35000"/>
                  </a:schemeClr>
                </a:solidFill>
              </a:rPr>
              <a:t>spontanés</a:t>
            </a:r>
            <a:r>
              <a:rPr lang="en-US" b="1" dirty="0" smtClean="0">
                <a:solidFill>
                  <a:schemeClr val="tx1">
                    <a:lumMod val="65000"/>
                    <a:lumOff val="35000"/>
                  </a:schemeClr>
                </a:solidFill>
              </a:rPr>
              <a:t>” (</a:t>
            </a:r>
            <a:r>
              <a:rPr lang="en-US" b="1" dirty="0" err="1" smtClean="0">
                <a:solidFill>
                  <a:schemeClr val="tx1">
                    <a:lumMod val="65000"/>
                    <a:lumOff val="35000"/>
                  </a:schemeClr>
                </a:solidFill>
              </a:rPr>
              <a:t>initiés</a:t>
            </a:r>
            <a:r>
              <a:rPr lang="en-US" b="1" dirty="0" smtClean="0">
                <a:solidFill>
                  <a:schemeClr val="tx1">
                    <a:lumMod val="65000"/>
                    <a:lumOff val="35000"/>
                  </a:schemeClr>
                </a:solidFill>
              </a:rPr>
              <a:t> par les </a:t>
            </a:r>
            <a:r>
              <a:rPr lang="en-US" b="1" dirty="0" err="1" smtClean="0">
                <a:solidFill>
                  <a:schemeClr val="tx1">
                    <a:lumMod val="65000"/>
                    <a:lumOff val="35000"/>
                  </a:schemeClr>
                </a:solidFill>
              </a:rPr>
              <a:t>jeunes</a:t>
            </a:r>
            <a:r>
              <a:rPr lang="en-US" b="1" dirty="0" smtClean="0">
                <a:solidFill>
                  <a:schemeClr val="tx1">
                    <a:lumMod val="65000"/>
                    <a:lumOff val="35000"/>
                  </a:schemeClr>
                </a:solidFill>
              </a:rPr>
              <a:t> </a:t>
            </a:r>
            <a:r>
              <a:rPr lang="en-US" b="1" dirty="0" err="1" smtClean="0">
                <a:solidFill>
                  <a:schemeClr val="tx1">
                    <a:lumMod val="65000"/>
                    <a:lumOff val="35000"/>
                  </a:schemeClr>
                </a:solidFill>
              </a:rPr>
              <a:t>eux-mêmes</a:t>
            </a:r>
            <a:r>
              <a:rPr lang="en-US" b="1" dirty="0" smtClean="0">
                <a:solidFill>
                  <a:schemeClr val="tx1">
                    <a:lumMod val="65000"/>
                    <a:lumOff val="35000"/>
                  </a:schemeClr>
                </a:solidFill>
              </a:rPr>
              <a:t>)</a:t>
            </a:r>
          </a:p>
          <a:p>
            <a:pPr lvl="1"/>
            <a:r>
              <a:rPr lang="en-US" b="1" dirty="0" smtClean="0">
                <a:solidFill>
                  <a:schemeClr val="tx1">
                    <a:lumMod val="65000"/>
                    <a:lumOff val="35000"/>
                  </a:schemeClr>
                </a:solidFill>
              </a:rPr>
              <a:t>“</a:t>
            </a:r>
            <a:r>
              <a:rPr lang="en-US" b="1" dirty="0" err="1" smtClean="0">
                <a:solidFill>
                  <a:schemeClr val="tx1">
                    <a:lumMod val="65000"/>
                    <a:lumOff val="35000"/>
                  </a:schemeClr>
                </a:solidFill>
              </a:rPr>
              <a:t>induits</a:t>
            </a:r>
            <a:r>
              <a:rPr lang="en-US" b="1" dirty="0" smtClean="0">
                <a:solidFill>
                  <a:schemeClr val="tx1">
                    <a:lumMod val="65000"/>
                    <a:lumOff val="35000"/>
                  </a:schemeClr>
                </a:solidFill>
              </a:rPr>
              <a:t>” (</a:t>
            </a:r>
            <a:r>
              <a:rPr lang="en-US" b="1" dirty="0" err="1" smtClean="0">
                <a:solidFill>
                  <a:schemeClr val="tx1">
                    <a:lumMod val="65000"/>
                    <a:lumOff val="35000"/>
                  </a:schemeClr>
                </a:solidFill>
              </a:rPr>
              <a:t>initiés</a:t>
            </a:r>
            <a:r>
              <a:rPr lang="en-US" b="1" dirty="0" smtClean="0">
                <a:solidFill>
                  <a:schemeClr val="tx1">
                    <a:lumMod val="65000"/>
                    <a:lumOff val="35000"/>
                  </a:schemeClr>
                </a:solidFill>
              </a:rPr>
              <a:t> par </a:t>
            </a:r>
            <a:r>
              <a:rPr lang="en-US" b="1" dirty="0" err="1" smtClean="0">
                <a:solidFill>
                  <a:schemeClr val="tx1">
                    <a:lumMod val="65000"/>
                    <a:lumOff val="35000"/>
                  </a:schemeClr>
                </a:solidFill>
              </a:rPr>
              <a:t>d’autres</a:t>
            </a:r>
            <a:r>
              <a:rPr lang="en-US" b="1" dirty="0" smtClean="0">
                <a:solidFill>
                  <a:schemeClr val="tx1">
                    <a:lumMod val="65000"/>
                    <a:lumOff val="35000"/>
                  </a:schemeClr>
                </a:solidFill>
              </a:rPr>
              <a:t>”)</a:t>
            </a:r>
          </a:p>
          <a:p>
            <a:pPr marL="457200" lvl="1" indent="0">
              <a:buNone/>
            </a:pPr>
            <a:endParaRPr lang="en-US" dirty="0" smtClean="0">
              <a:solidFill>
                <a:schemeClr val="tx1">
                  <a:lumMod val="65000"/>
                  <a:lumOff val="35000"/>
                </a:schemeClr>
              </a:solidFill>
            </a:endParaRPr>
          </a:p>
          <a:p>
            <a:pPr>
              <a:buFont typeface="Arial" panose="020B0604020202020204" pitchFamily="34" charset="0"/>
              <a:buChar char="•"/>
            </a:pPr>
            <a:r>
              <a:rPr lang="en-US" b="1" dirty="0" smtClean="0">
                <a:solidFill>
                  <a:schemeClr val="tx1">
                    <a:lumMod val="65000"/>
                    <a:lumOff val="35000"/>
                  </a:schemeClr>
                </a:solidFill>
              </a:rPr>
              <a:t>Identification du </a:t>
            </a:r>
            <a:r>
              <a:rPr lang="en-US" b="1" dirty="0" err="1" smtClean="0">
                <a:solidFill>
                  <a:schemeClr val="tx1">
                    <a:lumMod val="65000"/>
                    <a:lumOff val="35000"/>
                  </a:schemeClr>
                </a:solidFill>
              </a:rPr>
              <a:t>répertoire</a:t>
            </a:r>
            <a:r>
              <a:rPr lang="en-US" b="1" dirty="0" smtClean="0">
                <a:solidFill>
                  <a:schemeClr val="tx1">
                    <a:lumMod val="65000"/>
                    <a:lumOff val="35000"/>
                  </a:schemeClr>
                </a:solidFill>
              </a:rPr>
              <a:t> </a:t>
            </a:r>
            <a:r>
              <a:rPr lang="en-US" b="1" dirty="0" err="1" smtClean="0">
                <a:solidFill>
                  <a:schemeClr val="tx1">
                    <a:lumMod val="65000"/>
                    <a:lumOff val="35000"/>
                  </a:schemeClr>
                </a:solidFill>
              </a:rPr>
              <a:t>corporel</a:t>
            </a:r>
            <a:r>
              <a:rPr lang="en-US" b="1" dirty="0" smtClean="0">
                <a:solidFill>
                  <a:schemeClr val="tx1">
                    <a:lumMod val="65000"/>
                    <a:lumOff val="35000"/>
                  </a:schemeClr>
                </a:solidFill>
              </a:rPr>
              <a:t> et socio-</a:t>
            </a:r>
            <a:r>
              <a:rPr lang="en-US" b="1" dirty="0" err="1" smtClean="0">
                <a:solidFill>
                  <a:schemeClr val="tx1">
                    <a:lumMod val="65000"/>
                    <a:lumOff val="35000"/>
                  </a:schemeClr>
                </a:solidFill>
              </a:rPr>
              <a:t>émotionnel</a:t>
            </a:r>
            <a:r>
              <a:rPr lang="en-US" b="1" dirty="0" smtClean="0">
                <a:solidFill>
                  <a:schemeClr val="tx1">
                    <a:lumMod val="65000"/>
                    <a:lumOff val="35000"/>
                  </a:schemeClr>
                </a:solidFill>
              </a:rPr>
              <a:t> de communication et des </a:t>
            </a:r>
            <a:r>
              <a:rPr lang="en-US" b="1" dirty="0" err="1" smtClean="0">
                <a:solidFill>
                  <a:schemeClr val="tx1">
                    <a:lumMod val="65000"/>
                    <a:lumOff val="35000"/>
                  </a:schemeClr>
                </a:solidFill>
              </a:rPr>
              <a:t>stratégies</a:t>
            </a:r>
            <a:r>
              <a:rPr lang="en-US" b="1" dirty="0" smtClean="0">
                <a:solidFill>
                  <a:schemeClr val="tx1">
                    <a:lumMod val="65000"/>
                    <a:lumOff val="35000"/>
                  </a:schemeClr>
                </a:solidFill>
              </a:rPr>
              <a:t> de communication </a:t>
            </a:r>
            <a:r>
              <a:rPr lang="en-US" b="1" dirty="0" err="1" smtClean="0">
                <a:solidFill>
                  <a:schemeClr val="tx1">
                    <a:lumMod val="65000"/>
                    <a:lumOff val="35000"/>
                  </a:schemeClr>
                </a:solidFill>
              </a:rPr>
              <a:t>significatives</a:t>
            </a:r>
            <a:r>
              <a:rPr lang="en-US" b="1" dirty="0" smtClean="0">
                <a:solidFill>
                  <a:schemeClr val="tx1">
                    <a:lumMod val="65000"/>
                    <a:lumOff val="35000"/>
                  </a:schemeClr>
                </a:solidFill>
              </a:rPr>
              <a:t> et </a:t>
            </a:r>
            <a:r>
              <a:rPr lang="en-US" b="1" dirty="0" err="1" smtClean="0">
                <a:solidFill>
                  <a:schemeClr val="tx1">
                    <a:lumMod val="65000"/>
                    <a:lumOff val="35000"/>
                  </a:schemeClr>
                </a:solidFill>
              </a:rPr>
              <a:t>intentionnelles</a:t>
            </a:r>
            <a:r>
              <a:rPr lang="en-US" b="1" dirty="0" smtClean="0">
                <a:solidFill>
                  <a:schemeClr val="tx1">
                    <a:lumMod val="65000"/>
                    <a:lumOff val="35000"/>
                  </a:schemeClr>
                </a:solidFill>
              </a:rPr>
              <a:t> de </a:t>
            </a:r>
            <a:r>
              <a:rPr lang="en-US" b="1" dirty="0" err="1" smtClean="0">
                <a:solidFill>
                  <a:schemeClr val="tx1">
                    <a:lumMod val="65000"/>
                    <a:lumOff val="35000"/>
                  </a:schemeClr>
                </a:solidFill>
              </a:rPr>
              <a:t>l’enfant</a:t>
            </a:r>
            <a:r>
              <a:rPr lang="en-US" b="1" dirty="0" smtClean="0">
                <a:solidFill>
                  <a:schemeClr val="tx1">
                    <a:lumMod val="65000"/>
                    <a:lumOff val="35000"/>
                  </a:schemeClr>
                </a:solidFill>
              </a:rPr>
              <a:t> </a:t>
            </a:r>
            <a:r>
              <a:rPr lang="en-US" b="1" dirty="0" err="1" smtClean="0">
                <a:solidFill>
                  <a:schemeClr val="tx1">
                    <a:lumMod val="65000"/>
                    <a:lumOff val="35000"/>
                  </a:schemeClr>
                </a:solidFill>
              </a:rPr>
              <a:t>en</a:t>
            </a:r>
            <a:r>
              <a:rPr lang="en-US" b="1" dirty="0" smtClean="0">
                <a:solidFill>
                  <a:schemeClr val="tx1">
                    <a:lumMod val="65000"/>
                    <a:lumOff val="35000"/>
                  </a:schemeClr>
                </a:solidFill>
              </a:rPr>
              <a:t> </a:t>
            </a:r>
            <a:r>
              <a:rPr lang="en-US" b="1" dirty="0" err="1" smtClean="0">
                <a:solidFill>
                  <a:schemeClr val="tx1">
                    <a:lumMod val="65000"/>
                    <a:lumOff val="35000"/>
                  </a:schemeClr>
                </a:solidFill>
              </a:rPr>
              <a:t>contexte</a:t>
            </a:r>
            <a:r>
              <a:rPr lang="en-US" b="1" dirty="0" smtClean="0">
                <a:solidFill>
                  <a:schemeClr val="tx1">
                    <a:lumMod val="65000"/>
                    <a:lumOff val="35000"/>
                  </a:schemeClr>
                </a:solidFill>
              </a:rPr>
              <a:t> </a:t>
            </a:r>
            <a:r>
              <a:rPr lang="en-US" b="1" dirty="0" err="1" smtClean="0">
                <a:solidFill>
                  <a:schemeClr val="tx1">
                    <a:lumMod val="65000"/>
                    <a:lumOff val="35000"/>
                  </a:schemeClr>
                </a:solidFill>
              </a:rPr>
              <a:t>d’interaction</a:t>
            </a:r>
            <a:endParaRPr lang="en-US" dirty="0" smtClean="0">
              <a:solidFill>
                <a:schemeClr val="tx1">
                  <a:lumMod val="65000"/>
                  <a:lumOff val="35000"/>
                </a:schemeClr>
              </a:solidFill>
            </a:endParaRPr>
          </a:p>
          <a:p>
            <a:pPr>
              <a:buFont typeface="Arial" panose="020B0604020202020204" pitchFamily="34" charset="0"/>
              <a:buChar char="•"/>
            </a:pPr>
            <a:endParaRPr lang="en-US" dirty="0"/>
          </a:p>
          <a:p>
            <a:endParaRPr lang="en-US" dirty="0" smtClean="0"/>
          </a:p>
          <a:p>
            <a:endParaRPr lang="en-US" dirty="0" smtClean="0"/>
          </a:p>
          <a:p>
            <a:endParaRPr lang="en-US" sz="800" dirty="0" smtClean="0"/>
          </a:p>
          <a:p>
            <a:endParaRPr lang="en-US" sz="2400" dirty="0" smtClean="0"/>
          </a:p>
          <a:p>
            <a:pPr marL="0" indent="0">
              <a:buNone/>
            </a:pPr>
            <a:endParaRPr lang="fr-FR" dirty="0" smtClean="0"/>
          </a:p>
          <a:p>
            <a:pPr marL="0" indent="0">
              <a:buNone/>
            </a:pPr>
            <a:r>
              <a:rPr lang="fr-FR" dirty="0" smtClean="0"/>
              <a:t>     </a:t>
            </a:r>
            <a:endParaRPr lang="fr-FR" dirty="0"/>
          </a:p>
        </p:txBody>
      </p:sp>
    </p:spTree>
    <p:extLst>
      <p:ext uri="{BB962C8B-B14F-4D97-AF65-F5344CB8AC3E}">
        <p14:creationId xmlns:p14="http://schemas.microsoft.com/office/powerpoint/2010/main" val="25700035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t>Qu’attendons-nous de la recherche secondaire des données ?</a:t>
            </a:r>
            <a:endParaRPr lang="fr-FR" sz="3200" b="1" dirty="0"/>
          </a:p>
        </p:txBody>
      </p:sp>
      <p:sp>
        <p:nvSpPr>
          <p:cNvPr id="3" name="Espace réservé du contenu 2"/>
          <p:cNvSpPr>
            <a:spLocks noGrp="1"/>
          </p:cNvSpPr>
          <p:nvPr>
            <p:ph idx="1"/>
          </p:nvPr>
        </p:nvSpPr>
        <p:spPr>
          <a:xfrm>
            <a:off x="0" y="1403649"/>
            <a:ext cx="9144000" cy="4545632"/>
          </a:xfrm>
        </p:spPr>
        <p:txBody>
          <a:bodyPr/>
          <a:lstStyle/>
          <a:p>
            <a:endParaRPr lang="fr-FR" sz="800" dirty="0" smtClean="0"/>
          </a:p>
          <a:p>
            <a:pPr algn="just"/>
            <a:r>
              <a:rPr lang="fr-FR" b="1" dirty="0">
                <a:solidFill>
                  <a:schemeClr val="tx1"/>
                </a:solidFill>
              </a:rPr>
              <a:t>D’évaluer les conditions favorisant (ou non) la communication et les </a:t>
            </a:r>
            <a:r>
              <a:rPr lang="fr-FR" b="1" dirty="0" smtClean="0">
                <a:solidFill>
                  <a:schemeClr val="tx1"/>
                </a:solidFill>
              </a:rPr>
              <a:t>interactions (entre pairs et avec les adultes), </a:t>
            </a:r>
            <a:r>
              <a:rPr lang="fr-FR" dirty="0">
                <a:solidFill>
                  <a:schemeClr val="tx1"/>
                </a:solidFill>
              </a:rPr>
              <a:t>à partir de l’analyse des pratiques en contexte de classe, de manière à identifier</a:t>
            </a:r>
            <a:r>
              <a:rPr lang="fr-FR" i="1" dirty="0">
                <a:solidFill>
                  <a:schemeClr val="tx1"/>
                </a:solidFill>
              </a:rPr>
              <a:t> </a:t>
            </a:r>
            <a:r>
              <a:rPr lang="fr-FR" dirty="0">
                <a:solidFill>
                  <a:schemeClr val="tx1"/>
                </a:solidFill>
              </a:rPr>
              <a:t>les pratiques qui favorisent l’élaboration de « projets personnalisés de communication » pour les jeunes en situation de polyhandicap. </a:t>
            </a:r>
            <a:endParaRPr lang="fr-FR" dirty="0" smtClean="0">
              <a:solidFill>
                <a:schemeClr val="tx1"/>
              </a:solidFill>
            </a:endParaRPr>
          </a:p>
          <a:p>
            <a:pPr algn="just"/>
            <a:r>
              <a:rPr lang="fr-FR" b="1" dirty="0" smtClean="0">
                <a:solidFill>
                  <a:schemeClr val="tx1"/>
                </a:solidFill>
              </a:rPr>
              <a:t>D’étudier </a:t>
            </a:r>
            <a:r>
              <a:rPr lang="fr-FR" b="1" dirty="0">
                <a:solidFill>
                  <a:schemeClr val="tx1"/>
                </a:solidFill>
              </a:rPr>
              <a:t>les </a:t>
            </a:r>
            <a:r>
              <a:rPr lang="fr-FR" b="1" dirty="0" smtClean="0">
                <a:solidFill>
                  <a:schemeClr val="tx1"/>
                </a:solidFill>
              </a:rPr>
              <a:t>aménagements proposés en classe </a:t>
            </a:r>
            <a:r>
              <a:rPr lang="fr-FR" dirty="0" smtClean="0">
                <a:solidFill>
                  <a:schemeClr val="tx1"/>
                </a:solidFill>
              </a:rPr>
              <a:t>et d’analyser leur efficience au regard de la communication. </a:t>
            </a:r>
            <a:endParaRPr lang="en-US" dirty="0" smtClean="0">
              <a:solidFill>
                <a:schemeClr val="tx1">
                  <a:lumMod val="65000"/>
                  <a:lumOff val="35000"/>
                </a:schemeClr>
              </a:solidFill>
            </a:endParaRPr>
          </a:p>
          <a:p>
            <a:pPr>
              <a:buFont typeface="Arial" panose="020B0604020202020204" pitchFamily="34" charset="0"/>
              <a:buChar char="•"/>
            </a:pPr>
            <a:endParaRPr lang="en-US" dirty="0"/>
          </a:p>
          <a:p>
            <a:endParaRPr lang="en-US" dirty="0" smtClean="0"/>
          </a:p>
          <a:p>
            <a:endParaRPr lang="en-US" dirty="0" smtClean="0"/>
          </a:p>
          <a:p>
            <a:endParaRPr lang="en-US" sz="800" dirty="0" smtClean="0"/>
          </a:p>
          <a:p>
            <a:endParaRPr lang="en-US" sz="2400" dirty="0" smtClean="0"/>
          </a:p>
          <a:p>
            <a:pPr marL="0" indent="0">
              <a:buNone/>
            </a:pPr>
            <a:endParaRPr lang="fr-FR" dirty="0" smtClean="0"/>
          </a:p>
          <a:p>
            <a:pPr marL="0" indent="0">
              <a:buNone/>
            </a:pPr>
            <a:r>
              <a:rPr lang="fr-FR" dirty="0" smtClean="0"/>
              <a:t>     </a:t>
            </a:r>
            <a:endParaRPr lang="fr-FR" dirty="0"/>
          </a:p>
        </p:txBody>
      </p:sp>
    </p:spTree>
    <p:extLst>
      <p:ext uri="{BB962C8B-B14F-4D97-AF65-F5344CB8AC3E}">
        <p14:creationId xmlns:p14="http://schemas.microsoft.com/office/powerpoint/2010/main" val="24333752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t>Les chercheurs impliqués dans ce nouveau projet</a:t>
            </a:r>
            <a:endParaRPr lang="fr-FR" sz="3200" b="1" dirty="0"/>
          </a:p>
        </p:txBody>
      </p:sp>
      <p:sp>
        <p:nvSpPr>
          <p:cNvPr id="3" name="Espace réservé du contenu 2"/>
          <p:cNvSpPr>
            <a:spLocks noGrp="1"/>
          </p:cNvSpPr>
          <p:nvPr>
            <p:ph idx="1"/>
          </p:nvPr>
        </p:nvSpPr>
        <p:spPr>
          <a:xfrm>
            <a:off x="0" y="1403649"/>
            <a:ext cx="9144000" cy="4545632"/>
          </a:xfrm>
        </p:spPr>
        <p:txBody>
          <a:bodyPr/>
          <a:lstStyle/>
          <a:p>
            <a:endParaRPr lang="fr-FR" sz="800" dirty="0" smtClean="0"/>
          </a:p>
          <a:p>
            <a:pPr algn="just">
              <a:buFont typeface="Arial" panose="020B0604020202020204" pitchFamily="34" charset="0"/>
              <a:buChar char="•"/>
            </a:pPr>
            <a:r>
              <a:rPr lang="fr-FR" sz="2400" dirty="0" smtClean="0"/>
              <a:t>Danièle </a:t>
            </a:r>
            <a:r>
              <a:rPr lang="fr-FR" sz="2400" dirty="0" err="1" smtClean="0"/>
              <a:t>Toubert-Duffort</a:t>
            </a:r>
            <a:r>
              <a:rPr lang="fr-FR" sz="2400" dirty="0" smtClean="0"/>
              <a:t>, Karine Martel, Minna </a:t>
            </a:r>
            <a:r>
              <a:rPr lang="fr-FR" sz="2400" dirty="0" err="1" smtClean="0"/>
              <a:t>Puustinen</a:t>
            </a:r>
            <a:r>
              <a:rPr lang="fr-FR" sz="2400" dirty="0" smtClean="0"/>
              <a:t>, Esther Atlan, Sabine Zorn, Philippe Garnier et Hervé Benoit du </a:t>
            </a:r>
            <a:r>
              <a:rPr lang="fr-FR" sz="2400" b="1" dirty="0" smtClean="0"/>
              <a:t>Groupe </a:t>
            </a:r>
            <a:r>
              <a:rPr lang="fr-FR" sz="2400" b="1" dirty="0"/>
              <a:t>de Recherche sur le Handicap, l’Accessibilité et les Pratiques Éducatives et Scolaires (GRHAPES), EA </a:t>
            </a:r>
            <a:r>
              <a:rPr lang="fr-FR" sz="2400" b="1" dirty="0" smtClean="0"/>
              <a:t>7287</a:t>
            </a:r>
          </a:p>
          <a:p>
            <a:endParaRPr lang="fr-FR" sz="2400" dirty="0" smtClean="0"/>
          </a:p>
          <a:p>
            <a:r>
              <a:rPr lang="fr-FR" sz="2400" dirty="0" smtClean="0"/>
              <a:t>Michel </a:t>
            </a:r>
            <a:r>
              <a:rPr lang="fr-FR" sz="2400" dirty="0" err="1" smtClean="0"/>
              <a:t>Musiol</a:t>
            </a:r>
            <a:r>
              <a:rPr lang="fr-FR" sz="2400" dirty="0" smtClean="0"/>
              <a:t> (</a:t>
            </a:r>
            <a:r>
              <a:rPr lang="fr-FR" sz="2400" dirty="0"/>
              <a:t>UMR </a:t>
            </a:r>
            <a:r>
              <a:rPr lang="fr-FR" sz="2400" dirty="0" smtClean="0"/>
              <a:t>7118, </a:t>
            </a:r>
            <a:r>
              <a:rPr lang="fr-FR" sz="2400" b="1" dirty="0" smtClean="0"/>
              <a:t>CNRS </a:t>
            </a:r>
            <a:r>
              <a:rPr lang="fr-FR" sz="2400" b="1" dirty="0"/>
              <a:t>&amp; Université de Lorraine</a:t>
            </a:r>
            <a:r>
              <a:rPr lang="fr-FR" sz="2400" dirty="0"/>
              <a:t>)</a:t>
            </a:r>
          </a:p>
          <a:p>
            <a:pPr algn="just"/>
            <a:endParaRPr lang="en-US" sz="2400" dirty="0" smtClean="0"/>
          </a:p>
          <a:p>
            <a:pPr algn="just"/>
            <a:r>
              <a:rPr lang="en-US" sz="2400" dirty="0" smtClean="0"/>
              <a:t>Anne </a:t>
            </a:r>
            <a:r>
              <a:rPr lang="en-US" sz="2400" dirty="0" err="1" smtClean="0"/>
              <a:t>Boissel</a:t>
            </a:r>
            <a:r>
              <a:rPr lang="en-US" sz="2400" dirty="0" smtClean="0"/>
              <a:t> et Jean Michel Coq (</a:t>
            </a:r>
            <a:r>
              <a:rPr lang="fr-FR" sz="2400" b="1" dirty="0"/>
              <a:t>Centre de </a:t>
            </a:r>
            <a:r>
              <a:rPr lang="fr-FR" sz="2400" b="1" dirty="0" smtClean="0"/>
              <a:t>Recherche </a:t>
            </a:r>
            <a:r>
              <a:rPr lang="fr-FR" sz="2400" b="1" dirty="0"/>
              <a:t>sur les Fonctionnements et Dysfonctionnements, </a:t>
            </a:r>
            <a:r>
              <a:rPr lang="fr-FR" sz="2400" b="1" dirty="0" smtClean="0"/>
              <a:t>Psychologiques, Laboratoire </a:t>
            </a:r>
            <a:r>
              <a:rPr lang="fr-FR" sz="2400" b="1" dirty="0"/>
              <a:t>CRFDP (EA 7475</a:t>
            </a:r>
            <a:r>
              <a:rPr lang="fr-FR" sz="2400" b="1" dirty="0" smtClean="0"/>
              <a:t>), Université </a:t>
            </a:r>
            <a:r>
              <a:rPr lang="fr-FR" sz="2400" b="1" dirty="0"/>
              <a:t>de Rouen</a:t>
            </a:r>
            <a:r>
              <a:rPr lang="fr-FR" b="1" dirty="0"/>
              <a:t> </a:t>
            </a:r>
            <a:endParaRPr lang="en-US" b="1" dirty="0"/>
          </a:p>
          <a:p>
            <a:endParaRPr lang="en-US" dirty="0" smtClean="0"/>
          </a:p>
          <a:p>
            <a:endParaRPr lang="en-US" dirty="0" smtClean="0"/>
          </a:p>
          <a:p>
            <a:endParaRPr lang="en-US" sz="800" dirty="0" smtClean="0"/>
          </a:p>
          <a:p>
            <a:endParaRPr lang="en-US" sz="2400" dirty="0" smtClean="0"/>
          </a:p>
          <a:p>
            <a:pPr marL="0" indent="0">
              <a:buNone/>
            </a:pPr>
            <a:endParaRPr lang="fr-FR" dirty="0" smtClean="0"/>
          </a:p>
          <a:p>
            <a:pPr marL="0" indent="0">
              <a:buNone/>
            </a:pPr>
            <a:r>
              <a:rPr lang="fr-FR" dirty="0" smtClean="0"/>
              <a:t>     </a:t>
            </a:r>
            <a:endParaRPr lang="fr-FR" dirty="0"/>
          </a:p>
        </p:txBody>
      </p:sp>
    </p:spTree>
    <p:extLst>
      <p:ext uri="{BB962C8B-B14F-4D97-AF65-F5344CB8AC3E}">
        <p14:creationId xmlns:p14="http://schemas.microsoft.com/office/powerpoint/2010/main" val="480248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b="1" dirty="0"/>
          </a:p>
        </p:txBody>
      </p:sp>
      <p:sp>
        <p:nvSpPr>
          <p:cNvPr id="3" name="Espace réservé du contenu 2"/>
          <p:cNvSpPr>
            <a:spLocks noGrp="1"/>
          </p:cNvSpPr>
          <p:nvPr>
            <p:ph idx="1"/>
          </p:nvPr>
        </p:nvSpPr>
        <p:spPr>
          <a:xfrm>
            <a:off x="0" y="1403649"/>
            <a:ext cx="9144000" cy="4545632"/>
          </a:xfrm>
        </p:spPr>
        <p:txBody>
          <a:bodyPr/>
          <a:lstStyle/>
          <a:p>
            <a:endParaRPr lang="fr-FR" sz="800" dirty="0" smtClean="0"/>
          </a:p>
          <a:p>
            <a:endParaRPr lang="en-US" dirty="0"/>
          </a:p>
          <a:p>
            <a:pPr marL="0" indent="0" algn="ctr">
              <a:buNone/>
            </a:pPr>
            <a:r>
              <a:rPr lang="fr-FR" dirty="0">
                <a:solidFill>
                  <a:schemeClr val="tx1">
                    <a:lumMod val="65000"/>
                    <a:lumOff val="35000"/>
                  </a:schemeClr>
                </a:solidFill>
              </a:rPr>
              <a:t>Merci pour votre attention</a:t>
            </a:r>
            <a:r>
              <a:rPr lang="fr-FR" dirty="0" smtClean="0">
                <a:solidFill>
                  <a:schemeClr val="tx1">
                    <a:lumMod val="65000"/>
                    <a:lumOff val="35000"/>
                  </a:schemeClr>
                </a:solidFill>
              </a:rPr>
              <a:t>!</a:t>
            </a:r>
          </a:p>
          <a:p>
            <a:pPr marL="0" indent="0" algn="ctr">
              <a:buNone/>
            </a:pPr>
            <a:endParaRPr lang="fr-FR" dirty="0">
              <a:solidFill>
                <a:schemeClr val="tx1">
                  <a:lumMod val="65000"/>
                  <a:lumOff val="35000"/>
                </a:schemeClr>
              </a:solidFill>
            </a:endParaRPr>
          </a:p>
          <a:p>
            <a:pPr marL="0" indent="0" algn="ctr">
              <a:buNone/>
            </a:pPr>
            <a:endParaRPr lang="fr-FR" dirty="0" smtClean="0">
              <a:solidFill>
                <a:schemeClr val="tx1">
                  <a:lumMod val="65000"/>
                  <a:lumOff val="35000"/>
                </a:schemeClr>
              </a:solidFill>
            </a:endParaRPr>
          </a:p>
          <a:p>
            <a:pPr marL="0" indent="0" algn="ctr">
              <a:buNone/>
            </a:pPr>
            <a:endParaRPr lang="fr-FR" dirty="0">
              <a:solidFill>
                <a:schemeClr val="tx1">
                  <a:lumMod val="65000"/>
                  <a:lumOff val="35000"/>
                </a:schemeClr>
              </a:solidFill>
            </a:endParaRPr>
          </a:p>
          <a:p>
            <a:pPr marL="0" indent="0">
              <a:buNone/>
            </a:pPr>
            <a:endParaRPr lang="fr-FR" sz="1000" dirty="0"/>
          </a:p>
          <a:p>
            <a:pPr marL="0" indent="0">
              <a:buNone/>
            </a:pPr>
            <a:endParaRPr lang="fr-FR" sz="1000" dirty="0"/>
          </a:p>
          <a:p>
            <a:pPr marL="0" indent="0" algn="ctr">
              <a:buNone/>
            </a:pPr>
            <a:r>
              <a:rPr lang="fr-FR" sz="1600" u="sng" dirty="0" smtClean="0">
                <a:solidFill>
                  <a:schemeClr val="tx2">
                    <a:lumMod val="75000"/>
                  </a:schemeClr>
                </a:solidFill>
              </a:rPr>
              <a:t>daniele.toubert@inshea.fr</a:t>
            </a:r>
            <a:endParaRPr lang="fr-FR" sz="1600" u="sng" dirty="0">
              <a:solidFill>
                <a:schemeClr val="tx2">
                  <a:lumMod val="75000"/>
                </a:schemeClr>
              </a:solidFill>
            </a:endParaRPr>
          </a:p>
          <a:p>
            <a:pPr marL="0" indent="0" algn="ctr">
              <a:buNone/>
            </a:pPr>
            <a:endParaRPr lang="fr-FR" sz="1600" dirty="0"/>
          </a:p>
          <a:p>
            <a:endParaRPr lang="en-US" dirty="0" smtClean="0"/>
          </a:p>
          <a:p>
            <a:endParaRPr lang="en-US" sz="800" dirty="0" smtClean="0"/>
          </a:p>
          <a:p>
            <a:endParaRPr lang="en-US" sz="2400" dirty="0" smtClean="0"/>
          </a:p>
          <a:p>
            <a:pPr marL="0" indent="0">
              <a:buNone/>
            </a:pPr>
            <a:endParaRPr lang="fr-FR" dirty="0" smtClean="0"/>
          </a:p>
          <a:p>
            <a:pPr marL="0" indent="0">
              <a:buNone/>
            </a:pPr>
            <a:r>
              <a:rPr lang="fr-FR" dirty="0" smtClean="0"/>
              <a:t>     </a:t>
            </a:r>
            <a:endParaRPr lang="fr-FR" dirty="0"/>
          </a:p>
        </p:txBody>
      </p:sp>
    </p:spTree>
    <p:extLst>
      <p:ext uri="{BB962C8B-B14F-4D97-AF65-F5344CB8AC3E}">
        <p14:creationId xmlns:p14="http://schemas.microsoft.com/office/powerpoint/2010/main" val="3944728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332656"/>
            <a:ext cx="7886700" cy="672084"/>
          </a:xfrm>
        </p:spPr>
        <p:txBody>
          <a:bodyPr>
            <a:noAutofit/>
          </a:bodyPr>
          <a:lstStyle/>
          <a:p>
            <a:r>
              <a:rPr lang="fr-FR" sz="3200" b="1" dirty="0"/>
              <a:t>Un contexte </a:t>
            </a:r>
            <a:r>
              <a:rPr lang="fr-FR" sz="3200" b="1" dirty="0" smtClean="0"/>
              <a:t>particulier, avec des enjeux de formation des professionnels de l’éducation</a:t>
            </a:r>
            <a:endParaRPr lang="fr-FR" sz="3200" b="1" dirty="0"/>
          </a:p>
        </p:txBody>
      </p:sp>
      <p:sp>
        <p:nvSpPr>
          <p:cNvPr id="4" name="Espace réservé de la date 3"/>
          <p:cNvSpPr>
            <a:spLocks noGrp="1"/>
          </p:cNvSpPr>
          <p:nvPr>
            <p:ph type="dt" sz="half" idx="10"/>
          </p:nvPr>
        </p:nvSpPr>
        <p:spPr/>
        <p:txBody>
          <a:bodyPr/>
          <a:lstStyle/>
          <a:p>
            <a:fld id="{10095717-CF64-8A4F-B087-09D3C8599055}" type="datetime2">
              <a:rPr lang="fr-FR" smtClean="0"/>
              <a:pPr/>
              <a:t>vendredi 10 janvier 2020</a:t>
            </a:fld>
            <a:endParaRPr lang="en-US"/>
          </a:p>
        </p:txBody>
      </p:sp>
      <p:sp>
        <p:nvSpPr>
          <p:cNvPr id="5" name="Espace réservé du pied de page 4"/>
          <p:cNvSpPr>
            <a:spLocks noGrp="1"/>
          </p:cNvSpPr>
          <p:nvPr>
            <p:ph type="ftr" sz="quarter" idx="11"/>
          </p:nvPr>
        </p:nvSpPr>
        <p:spPr/>
        <p:txBody>
          <a:bodyPr/>
          <a:lstStyle/>
          <a:p>
            <a:pPr algn="l"/>
            <a:r>
              <a:rPr lang="en-US" smtClean="0"/>
              <a:t>Prénom Nom de l'auteur</a:t>
            </a:r>
            <a:endParaRPr lang="en-US" dirty="0"/>
          </a:p>
        </p:txBody>
      </p:sp>
      <p:sp>
        <p:nvSpPr>
          <p:cNvPr id="6" name="Espace réservé du texte 5"/>
          <p:cNvSpPr>
            <a:spLocks noGrp="1"/>
          </p:cNvSpPr>
          <p:nvPr>
            <p:ph type="body" sz="quarter" idx="13"/>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pPr/>
              <a:t>3</a:t>
            </a:fld>
            <a:endParaRPr lang="en-US"/>
          </a:p>
        </p:txBody>
      </p:sp>
      <p:graphicFrame>
        <p:nvGraphicFramePr>
          <p:cNvPr id="8" name="Espace réservé du contenu 3"/>
          <p:cNvGraphicFramePr>
            <a:graphicFrameLocks noGrp="1"/>
          </p:cNvGraphicFramePr>
          <p:nvPr>
            <p:ph idx="1"/>
            <p:extLst>
              <p:ext uri="{D42A27DB-BD31-4B8C-83A1-F6EECF244321}">
                <p14:modId xmlns:p14="http://schemas.microsoft.com/office/powerpoint/2010/main" val="3482537344"/>
              </p:ext>
            </p:extLst>
          </p:nvPr>
        </p:nvGraphicFramePr>
        <p:xfrm>
          <a:off x="0" y="1484784"/>
          <a:ext cx="4430268" cy="39184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Espace réservé du contenu 3"/>
          <p:cNvGraphicFramePr>
            <a:graphicFrameLocks/>
          </p:cNvGraphicFramePr>
          <p:nvPr>
            <p:extLst>
              <p:ext uri="{D42A27DB-BD31-4B8C-83A1-F6EECF244321}">
                <p14:modId xmlns:p14="http://schemas.microsoft.com/office/powerpoint/2010/main" val="1847420524"/>
              </p:ext>
            </p:extLst>
          </p:nvPr>
        </p:nvGraphicFramePr>
        <p:xfrm>
          <a:off x="4427984" y="1484784"/>
          <a:ext cx="4855463" cy="392277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97515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1772" y="692696"/>
            <a:ext cx="8229600" cy="360040"/>
          </a:xfrm>
        </p:spPr>
        <p:txBody>
          <a:bodyPr/>
          <a:lstStyle/>
          <a:p>
            <a:r>
              <a:rPr lang="fr-FR" sz="3600" b="1" dirty="0" smtClean="0"/>
              <a:t/>
            </a:r>
            <a:br>
              <a:rPr lang="fr-FR" sz="3600" b="1" dirty="0" smtClean="0"/>
            </a:br>
            <a:r>
              <a:rPr lang="fr-FR" sz="3600" b="1" dirty="0" smtClean="0"/>
              <a:t>U</a:t>
            </a:r>
            <a:r>
              <a:rPr lang="fr-FR" sz="3200" b="1" dirty="0" smtClean="0"/>
              <a:t>n objet d’étude complexe </a:t>
            </a:r>
            <a:r>
              <a:rPr lang="fr-FR" sz="3600" b="1" dirty="0"/>
              <a:t/>
            </a:r>
            <a:br>
              <a:rPr lang="fr-FR" sz="3600" b="1" dirty="0"/>
            </a:br>
            <a:endParaRPr lang="fr-FR" sz="3600" dirty="0"/>
          </a:p>
        </p:txBody>
      </p:sp>
      <p:sp>
        <p:nvSpPr>
          <p:cNvPr id="3" name="Espace réservé du contenu 2"/>
          <p:cNvSpPr>
            <a:spLocks noGrp="1"/>
          </p:cNvSpPr>
          <p:nvPr>
            <p:ph idx="1"/>
          </p:nvPr>
        </p:nvSpPr>
        <p:spPr>
          <a:xfrm>
            <a:off x="9144" y="1628800"/>
            <a:ext cx="8883336" cy="4320480"/>
          </a:xfrm>
        </p:spPr>
        <p:txBody>
          <a:bodyPr/>
          <a:lstStyle/>
          <a:p>
            <a:pPr algn="just"/>
            <a:r>
              <a:rPr lang="fr-FR" sz="2400" b="1" dirty="0"/>
              <a:t>L’étude du fonctionnement psychique de la personne polyhandicapée, en contexte d’apprentissage, constitue un objet complexe par excellence</a:t>
            </a:r>
            <a:r>
              <a:rPr lang="fr-FR" sz="2400" dirty="0"/>
              <a:t> : </a:t>
            </a:r>
            <a:endParaRPr lang="fr-FR" sz="2400" dirty="0" smtClean="0"/>
          </a:p>
          <a:p>
            <a:pPr lvl="1" algn="just"/>
            <a:r>
              <a:rPr lang="fr-FR" sz="2000" dirty="0" smtClean="0">
                <a:solidFill>
                  <a:schemeClr val="tx1"/>
                </a:solidFill>
              </a:rPr>
              <a:t>Manque de connaissances sur </a:t>
            </a:r>
            <a:r>
              <a:rPr lang="fr-FR" sz="2000" dirty="0">
                <a:solidFill>
                  <a:schemeClr val="tx1"/>
                </a:solidFill>
              </a:rPr>
              <a:t>les compétences cognitives et socio-émotionnelles de la personne polyhandicapée, et en conséquence d’outils fiables pour les évaluer dans toute leur diversité et leur </a:t>
            </a:r>
            <a:r>
              <a:rPr lang="fr-FR" sz="2000" dirty="0" err="1">
                <a:solidFill>
                  <a:schemeClr val="tx1"/>
                </a:solidFill>
              </a:rPr>
              <a:t>atypicité</a:t>
            </a:r>
            <a:r>
              <a:rPr lang="fr-FR" sz="2000" dirty="0">
                <a:solidFill>
                  <a:schemeClr val="tx1"/>
                </a:solidFill>
              </a:rPr>
              <a:t> (</a:t>
            </a:r>
            <a:r>
              <a:rPr lang="fr-FR" sz="2000" dirty="0" err="1">
                <a:solidFill>
                  <a:schemeClr val="tx1"/>
                </a:solidFill>
              </a:rPr>
              <a:t>Chard</a:t>
            </a:r>
            <a:r>
              <a:rPr lang="fr-FR" sz="2000" dirty="0">
                <a:solidFill>
                  <a:schemeClr val="tx1"/>
                </a:solidFill>
              </a:rPr>
              <a:t> &amp; </a:t>
            </a:r>
            <a:r>
              <a:rPr lang="fr-FR" sz="2000" dirty="0" err="1">
                <a:solidFill>
                  <a:schemeClr val="tx1"/>
                </a:solidFill>
              </a:rPr>
              <a:t>Roulin</a:t>
            </a:r>
            <a:r>
              <a:rPr lang="fr-FR" sz="2000" dirty="0">
                <a:solidFill>
                  <a:schemeClr val="tx1"/>
                </a:solidFill>
              </a:rPr>
              <a:t>, 2015)</a:t>
            </a:r>
            <a:endParaRPr lang="fr-FR" sz="2000" dirty="0" smtClean="0"/>
          </a:p>
          <a:p>
            <a:pPr lvl="1" algn="just"/>
            <a:r>
              <a:rPr lang="fr-FR" sz="2000" dirty="0" smtClean="0">
                <a:solidFill>
                  <a:schemeClr val="tx1"/>
                </a:solidFill>
              </a:rPr>
              <a:t>Nécessité </a:t>
            </a:r>
            <a:r>
              <a:rPr lang="fr-FR" sz="2000" dirty="0">
                <a:solidFill>
                  <a:schemeClr val="tx1"/>
                </a:solidFill>
              </a:rPr>
              <a:t>de prendre en compte l’environnement et le contexte relationnel, tant leur impact est fort sur les processus psychiques individuels, sous-jacents aux </a:t>
            </a:r>
            <a:r>
              <a:rPr lang="fr-FR" sz="2000" dirty="0" smtClean="0">
                <a:solidFill>
                  <a:schemeClr val="tx1"/>
                </a:solidFill>
              </a:rPr>
              <a:t>apprentissages. </a:t>
            </a:r>
            <a:endParaRPr lang="fr-FR" sz="2000" dirty="0" smtClean="0">
              <a:solidFill>
                <a:schemeClr val="tx1"/>
              </a:solidFill>
            </a:endParaRPr>
          </a:p>
          <a:p>
            <a:pPr lvl="1" algn="just"/>
            <a:r>
              <a:rPr lang="fr-FR" sz="2000" dirty="0">
                <a:solidFill>
                  <a:schemeClr val="tx1"/>
                </a:solidFill>
              </a:rPr>
              <a:t>il n’est pas rare que l’on dénie à la personne polyhandicapée l’existence même d’une subjectivité, tant l’accès à celle-ci, faute de langage, est rendu complexe </a:t>
            </a:r>
            <a:r>
              <a:rPr lang="fr-FR" sz="2000" dirty="0" smtClean="0">
                <a:solidFill>
                  <a:schemeClr val="tx1"/>
                </a:solidFill>
              </a:rPr>
              <a:t>(</a:t>
            </a:r>
            <a:r>
              <a:rPr lang="fr-FR" sz="2000" dirty="0" err="1" smtClean="0">
                <a:solidFill>
                  <a:schemeClr val="tx1"/>
                </a:solidFill>
              </a:rPr>
              <a:t>Toubert</a:t>
            </a:r>
            <a:r>
              <a:rPr lang="fr-FR" sz="2000" dirty="0" smtClean="0">
                <a:solidFill>
                  <a:schemeClr val="tx1"/>
                </a:solidFill>
              </a:rPr>
              <a:t>, 2011 ; </a:t>
            </a:r>
            <a:r>
              <a:rPr lang="fr-FR" sz="2000" dirty="0" err="1" smtClean="0">
                <a:solidFill>
                  <a:schemeClr val="tx1"/>
                </a:solidFill>
              </a:rPr>
              <a:t>Ouss</a:t>
            </a:r>
            <a:r>
              <a:rPr lang="fr-FR" sz="2000" dirty="0" smtClean="0">
                <a:solidFill>
                  <a:schemeClr val="tx1"/>
                </a:solidFill>
              </a:rPr>
              <a:t>, 2019)</a:t>
            </a:r>
            <a:endParaRPr lang="fr-FR" sz="2000" dirty="0">
              <a:solidFill>
                <a:schemeClr val="tx1"/>
              </a:solidFill>
            </a:endParaRPr>
          </a:p>
          <a:p>
            <a:pPr algn="just"/>
            <a:endParaRPr lang="fr-FR" dirty="0">
              <a:solidFill>
                <a:schemeClr val="tx1">
                  <a:lumMod val="65000"/>
                  <a:lumOff val="35000"/>
                </a:schemeClr>
              </a:solidFill>
            </a:endParaRPr>
          </a:p>
          <a:p>
            <a:pPr algn="just"/>
            <a:endParaRPr lang="fr-FR" dirty="0">
              <a:solidFill>
                <a:schemeClr val="tx1">
                  <a:lumMod val="65000"/>
                  <a:lumOff val="35000"/>
                </a:schemeClr>
              </a:solidFill>
            </a:endParaRPr>
          </a:p>
          <a:p>
            <a:endParaRPr lang="fr-FR" dirty="0"/>
          </a:p>
        </p:txBody>
      </p:sp>
    </p:spTree>
    <p:extLst>
      <p:ext uri="{BB962C8B-B14F-4D97-AF65-F5344CB8AC3E}">
        <p14:creationId xmlns:p14="http://schemas.microsoft.com/office/powerpoint/2010/main" val="3064640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1772" y="692696"/>
            <a:ext cx="8229600" cy="360040"/>
          </a:xfrm>
        </p:spPr>
        <p:txBody>
          <a:bodyPr/>
          <a:lstStyle/>
          <a:p>
            <a:r>
              <a:rPr lang="fr-FR" sz="3600" b="1" dirty="0" smtClean="0"/>
              <a:t>Questions de recherche et hypothèse centrale</a:t>
            </a:r>
            <a:r>
              <a:rPr lang="fr-FR" sz="3600" b="1" dirty="0"/>
              <a:t/>
            </a:r>
            <a:br>
              <a:rPr lang="fr-FR" sz="3600" b="1" dirty="0"/>
            </a:br>
            <a:endParaRPr lang="fr-FR" sz="3600" dirty="0"/>
          </a:p>
        </p:txBody>
      </p:sp>
      <p:sp>
        <p:nvSpPr>
          <p:cNvPr id="3" name="Espace réservé du contenu 2"/>
          <p:cNvSpPr>
            <a:spLocks noGrp="1"/>
          </p:cNvSpPr>
          <p:nvPr>
            <p:ph idx="1"/>
          </p:nvPr>
        </p:nvSpPr>
        <p:spPr>
          <a:xfrm>
            <a:off x="9144" y="1628800"/>
            <a:ext cx="8883336" cy="4320480"/>
          </a:xfrm>
        </p:spPr>
        <p:txBody>
          <a:bodyPr/>
          <a:lstStyle/>
          <a:p>
            <a:pPr algn="just"/>
            <a:r>
              <a:rPr lang="fr-FR" sz="2400" dirty="0">
                <a:solidFill>
                  <a:schemeClr val="tx1">
                    <a:lumMod val="65000"/>
                    <a:lumOff val="35000"/>
                  </a:schemeClr>
                </a:solidFill>
              </a:rPr>
              <a:t>L’objectif global du projet </a:t>
            </a:r>
            <a:r>
              <a:rPr lang="fr-FR" sz="2400" dirty="0" err="1" smtClean="0">
                <a:solidFill>
                  <a:schemeClr val="tx1">
                    <a:lumMod val="65000"/>
                    <a:lumOff val="35000"/>
                  </a:schemeClr>
                </a:solidFill>
              </a:rPr>
              <a:t>Polyscol</a:t>
            </a:r>
            <a:r>
              <a:rPr lang="fr-FR" sz="2400" dirty="0" smtClean="0">
                <a:solidFill>
                  <a:schemeClr val="tx1">
                    <a:lumMod val="65000"/>
                    <a:lumOff val="35000"/>
                  </a:schemeClr>
                </a:solidFill>
              </a:rPr>
              <a:t> : </a:t>
            </a:r>
            <a:r>
              <a:rPr lang="fr-FR" sz="2400" b="1" dirty="0">
                <a:solidFill>
                  <a:schemeClr val="tx1">
                    <a:lumMod val="65000"/>
                    <a:lumOff val="35000"/>
                  </a:schemeClr>
                </a:solidFill>
              </a:rPr>
              <a:t>analyser les processus </a:t>
            </a:r>
            <a:r>
              <a:rPr lang="fr-FR" sz="2400" b="1" dirty="0" smtClean="0">
                <a:solidFill>
                  <a:schemeClr val="tx1">
                    <a:lumMod val="65000"/>
                    <a:lumOff val="35000"/>
                  </a:schemeClr>
                </a:solidFill>
              </a:rPr>
              <a:t>sous jacents aux apprentissages chez des </a:t>
            </a:r>
            <a:r>
              <a:rPr lang="fr-FR" sz="2400" b="1" dirty="0">
                <a:solidFill>
                  <a:schemeClr val="tx1">
                    <a:lumMod val="65000"/>
                    <a:lumOff val="35000"/>
                  </a:schemeClr>
                </a:solidFill>
              </a:rPr>
              <a:t>jeunes </a:t>
            </a:r>
            <a:r>
              <a:rPr lang="fr-FR" sz="2400" b="1" dirty="0" smtClean="0">
                <a:solidFill>
                  <a:schemeClr val="tx1">
                    <a:lumMod val="65000"/>
                    <a:lumOff val="35000"/>
                  </a:schemeClr>
                </a:solidFill>
              </a:rPr>
              <a:t>avec polyhandicap</a:t>
            </a:r>
            <a:r>
              <a:rPr lang="fr-FR" sz="2400" dirty="0" smtClean="0">
                <a:solidFill>
                  <a:schemeClr val="tx1">
                    <a:lumMod val="65000"/>
                    <a:lumOff val="35000"/>
                  </a:schemeClr>
                </a:solidFill>
              </a:rPr>
              <a:t>, </a:t>
            </a:r>
            <a:r>
              <a:rPr lang="fr-FR" sz="2400" dirty="0">
                <a:solidFill>
                  <a:schemeClr val="tx1">
                    <a:lumMod val="65000"/>
                    <a:lumOff val="35000"/>
                  </a:schemeClr>
                </a:solidFill>
              </a:rPr>
              <a:t>lors des </a:t>
            </a:r>
            <a:r>
              <a:rPr lang="fr-FR" sz="2400" dirty="0" smtClean="0">
                <a:solidFill>
                  <a:schemeClr val="tx1">
                    <a:lumMod val="65000"/>
                    <a:lumOff val="35000"/>
                  </a:schemeClr>
                </a:solidFill>
              </a:rPr>
              <a:t>situations pédagogiques proposées en classe (axe 1) : «comment l’enfant polyhandicapé apprend-il » ? et </a:t>
            </a:r>
            <a:r>
              <a:rPr lang="fr-FR" sz="2400" b="1" dirty="0" smtClean="0">
                <a:solidFill>
                  <a:schemeClr val="tx1">
                    <a:lumMod val="65000"/>
                    <a:lumOff val="35000"/>
                  </a:schemeClr>
                </a:solidFill>
              </a:rPr>
              <a:t>analyser le contexte de leur scolarisation </a:t>
            </a:r>
            <a:r>
              <a:rPr lang="fr-FR" sz="2400" dirty="0" smtClean="0">
                <a:solidFill>
                  <a:schemeClr val="tx1">
                    <a:lumMod val="65000"/>
                    <a:lumOff val="35000"/>
                  </a:schemeClr>
                </a:solidFill>
              </a:rPr>
              <a:t>: «quelles sont les conditions requises pour le développement d’apprentissage ? » (axe 2). </a:t>
            </a:r>
            <a:endParaRPr lang="fr-FR" sz="2400" dirty="0">
              <a:solidFill>
                <a:schemeClr val="tx1">
                  <a:lumMod val="65000"/>
                  <a:lumOff val="35000"/>
                </a:schemeClr>
              </a:solidFill>
            </a:endParaRPr>
          </a:p>
          <a:p>
            <a:pPr algn="just"/>
            <a:r>
              <a:rPr lang="en-US" dirty="0" err="1" smtClean="0">
                <a:solidFill>
                  <a:schemeClr val="tx1">
                    <a:lumMod val="65000"/>
                    <a:lumOff val="35000"/>
                  </a:schemeClr>
                </a:solidFill>
              </a:rPr>
              <a:t>Hypothèse</a:t>
            </a:r>
            <a:r>
              <a:rPr lang="en-US" dirty="0" smtClean="0">
                <a:solidFill>
                  <a:schemeClr val="tx1">
                    <a:lumMod val="65000"/>
                    <a:lumOff val="35000"/>
                  </a:schemeClr>
                </a:solidFill>
              </a:rPr>
              <a:t> </a:t>
            </a:r>
            <a:r>
              <a:rPr lang="en-US" dirty="0" err="1" smtClean="0">
                <a:solidFill>
                  <a:schemeClr val="tx1">
                    <a:lumMod val="65000"/>
                    <a:lumOff val="35000"/>
                  </a:schemeClr>
                </a:solidFill>
              </a:rPr>
              <a:t>centrale</a:t>
            </a:r>
            <a:r>
              <a:rPr lang="en-US" dirty="0" smtClean="0">
                <a:solidFill>
                  <a:schemeClr val="tx1">
                    <a:lumMod val="65000"/>
                    <a:lumOff val="35000"/>
                  </a:schemeClr>
                </a:solidFill>
              </a:rPr>
              <a:t> : </a:t>
            </a:r>
            <a:r>
              <a:rPr lang="en-US" b="1" dirty="0" err="1" smtClean="0">
                <a:solidFill>
                  <a:schemeClr val="tx1">
                    <a:lumMod val="65000"/>
                    <a:lumOff val="35000"/>
                  </a:schemeClr>
                </a:solidFill>
              </a:rPr>
              <a:t>Malgré</a:t>
            </a:r>
            <a:r>
              <a:rPr lang="en-US" b="1" dirty="0" smtClean="0">
                <a:solidFill>
                  <a:schemeClr val="tx1">
                    <a:lumMod val="65000"/>
                    <a:lumOff val="35000"/>
                  </a:schemeClr>
                </a:solidFill>
              </a:rPr>
              <a:t> la </a:t>
            </a:r>
            <a:r>
              <a:rPr lang="en-US" b="1" dirty="0" err="1" smtClean="0">
                <a:solidFill>
                  <a:schemeClr val="tx1">
                    <a:lumMod val="65000"/>
                    <a:lumOff val="35000"/>
                  </a:schemeClr>
                </a:solidFill>
              </a:rPr>
              <a:t>gravité</a:t>
            </a:r>
            <a:r>
              <a:rPr lang="en-US" b="1" dirty="0" smtClean="0">
                <a:solidFill>
                  <a:schemeClr val="tx1">
                    <a:lumMod val="65000"/>
                    <a:lumOff val="35000"/>
                  </a:schemeClr>
                </a:solidFill>
              </a:rPr>
              <a:t> de </a:t>
            </a:r>
            <a:r>
              <a:rPr lang="en-US" b="1" dirty="0" err="1" smtClean="0">
                <a:solidFill>
                  <a:schemeClr val="tx1">
                    <a:lumMod val="65000"/>
                    <a:lumOff val="35000"/>
                  </a:schemeClr>
                </a:solidFill>
              </a:rPr>
              <a:t>leurs</a:t>
            </a:r>
            <a:r>
              <a:rPr lang="en-US" b="1" dirty="0" smtClean="0">
                <a:solidFill>
                  <a:schemeClr val="tx1">
                    <a:lumMod val="65000"/>
                    <a:lumOff val="35000"/>
                  </a:schemeClr>
                </a:solidFill>
              </a:rPr>
              <a:t> </a:t>
            </a:r>
            <a:r>
              <a:rPr lang="en-US" b="1" dirty="0" err="1" smtClean="0">
                <a:solidFill>
                  <a:schemeClr val="tx1">
                    <a:lumMod val="65000"/>
                    <a:lumOff val="35000"/>
                  </a:schemeClr>
                </a:solidFill>
              </a:rPr>
              <a:t>atteintes</a:t>
            </a:r>
            <a:r>
              <a:rPr lang="en-US" b="1" dirty="0" smtClean="0">
                <a:solidFill>
                  <a:schemeClr val="tx1">
                    <a:lumMod val="65000"/>
                    <a:lumOff val="35000"/>
                  </a:schemeClr>
                </a:solidFill>
              </a:rPr>
              <a:t>, les </a:t>
            </a:r>
            <a:r>
              <a:rPr lang="en-US" b="1" dirty="0" err="1" smtClean="0">
                <a:solidFill>
                  <a:schemeClr val="tx1">
                    <a:lumMod val="65000"/>
                    <a:lumOff val="35000"/>
                  </a:schemeClr>
                </a:solidFill>
              </a:rPr>
              <a:t>jeunes</a:t>
            </a:r>
            <a:r>
              <a:rPr lang="en-US" b="1" dirty="0" smtClean="0">
                <a:solidFill>
                  <a:schemeClr val="tx1">
                    <a:lumMod val="65000"/>
                    <a:lumOff val="35000"/>
                  </a:schemeClr>
                </a:solidFill>
              </a:rPr>
              <a:t> </a:t>
            </a:r>
            <a:r>
              <a:rPr lang="en-US" b="1" dirty="0" err="1" smtClean="0">
                <a:solidFill>
                  <a:schemeClr val="tx1">
                    <a:lumMod val="65000"/>
                    <a:lumOff val="35000"/>
                  </a:schemeClr>
                </a:solidFill>
              </a:rPr>
              <a:t>ont</a:t>
            </a:r>
            <a:r>
              <a:rPr lang="en-US" b="1" dirty="0" smtClean="0">
                <a:solidFill>
                  <a:schemeClr val="tx1">
                    <a:lumMod val="65000"/>
                    <a:lumOff val="35000"/>
                  </a:schemeClr>
                </a:solidFill>
              </a:rPr>
              <a:t> </a:t>
            </a:r>
            <a:r>
              <a:rPr lang="en-US" b="1" dirty="0" err="1" smtClean="0">
                <a:solidFill>
                  <a:schemeClr val="tx1">
                    <a:lumMod val="65000"/>
                    <a:lumOff val="35000"/>
                  </a:schemeClr>
                </a:solidFill>
              </a:rPr>
              <a:t>tous</a:t>
            </a:r>
            <a:r>
              <a:rPr lang="en-US" b="1" dirty="0" smtClean="0">
                <a:solidFill>
                  <a:schemeClr val="tx1">
                    <a:lumMod val="65000"/>
                    <a:lumOff val="35000"/>
                  </a:schemeClr>
                </a:solidFill>
              </a:rPr>
              <a:t> un </a:t>
            </a:r>
            <a:r>
              <a:rPr lang="en-US" b="1" dirty="0" err="1" smtClean="0">
                <a:solidFill>
                  <a:schemeClr val="tx1">
                    <a:lumMod val="65000"/>
                    <a:lumOff val="35000"/>
                  </a:schemeClr>
                </a:solidFill>
              </a:rPr>
              <a:t>potentiel</a:t>
            </a:r>
            <a:r>
              <a:rPr lang="en-US" b="1" dirty="0" smtClean="0">
                <a:solidFill>
                  <a:schemeClr val="tx1">
                    <a:lumMod val="65000"/>
                    <a:lumOff val="35000"/>
                  </a:schemeClr>
                </a:solidFill>
              </a:rPr>
              <a:t> </a:t>
            </a:r>
            <a:r>
              <a:rPr lang="en-US" b="1" dirty="0" err="1" smtClean="0">
                <a:solidFill>
                  <a:schemeClr val="tx1">
                    <a:lumMod val="65000"/>
                    <a:lumOff val="35000"/>
                  </a:schemeClr>
                </a:solidFill>
              </a:rPr>
              <a:t>d’apprentissage</a:t>
            </a:r>
            <a:endParaRPr lang="fr-FR" b="1" i="1" dirty="0">
              <a:solidFill>
                <a:schemeClr val="tx1">
                  <a:lumMod val="65000"/>
                  <a:lumOff val="35000"/>
                </a:schemeClr>
              </a:solidFill>
            </a:endParaRPr>
          </a:p>
          <a:p>
            <a:pPr algn="just"/>
            <a:endParaRPr lang="fr-FR" sz="2400" dirty="0">
              <a:solidFill>
                <a:schemeClr val="tx1">
                  <a:lumMod val="65000"/>
                  <a:lumOff val="35000"/>
                </a:schemeClr>
              </a:solidFill>
            </a:endParaRPr>
          </a:p>
          <a:p>
            <a:pPr algn="just"/>
            <a:endParaRPr lang="fr-FR" dirty="0">
              <a:solidFill>
                <a:schemeClr val="tx1">
                  <a:lumMod val="65000"/>
                  <a:lumOff val="35000"/>
                </a:schemeClr>
              </a:solidFill>
            </a:endParaRPr>
          </a:p>
          <a:p>
            <a:pPr algn="just"/>
            <a:endParaRPr lang="fr-FR" dirty="0">
              <a:solidFill>
                <a:schemeClr val="tx1">
                  <a:lumMod val="65000"/>
                  <a:lumOff val="35000"/>
                </a:schemeClr>
              </a:solidFill>
            </a:endParaRPr>
          </a:p>
          <a:p>
            <a:endParaRPr lang="fr-FR" dirty="0"/>
          </a:p>
        </p:txBody>
      </p:sp>
    </p:spTree>
    <p:extLst>
      <p:ext uri="{BB962C8B-B14F-4D97-AF65-F5344CB8AC3E}">
        <p14:creationId xmlns:p14="http://schemas.microsoft.com/office/powerpoint/2010/main" val="4119048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1772" y="692696"/>
            <a:ext cx="8229600" cy="360040"/>
          </a:xfrm>
        </p:spPr>
        <p:txBody>
          <a:bodyPr/>
          <a:lstStyle/>
          <a:p>
            <a:r>
              <a:rPr lang="fr-FR" sz="3600" b="1" dirty="0" smtClean="0"/>
              <a:t>Cadre et principes méthodologiques de départ </a:t>
            </a:r>
            <a:endParaRPr lang="fr-FR" sz="3600" dirty="0"/>
          </a:p>
        </p:txBody>
      </p:sp>
      <p:sp>
        <p:nvSpPr>
          <p:cNvPr id="3" name="Espace réservé du contenu 2"/>
          <p:cNvSpPr>
            <a:spLocks noGrp="1"/>
          </p:cNvSpPr>
          <p:nvPr>
            <p:ph idx="1"/>
          </p:nvPr>
        </p:nvSpPr>
        <p:spPr>
          <a:xfrm>
            <a:off x="9144" y="1628800"/>
            <a:ext cx="8883336" cy="4320480"/>
          </a:xfrm>
        </p:spPr>
        <p:txBody>
          <a:bodyPr/>
          <a:lstStyle/>
          <a:p>
            <a:pPr lvl="0"/>
            <a:r>
              <a:rPr lang="fr-FR" sz="2400" b="1" u="sng" dirty="0" smtClean="0"/>
              <a:t>Une recherche inductive, en </a:t>
            </a:r>
            <a:r>
              <a:rPr lang="fr-FR" sz="2400" b="1" u="sng" dirty="0"/>
              <a:t>contexte écologique de </a:t>
            </a:r>
            <a:r>
              <a:rPr lang="fr-FR" sz="2400" b="1" u="sng" dirty="0" smtClean="0"/>
              <a:t>classe</a:t>
            </a:r>
            <a:endParaRPr lang="fr-FR" sz="2400" b="1" u="sng" dirty="0"/>
          </a:p>
          <a:p>
            <a:pPr marL="0" indent="0">
              <a:buNone/>
            </a:pPr>
            <a:r>
              <a:rPr lang="fr-FR" sz="2400" b="1" dirty="0" smtClean="0">
                <a:solidFill>
                  <a:schemeClr val="tx1">
                    <a:lumMod val="65000"/>
                    <a:lumOff val="35000"/>
                  </a:schemeClr>
                </a:solidFill>
              </a:rPr>
              <a:t>	</a:t>
            </a:r>
          </a:p>
          <a:p>
            <a:pPr marL="0" indent="0">
              <a:buNone/>
            </a:pPr>
            <a:r>
              <a:rPr lang="fr-FR" sz="2400" b="1" dirty="0">
                <a:solidFill>
                  <a:schemeClr val="tx1">
                    <a:lumMod val="65000"/>
                    <a:lumOff val="35000"/>
                  </a:schemeClr>
                </a:solidFill>
              </a:rPr>
              <a:t>	</a:t>
            </a:r>
            <a:r>
              <a:rPr lang="fr-FR" sz="2400" b="1" dirty="0" smtClean="0">
                <a:solidFill>
                  <a:schemeClr val="tx1">
                    <a:lumMod val="65000"/>
                    <a:lumOff val="35000"/>
                  </a:schemeClr>
                </a:solidFill>
              </a:rPr>
              <a:t>* Une </a:t>
            </a:r>
            <a:r>
              <a:rPr lang="fr-FR" sz="2400" b="1" dirty="0">
                <a:solidFill>
                  <a:schemeClr val="tx1">
                    <a:lumMod val="65000"/>
                    <a:lumOff val="35000"/>
                  </a:schemeClr>
                </a:solidFill>
              </a:rPr>
              <a:t>évaluation </a:t>
            </a:r>
            <a:r>
              <a:rPr lang="fr-FR" sz="2400" b="1" dirty="0" smtClean="0">
                <a:solidFill>
                  <a:schemeClr val="tx1">
                    <a:lumMod val="65000"/>
                    <a:lumOff val="35000"/>
                  </a:schemeClr>
                </a:solidFill>
              </a:rPr>
              <a:t>dynamique</a:t>
            </a:r>
          </a:p>
          <a:p>
            <a:pPr marL="0" indent="0">
              <a:buNone/>
            </a:pPr>
            <a:endParaRPr lang="fr-FR" sz="2400" b="1" dirty="0">
              <a:solidFill>
                <a:schemeClr val="tx1">
                  <a:lumMod val="65000"/>
                  <a:lumOff val="35000"/>
                </a:schemeClr>
              </a:solidFill>
            </a:endParaRPr>
          </a:p>
          <a:p>
            <a:pPr marL="0" indent="0">
              <a:buNone/>
            </a:pPr>
            <a:r>
              <a:rPr lang="fr-FR" sz="2400" b="1" dirty="0" smtClean="0">
                <a:solidFill>
                  <a:schemeClr val="tx1">
                    <a:lumMod val="65000"/>
                    <a:lumOff val="35000"/>
                  </a:schemeClr>
                </a:solidFill>
              </a:rPr>
              <a:t>	* Une </a:t>
            </a:r>
            <a:r>
              <a:rPr lang="fr-FR" sz="2400" b="1" dirty="0">
                <a:solidFill>
                  <a:schemeClr val="tx1">
                    <a:lumMod val="65000"/>
                    <a:lumOff val="35000"/>
                  </a:schemeClr>
                </a:solidFill>
              </a:rPr>
              <a:t>évaluation </a:t>
            </a:r>
            <a:r>
              <a:rPr lang="fr-FR" sz="2400" b="1" dirty="0" smtClean="0">
                <a:solidFill>
                  <a:schemeClr val="tx1">
                    <a:lumMod val="65000"/>
                    <a:lumOff val="35000"/>
                  </a:schemeClr>
                </a:solidFill>
              </a:rPr>
              <a:t>multidimensionnelle, 	interdisciplinaire, avec prise en compte de l’expertise 	d’usage des parents et de l’expertise professionnelle</a:t>
            </a:r>
          </a:p>
          <a:p>
            <a:pPr marL="0" indent="0">
              <a:buNone/>
            </a:pPr>
            <a:endParaRPr lang="fr-FR" sz="2400" b="1" dirty="0">
              <a:solidFill>
                <a:schemeClr val="tx1">
                  <a:lumMod val="65000"/>
                  <a:lumOff val="35000"/>
                </a:schemeClr>
              </a:solidFill>
            </a:endParaRPr>
          </a:p>
          <a:p>
            <a:pPr marL="0" indent="0">
              <a:buNone/>
            </a:pPr>
            <a:r>
              <a:rPr lang="fr-FR" sz="2400" b="1" dirty="0" smtClean="0">
                <a:solidFill>
                  <a:schemeClr val="tx1">
                    <a:lumMod val="65000"/>
                    <a:lumOff val="35000"/>
                  </a:schemeClr>
                </a:solidFill>
              </a:rPr>
              <a:t>	* Une </a:t>
            </a:r>
            <a:r>
              <a:rPr lang="fr-FR" sz="2400" b="1" dirty="0">
                <a:solidFill>
                  <a:schemeClr val="tx1">
                    <a:lumMod val="65000"/>
                    <a:lumOff val="35000"/>
                  </a:schemeClr>
                </a:solidFill>
              </a:rPr>
              <a:t>évaluation fonctionnelle</a:t>
            </a:r>
          </a:p>
          <a:p>
            <a:pPr algn="just"/>
            <a:endParaRPr lang="fr-FR" sz="2400" dirty="0">
              <a:solidFill>
                <a:schemeClr val="tx1">
                  <a:lumMod val="65000"/>
                  <a:lumOff val="35000"/>
                </a:schemeClr>
              </a:solidFill>
            </a:endParaRPr>
          </a:p>
          <a:p>
            <a:pPr algn="just"/>
            <a:endParaRPr lang="fr-FR" dirty="0">
              <a:solidFill>
                <a:schemeClr val="tx1">
                  <a:lumMod val="65000"/>
                  <a:lumOff val="35000"/>
                </a:schemeClr>
              </a:solidFill>
            </a:endParaRPr>
          </a:p>
          <a:p>
            <a:pPr algn="just"/>
            <a:endParaRPr lang="fr-FR" dirty="0">
              <a:solidFill>
                <a:schemeClr val="tx1">
                  <a:lumMod val="65000"/>
                  <a:lumOff val="35000"/>
                </a:schemeClr>
              </a:solidFill>
            </a:endParaRPr>
          </a:p>
          <a:p>
            <a:endParaRPr lang="fr-FR" dirty="0"/>
          </a:p>
        </p:txBody>
      </p:sp>
    </p:spTree>
    <p:extLst>
      <p:ext uri="{BB962C8B-B14F-4D97-AF65-F5344CB8AC3E}">
        <p14:creationId xmlns:p14="http://schemas.microsoft.com/office/powerpoint/2010/main" val="845431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143000"/>
          </a:xfrm>
        </p:spPr>
        <p:txBody>
          <a:bodyPr/>
          <a:lstStyle/>
          <a:p>
            <a:r>
              <a:rPr lang="fr-FR" sz="3600" b="1" dirty="0" smtClean="0"/>
              <a:t>Le rôle fondamental de l’observation </a:t>
            </a:r>
            <a:endParaRPr lang="fr-FR" sz="3600" dirty="0"/>
          </a:p>
        </p:txBody>
      </p:sp>
      <p:sp>
        <p:nvSpPr>
          <p:cNvPr id="3" name="Espace réservé du contenu 2"/>
          <p:cNvSpPr>
            <a:spLocks noGrp="1"/>
          </p:cNvSpPr>
          <p:nvPr>
            <p:ph idx="1"/>
          </p:nvPr>
        </p:nvSpPr>
        <p:spPr>
          <a:xfrm>
            <a:off x="0" y="1628800"/>
            <a:ext cx="8928992" cy="4473624"/>
          </a:xfrm>
        </p:spPr>
        <p:txBody>
          <a:bodyPr/>
          <a:lstStyle/>
          <a:p>
            <a:endParaRPr lang="fr-FR" sz="2400" dirty="0" smtClean="0">
              <a:solidFill>
                <a:schemeClr val="tx1"/>
              </a:solidFill>
            </a:endParaRPr>
          </a:p>
          <a:p>
            <a:r>
              <a:rPr lang="fr-FR" sz="2400" dirty="0" smtClean="0">
                <a:solidFill>
                  <a:schemeClr val="tx2"/>
                </a:solidFill>
              </a:rPr>
              <a:t>Nous </a:t>
            </a:r>
            <a:r>
              <a:rPr lang="fr-FR" sz="2400" dirty="0">
                <a:solidFill>
                  <a:schemeClr val="tx2"/>
                </a:solidFill>
              </a:rPr>
              <a:t>ne pouvons (le plus souvent) utiliser le langage ou un mode de communication symbolique pour appréhender avec certitude ce que ces jeunes comprennent, ressentent et </a:t>
            </a:r>
            <a:r>
              <a:rPr lang="fr-FR" sz="2400" dirty="0" smtClean="0">
                <a:solidFill>
                  <a:schemeClr val="tx2"/>
                </a:solidFill>
              </a:rPr>
              <a:t>apprennent. </a:t>
            </a:r>
          </a:p>
          <a:p>
            <a:pPr marL="0" indent="0">
              <a:buNone/>
            </a:pPr>
            <a:r>
              <a:rPr lang="fr-FR" sz="2400" dirty="0" smtClean="0">
                <a:solidFill>
                  <a:schemeClr val="tx2"/>
                </a:solidFill>
              </a:rPr>
              <a:t> 		Principal </a:t>
            </a:r>
            <a:r>
              <a:rPr lang="fr-FR" sz="2400" dirty="0">
                <a:solidFill>
                  <a:schemeClr val="tx2"/>
                </a:solidFill>
              </a:rPr>
              <a:t>mode d’accès à leurs compétences </a:t>
            </a:r>
            <a:r>
              <a:rPr lang="fr-FR" sz="2400" dirty="0" smtClean="0">
                <a:solidFill>
                  <a:schemeClr val="tx2"/>
                </a:solidFill>
              </a:rPr>
              <a:t>est </a:t>
            </a:r>
            <a:r>
              <a:rPr lang="fr-FR" sz="2400" b="1" u="sng" dirty="0" smtClean="0">
                <a:solidFill>
                  <a:schemeClr val="tx2"/>
                </a:solidFill>
              </a:rPr>
              <a:t>l’observation</a:t>
            </a:r>
          </a:p>
          <a:p>
            <a:pPr marL="0" indent="0">
              <a:buNone/>
            </a:pPr>
            <a:endParaRPr lang="fr-FR" sz="2400" b="1" u="sng" dirty="0">
              <a:solidFill>
                <a:schemeClr val="tx2"/>
              </a:solidFill>
            </a:endParaRPr>
          </a:p>
          <a:p>
            <a:r>
              <a:rPr lang="fr-FR" sz="2400" dirty="0" smtClean="0">
                <a:solidFill>
                  <a:schemeClr val="tx2"/>
                </a:solidFill>
              </a:rPr>
              <a:t>L’observation </a:t>
            </a:r>
            <a:r>
              <a:rPr lang="fr-FR" sz="2400" dirty="0">
                <a:solidFill>
                  <a:schemeClr val="tx2"/>
                </a:solidFill>
              </a:rPr>
              <a:t>longitudinale des jeunes en situation de polyhandicap a constitué le cœur de la procédure autour duquel le reste de la démarche de recherche a été construite. </a:t>
            </a:r>
            <a:endParaRPr lang="fr-FR" sz="1000" dirty="0" smtClean="0">
              <a:solidFill>
                <a:schemeClr val="tx2"/>
              </a:solidFill>
            </a:endParaRPr>
          </a:p>
          <a:p>
            <a:endParaRPr lang="fr-FR" dirty="0" smtClean="0">
              <a:solidFill>
                <a:schemeClr val="tx1">
                  <a:lumMod val="65000"/>
                  <a:lumOff val="35000"/>
                </a:schemeClr>
              </a:solidFill>
            </a:endParaRPr>
          </a:p>
          <a:p>
            <a:endParaRPr lang="fr-FR" dirty="0" smtClean="0">
              <a:solidFill>
                <a:schemeClr val="tx1">
                  <a:lumMod val="65000"/>
                  <a:lumOff val="35000"/>
                </a:schemeClr>
              </a:solidFill>
            </a:endParaRPr>
          </a:p>
          <a:p>
            <a:endParaRPr lang="fr-FR" dirty="0" smtClean="0">
              <a:solidFill>
                <a:schemeClr val="tx1">
                  <a:lumMod val="65000"/>
                  <a:lumOff val="35000"/>
                </a:schemeClr>
              </a:solidFill>
            </a:endParaRPr>
          </a:p>
          <a:p>
            <a:endParaRPr lang="fr-FR" dirty="0"/>
          </a:p>
          <a:p>
            <a:endParaRPr lang="fr-FR" dirty="0" smtClean="0"/>
          </a:p>
          <a:p>
            <a:endParaRPr lang="fr-FR" dirty="0"/>
          </a:p>
          <a:p>
            <a:endParaRPr lang="fr-FR" dirty="0"/>
          </a:p>
        </p:txBody>
      </p:sp>
      <p:sp>
        <p:nvSpPr>
          <p:cNvPr id="4" name="Flèche droite 3"/>
          <p:cNvSpPr/>
          <p:nvPr/>
        </p:nvSpPr>
        <p:spPr>
          <a:xfrm>
            <a:off x="899592" y="3861048"/>
            <a:ext cx="504056"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972248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b="1" dirty="0" smtClean="0"/>
              <a:t>Choix paradigmatique d’une recherche clinique participative</a:t>
            </a:r>
            <a:endParaRPr lang="fr-FR" dirty="0"/>
          </a:p>
        </p:txBody>
      </p:sp>
      <p:sp>
        <p:nvSpPr>
          <p:cNvPr id="3" name="Espace réservé du contenu 2"/>
          <p:cNvSpPr>
            <a:spLocks noGrp="1"/>
          </p:cNvSpPr>
          <p:nvPr>
            <p:ph idx="1"/>
          </p:nvPr>
        </p:nvSpPr>
        <p:spPr>
          <a:xfrm>
            <a:off x="107504" y="1403648"/>
            <a:ext cx="8928992" cy="4473624"/>
          </a:xfrm>
        </p:spPr>
        <p:txBody>
          <a:bodyPr/>
          <a:lstStyle/>
          <a:p>
            <a:endParaRPr lang="fr-FR" sz="2400" dirty="0" smtClean="0">
              <a:solidFill>
                <a:schemeClr val="tx2"/>
              </a:solidFill>
            </a:endParaRPr>
          </a:p>
          <a:p>
            <a:r>
              <a:rPr lang="fr-FR" sz="2400" dirty="0" smtClean="0">
                <a:solidFill>
                  <a:schemeClr val="tx2"/>
                </a:solidFill>
              </a:rPr>
              <a:t>Les proches (parents </a:t>
            </a:r>
            <a:r>
              <a:rPr lang="fr-FR" sz="2400" dirty="0">
                <a:solidFill>
                  <a:schemeClr val="tx2"/>
                </a:solidFill>
              </a:rPr>
              <a:t>et référents du </a:t>
            </a:r>
            <a:r>
              <a:rPr lang="fr-FR" sz="2400" dirty="0" smtClean="0">
                <a:solidFill>
                  <a:schemeClr val="tx2"/>
                </a:solidFill>
              </a:rPr>
              <a:t>jeune) sont incontournables </a:t>
            </a:r>
            <a:r>
              <a:rPr lang="fr-FR" sz="2400" dirty="0">
                <a:solidFill>
                  <a:schemeClr val="tx2"/>
                </a:solidFill>
              </a:rPr>
              <a:t>pour nous aider dans l’évaluation des processus mobilisés par les jeunes en situation écologique </a:t>
            </a:r>
            <a:r>
              <a:rPr lang="fr-FR" sz="2400" dirty="0" smtClean="0">
                <a:solidFill>
                  <a:schemeClr val="tx2"/>
                </a:solidFill>
              </a:rPr>
              <a:t>d’apprentissage et dans la compréhension des situations. </a:t>
            </a:r>
            <a:endParaRPr lang="fr-FR" sz="2400" dirty="0">
              <a:solidFill>
                <a:schemeClr val="tx2"/>
              </a:solidFill>
            </a:endParaRPr>
          </a:p>
          <a:p>
            <a:endParaRPr lang="fr-FR" sz="1000" dirty="0" smtClean="0">
              <a:solidFill>
                <a:schemeClr val="tx1">
                  <a:lumMod val="65000"/>
                  <a:lumOff val="35000"/>
                </a:schemeClr>
              </a:solidFill>
            </a:endParaRPr>
          </a:p>
          <a:p>
            <a:pPr marL="0" indent="0">
              <a:buNone/>
            </a:pPr>
            <a:r>
              <a:rPr lang="fr-FR" sz="2400" dirty="0">
                <a:solidFill>
                  <a:schemeClr val="tx1">
                    <a:lumMod val="65000"/>
                    <a:lumOff val="35000"/>
                  </a:schemeClr>
                </a:solidFill>
              </a:rPr>
              <a:t>	</a:t>
            </a:r>
            <a:endParaRPr lang="fr-FR" sz="2400" dirty="0" smtClean="0">
              <a:solidFill>
                <a:schemeClr val="tx1">
                  <a:lumMod val="65000"/>
                  <a:lumOff val="35000"/>
                </a:schemeClr>
              </a:solidFill>
            </a:endParaRPr>
          </a:p>
          <a:p>
            <a:pPr marL="0" indent="0">
              <a:buNone/>
            </a:pPr>
            <a:r>
              <a:rPr lang="en-US" sz="2400" b="1" u="sng" dirty="0" err="1" smtClean="0">
                <a:solidFill>
                  <a:schemeClr val="tx2"/>
                </a:solidFill>
              </a:rPr>
              <a:t>L’objectif</a:t>
            </a:r>
            <a:r>
              <a:rPr lang="en-US" sz="2400" b="1" u="sng" dirty="0" smtClean="0">
                <a:solidFill>
                  <a:schemeClr val="tx2"/>
                </a:solidFill>
              </a:rPr>
              <a:t> </a:t>
            </a:r>
            <a:r>
              <a:rPr lang="en-US" sz="2400" b="1" u="sng" dirty="0" err="1">
                <a:solidFill>
                  <a:schemeClr val="tx2"/>
                </a:solidFill>
              </a:rPr>
              <a:t>est</a:t>
            </a:r>
            <a:r>
              <a:rPr lang="en-US" sz="2400" b="1" u="sng" dirty="0">
                <a:solidFill>
                  <a:schemeClr val="tx2"/>
                </a:solidFill>
              </a:rPr>
              <a:t> </a:t>
            </a:r>
            <a:r>
              <a:rPr lang="fr-FR" sz="2400" b="1" u="sng" dirty="0" smtClean="0">
                <a:solidFill>
                  <a:schemeClr val="tx2"/>
                </a:solidFill>
              </a:rPr>
              <a:t>de </a:t>
            </a:r>
            <a:r>
              <a:rPr lang="fr-FR" sz="2400" b="1" u="sng" dirty="0">
                <a:solidFill>
                  <a:schemeClr val="tx2"/>
                </a:solidFill>
              </a:rPr>
              <a:t>relever des phénomènes comportementaux significatifs, de leur donner un sens en les resituant dans la dynamique, l’histoire d’un </a:t>
            </a:r>
            <a:r>
              <a:rPr lang="fr-FR" sz="2400" b="1" u="sng" dirty="0" smtClean="0">
                <a:solidFill>
                  <a:schemeClr val="tx2"/>
                </a:solidFill>
              </a:rPr>
              <a:t>sujet, </a:t>
            </a:r>
            <a:r>
              <a:rPr lang="fr-FR" sz="2400" b="1" u="sng" dirty="0">
                <a:solidFill>
                  <a:schemeClr val="tx2"/>
                </a:solidFill>
              </a:rPr>
              <a:t>et dans le </a:t>
            </a:r>
            <a:r>
              <a:rPr lang="fr-FR" sz="2400" b="1" u="sng" dirty="0" smtClean="0">
                <a:solidFill>
                  <a:schemeClr val="tx2"/>
                </a:solidFill>
              </a:rPr>
              <a:t>contexte où ils s’expriment.</a:t>
            </a:r>
            <a:endParaRPr lang="fr-FR" sz="2400" b="1" u="sng" dirty="0" smtClean="0">
              <a:solidFill>
                <a:schemeClr val="tx2"/>
              </a:solidFill>
            </a:endParaRPr>
          </a:p>
          <a:p>
            <a:endParaRPr lang="fr-FR" dirty="0"/>
          </a:p>
          <a:p>
            <a:endParaRPr lang="fr-FR" dirty="0"/>
          </a:p>
        </p:txBody>
      </p:sp>
      <p:sp>
        <p:nvSpPr>
          <p:cNvPr id="4" name="Flèche droite 3"/>
          <p:cNvSpPr/>
          <p:nvPr/>
        </p:nvSpPr>
        <p:spPr>
          <a:xfrm>
            <a:off x="467544" y="3645024"/>
            <a:ext cx="504056"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94249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1008112"/>
          </a:xfrm>
        </p:spPr>
        <p:txBody>
          <a:bodyPr/>
          <a:lstStyle/>
          <a:p>
            <a:r>
              <a:rPr lang="fr-FR" altLang="fr-FR" b="1" dirty="0" smtClean="0"/>
              <a:t>Méthodologie : </a:t>
            </a:r>
            <a:r>
              <a:rPr lang="fr-FR" altLang="fr-FR" b="1" dirty="0"/>
              <a:t>p</a:t>
            </a:r>
            <a:r>
              <a:rPr lang="fr-FR" altLang="fr-FR" b="1" dirty="0" smtClean="0"/>
              <a:t>articipants</a:t>
            </a:r>
            <a:endParaRPr lang="fr-FR" dirty="0"/>
          </a:p>
        </p:txBody>
      </p:sp>
      <p:sp>
        <p:nvSpPr>
          <p:cNvPr id="3" name="Espace réservé du contenu 2"/>
          <p:cNvSpPr>
            <a:spLocks noGrp="1"/>
          </p:cNvSpPr>
          <p:nvPr>
            <p:ph idx="1"/>
          </p:nvPr>
        </p:nvSpPr>
        <p:spPr>
          <a:xfrm>
            <a:off x="107504" y="1484784"/>
            <a:ext cx="8928992" cy="4320481"/>
          </a:xfrm>
        </p:spPr>
        <p:txBody>
          <a:bodyPr/>
          <a:lstStyle/>
          <a:p>
            <a:pPr>
              <a:buFont typeface="Arial" panose="020B0604020202020204" pitchFamily="34" charset="0"/>
              <a:buChar char="•"/>
              <a:defRPr/>
            </a:pPr>
            <a:r>
              <a:rPr lang="fr-FR" sz="2400" dirty="0" smtClean="0">
                <a:solidFill>
                  <a:schemeClr val="tx1">
                    <a:lumMod val="65000"/>
                    <a:lumOff val="35000"/>
                  </a:schemeClr>
                </a:solidFill>
              </a:rPr>
              <a:t> une partie des professionnels de 5 établissements médico-sociaux : référents éducatifs et médicaux des jeunes, enseignants, psychologues, chef de service…</a:t>
            </a:r>
          </a:p>
          <a:p>
            <a:pPr>
              <a:buFont typeface="Arial" panose="020B0604020202020204" pitchFamily="34" charset="0"/>
              <a:buChar char="•"/>
              <a:defRPr/>
            </a:pPr>
            <a:endParaRPr lang="fr-FR" sz="1000" dirty="0" smtClean="0">
              <a:solidFill>
                <a:schemeClr val="tx1">
                  <a:lumMod val="65000"/>
                  <a:lumOff val="35000"/>
                </a:schemeClr>
              </a:solidFill>
            </a:endParaRPr>
          </a:p>
          <a:p>
            <a:pPr>
              <a:buFont typeface="Arial" panose="020B0604020202020204" pitchFamily="34" charset="0"/>
              <a:buChar char="•"/>
              <a:defRPr/>
            </a:pPr>
            <a:r>
              <a:rPr lang="fr-FR" sz="2400" dirty="0" smtClean="0">
                <a:solidFill>
                  <a:schemeClr val="tx1">
                    <a:lumMod val="65000"/>
                    <a:lumOff val="35000"/>
                  </a:schemeClr>
                </a:solidFill>
              </a:rPr>
              <a:t>23 jeunes avec polyhandicap et leurs parents </a:t>
            </a:r>
            <a:r>
              <a:rPr lang="fr-FR" sz="2400" dirty="0">
                <a:solidFill>
                  <a:schemeClr val="tx1">
                    <a:lumMod val="65000"/>
                    <a:lumOff val="35000"/>
                  </a:schemeClr>
                </a:solidFill>
              </a:rPr>
              <a:t>:</a:t>
            </a:r>
          </a:p>
          <a:p>
            <a:pPr marL="425196" algn="just" fontAlgn="auto">
              <a:spcAft>
                <a:spcPts val="0"/>
              </a:spcAft>
              <a:buFontTx/>
              <a:buChar char="-"/>
              <a:defRPr/>
            </a:pPr>
            <a:r>
              <a:rPr lang="fr-FR" sz="2400" dirty="0" smtClean="0">
                <a:solidFill>
                  <a:schemeClr val="tx1">
                    <a:lumMod val="65000"/>
                    <a:lumOff val="35000"/>
                  </a:schemeClr>
                </a:solidFill>
              </a:rPr>
              <a:t>Agés de 4 à 14 ans* </a:t>
            </a:r>
            <a:endParaRPr lang="fr-FR" sz="2400" dirty="0">
              <a:solidFill>
                <a:schemeClr val="tx1">
                  <a:lumMod val="65000"/>
                  <a:lumOff val="35000"/>
                </a:schemeClr>
              </a:solidFill>
            </a:endParaRPr>
          </a:p>
          <a:p>
            <a:pPr marL="425196" algn="just" fontAlgn="auto">
              <a:spcAft>
                <a:spcPts val="0"/>
              </a:spcAft>
              <a:buFontTx/>
              <a:buChar char="-"/>
              <a:defRPr/>
            </a:pPr>
            <a:r>
              <a:rPr lang="fr-FR" sz="2400" dirty="0" smtClean="0">
                <a:solidFill>
                  <a:schemeClr val="tx1">
                    <a:lumMod val="65000"/>
                    <a:lumOff val="35000"/>
                  </a:schemeClr>
                </a:solidFill>
              </a:rPr>
              <a:t>Avec un diagnostic de polyhandicap (notification MDPH)</a:t>
            </a:r>
            <a:endParaRPr lang="fr-FR" sz="2400" dirty="0">
              <a:solidFill>
                <a:schemeClr val="tx1">
                  <a:lumMod val="65000"/>
                  <a:lumOff val="35000"/>
                </a:schemeClr>
              </a:solidFill>
            </a:endParaRPr>
          </a:p>
          <a:p>
            <a:pPr marL="425196" algn="just" fontAlgn="auto">
              <a:spcAft>
                <a:spcPts val="0"/>
              </a:spcAft>
              <a:buFontTx/>
              <a:buChar char="-"/>
              <a:defRPr/>
            </a:pPr>
            <a:r>
              <a:rPr lang="fr-FR" sz="2400" dirty="0" smtClean="0">
                <a:solidFill>
                  <a:schemeClr val="tx1">
                    <a:lumMod val="65000"/>
                    <a:lumOff val="35000"/>
                  </a:schemeClr>
                </a:solidFill>
              </a:rPr>
              <a:t>Accueillis dans un institut médico-social avec une unité d’enseignement </a:t>
            </a:r>
          </a:p>
          <a:p>
            <a:pPr marL="425196" algn="just" fontAlgn="auto">
              <a:spcAft>
                <a:spcPts val="0"/>
              </a:spcAft>
              <a:buFontTx/>
              <a:buChar char="-"/>
              <a:defRPr/>
            </a:pPr>
            <a:r>
              <a:rPr lang="fr-FR" sz="2400" dirty="0" smtClean="0">
                <a:solidFill>
                  <a:schemeClr val="tx1">
                    <a:lumMod val="65000"/>
                    <a:lumOff val="35000"/>
                  </a:schemeClr>
                </a:solidFill>
              </a:rPr>
              <a:t>Dont les parents ont donné leurs consentements pour leur participation et la participation de leur enfant</a:t>
            </a:r>
          </a:p>
          <a:p>
            <a:pPr marL="425196" algn="just" fontAlgn="auto">
              <a:spcAft>
                <a:spcPts val="0"/>
              </a:spcAft>
              <a:buFontTx/>
              <a:buChar char="-"/>
              <a:defRPr/>
            </a:pPr>
            <a:endParaRPr lang="fr-FR" sz="2400" dirty="0"/>
          </a:p>
        </p:txBody>
      </p:sp>
      <p:sp>
        <p:nvSpPr>
          <p:cNvPr id="4" name="ZoneTexte 3"/>
          <p:cNvSpPr txBox="1"/>
          <p:nvPr/>
        </p:nvSpPr>
        <p:spPr>
          <a:xfrm>
            <a:off x="4932040" y="6309320"/>
            <a:ext cx="4104456" cy="369332"/>
          </a:xfrm>
          <a:prstGeom prst="rect">
            <a:avLst/>
          </a:prstGeom>
          <a:noFill/>
        </p:spPr>
        <p:txBody>
          <a:bodyPr wrap="square" rtlCol="0">
            <a:spAutoFit/>
          </a:bodyPr>
          <a:lstStyle/>
          <a:p>
            <a:r>
              <a:rPr lang="fr-FR" dirty="0" smtClean="0"/>
              <a:t>* </a:t>
            </a:r>
            <a:r>
              <a:rPr lang="fr-FR" dirty="0" smtClean="0">
                <a:solidFill>
                  <a:schemeClr val="bg1">
                    <a:lumMod val="50000"/>
                  </a:schemeClr>
                </a:solidFill>
              </a:rPr>
              <a:t>Âge au début de la recherche</a:t>
            </a:r>
            <a:endParaRPr lang="fr-FR" dirty="0"/>
          </a:p>
        </p:txBody>
      </p:sp>
    </p:spTree>
    <p:extLst>
      <p:ext uri="{BB962C8B-B14F-4D97-AF65-F5344CB8AC3E}">
        <p14:creationId xmlns:p14="http://schemas.microsoft.com/office/powerpoint/2010/main" val="3243400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PPblanc recherche">
  <a:themeElements>
    <a:clrScheme name="Personnalisé 1">
      <a:dk1>
        <a:sysClr val="windowText" lastClr="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PPblanc recherche</Template>
  <TotalTime>14241</TotalTime>
  <Words>1916</Words>
  <Application>Microsoft Office PowerPoint</Application>
  <PresentationFormat>Affichage à l'écran (4:3)</PresentationFormat>
  <Paragraphs>257</Paragraphs>
  <Slides>24</Slides>
  <Notes>24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24</vt:i4>
      </vt:variant>
    </vt:vector>
  </HeadingPairs>
  <TitlesOfParts>
    <vt:vector size="28" baseType="lpstr">
      <vt:lpstr>Arial</vt:lpstr>
      <vt:lpstr>Calibri</vt:lpstr>
      <vt:lpstr>Times New Roman</vt:lpstr>
      <vt:lpstr>PPblanc recherche</vt:lpstr>
      <vt:lpstr>Présentation PowerPoint</vt:lpstr>
      <vt:lpstr>Présentation PowerPoint</vt:lpstr>
      <vt:lpstr>Un contexte particulier, avec des enjeux de formation des professionnels de l’éducation</vt:lpstr>
      <vt:lpstr> Un objet d’étude complexe  </vt:lpstr>
      <vt:lpstr>Questions de recherche et hypothèse centrale </vt:lpstr>
      <vt:lpstr>Cadre et principes méthodologiques de départ </vt:lpstr>
      <vt:lpstr>Le rôle fondamental de l’observation </vt:lpstr>
      <vt:lpstr>Choix paradigmatique d’une recherche clinique participative</vt:lpstr>
      <vt:lpstr>Méthodologie : participants</vt:lpstr>
      <vt:lpstr>Méthodologie : Procédure 1/3</vt:lpstr>
      <vt:lpstr>Méthodologie : Procédure 2/3</vt:lpstr>
      <vt:lpstr>Méthodologie : Procédure 3/3</vt:lpstr>
      <vt:lpstr>Méthodologie : Procédure 3/3</vt:lpstr>
      <vt:lpstr>Enjeux éthiques et fonctionnels propres à la situation de polyhandicap</vt:lpstr>
      <vt:lpstr>Enjeux éthiques et fonctionnels propres à la situation de polyhandicap</vt:lpstr>
      <vt:lpstr>Enjeux éthiques et fonctionnels propres à la situation de polyhandicap</vt:lpstr>
      <vt:lpstr>Principaux résultats (1/3) : des potentialités mais une grande hétérogénéité au plan intra et interindividuel</vt:lpstr>
      <vt:lpstr> Principaux résultats (2/3) : Des processus d’apprentissage très dépendants du contexte relationnel  </vt:lpstr>
      <vt:lpstr>  Un contexte relationnel et pédagogique favorisant une dynamique d’échanges fonctionnels, un enjeu primordial dans l’accès aux apprentissages (3/3)   </vt:lpstr>
      <vt:lpstr>  Un contexte relationnel et pédagogique favorisant une dynamique d’échanges fonctionnels, un enjeu primordial dans l’accès aux apprentissages (3/3)   </vt:lpstr>
      <vt:lpstr>Qu’attendons-nous de la recherche secondaire des données ?</vt:lpstr>
      <vt:lpstr>Qu’attendons-nous de la recherche secondaire des données ?</vt:lpstr>
      <vt:lpstr>Les chercheurs impliqués dans ce nouveau projet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Esther</dc:creator>
  <cp:lastModifiedBy>Danièle</cp:lastModifiedBy>
  <cp:revision>418</cp:revision>
  <cp:lastPrinted>2016-03-31T06:56:19Z</cp:lastPrinted>
  <dcterms:created xsi:type="dcterms:W3CDTF">2014-12-17T08:17:59Z</dcterms:created>
  <dcterms:modified xsi:type="dcterms:W3CDTF">2020-01-10T18:04:48Z</dcterms:modified>
</cp:coreProperties>
</file>