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2" r:id="rId4"/>
    <p:sldId id="259" r:id="rId5"/>
    <p:sldId id="269" r:id="rId6"/>
    <p:sldId id="270" r:id="rId7"/>
    <p:sldId id="265" r:id="rId8"/>
    <p:sldId id="266" r:id="rId9"/>
    <p:sldId id="263" r:id="rId10"/>
    <p:sldId id="273" r:id="rId11"/>
    <p:sldId id="264" r:id="rId12"/>
    <p:sldId id="26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341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52F74-0FB5-4711-A8CD-091DE65FC3E6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4BBFC-801C-42B6-8E0B-EB19A293D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01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064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Laurent FLEURY</a:t>
            </a:r>
          </a:p>
        </p:txBody>
      </p:sp>
    </p:spTree>
    <p:extLst>
      <p:ext uri="{BB962C8B-B14F-4D97-AF65-F5344CB8AC3E}">
        <p14:creationId xmlns:p14="http://schemas.microsoft.com/office/powerpoint/2010/main" val="1216081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Laurent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927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Laurent FLEURY</a:t>
            </a:r>
          </a:p>
        </p:txBody>
      </p:sp>
    </p:spTree>
    <p:extLst>
      <p:ext uri="{BB962C8B-B14F-4D97-AF65-F5344CB8AC3E}">
        <p14:creationId xmlns:p14="http://schemas.microsoft.com/office/powerpoint/2010/main" val="908318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74807"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698EF-04D4-4787-B283-C67BC4EBA919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655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698EF-04D4-4787-B283-C67BC4EBA919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53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0775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Laurent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0775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0615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76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99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67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713521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EF4C22"/>
                </a:solidFill>
              </a:defRPr>
            </a:lvl1pPr>
          </a:lstStyle>
          <a:p>
            <a:r>
              <a:rPr lang="fr-FR" dirty="0"/>
              <a:t>Modifiez le s</a:t>
            </a:r>
            <a:br>
              <a:rPr lang="fr-FR" dirty="0"/>
            </a:br>
            <a:r>
              <a:rPr lang="fr-FR" dirty="0" err="1"/>
              <a:t>tyle</a:t>
            </a:r>
            <a:r>
              <a:rPr lang="fr-FR" dirty="0"/>
              <a:t>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515350" y="6542116"/>
            <a:ext cx="617713" cy="28787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90F7D937-8C47-D949-9B66-03B4793ACCA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0" y="1078648"/>
            <a:ext cx="9144000" cy="0"/>
          </a:xfrm>
          <a:prstGeom prst="line">
            <a:avLst/>
          </a:prstGeom>
          <a:ln w="19050">
            <a:solidFill>
              <a:srgbClr val="EF4C2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50" y="6542116"/>
            <a:ext cx="3145328" cy="287872"/>
          </a:xfrm>
          <a:prstGeom prst="rect">
            <a:avLst/>
          </a:prstGeom>
        </p:spPr>
        <p:txBody>
          <a:bodyPr/>
          <a:lstStyle>
            <a:lvl1pPr>
              <a:defRPr sz="1200" b="0" i="1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fr-FR" dirty="0"/>
              <a:t>Pôle Expertise collective </a:t>
            </a:r>
          </a:p>
        </p:txBody>
      </p:sp>
      <p:sp>
        <p:nvSpPr>
          <p:cNvPr id="15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002966" y="6542116"/>
            <a:ext cx="1323390" cy="287872"/>
          </a:xfrm>
          <a:prstGeom prst="rect">
            <a:avLst/>
          </a:prstGeom>
        </p:spPr>
        <p:txBody>
          <a:bodyPr/>
          <a:lstStyle>
            <a:lvl1pPr>
              <a:defRPr sz="1200" b="0" i="1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octobre 2018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4" hasCustomPrompt="1"/>
          </p:nvPr>
        </p:nvSpPr>
        <p:spPr>
          <a:xfrm>
            <a:off x="628650" y="1151217"/>
            <a:ext cx="7886700" cy="5236899"/>
          </a:xfrm>
        </p:spPr>
        <p:txBody>
          <a:bodyPr wrap="none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 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-10937" y="6465116"/>
            <a:ext cx="9144000" cy="0"/>
          </a:xfrm>
          <a:prstGeom prst="line">
            <a:avLst/>
          </a:prstGeom>
          <a:ln w="3175">
            <a:solidFill>
              <a:srgbClr val="EF4C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19" b="18900"/>
          <a:stretch/>
        </p:blipFill>
        <p:spPr>
          <a:xfrm>
            <a:off x="4218102" y="6508800"/>
            <a:ext cx="1152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>
            <a:lvl1pPr>
              <a:defRPr>
                <a:solidFill>
                  <a:srgbClr val="45ABD4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95F79-0779-4BCC-B43A-8E63748F79D2}" type="datetimeFigureOut">
              <a:rPr lang="fr-FR" smtClean="0"/>
              <a:pPr/>
              <a:t>14/01/2020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F38E-F595-48D7-B085-16242C6DD30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buSzPct val="100000"/>
              <a:defRPr/>
            </a:lvl1pPr>
            <a:lvl3pPr marL="1143000" indent="-228600">
              <a:buClr>
                <a:schemeClr val="bg1">
                  <a:lumMod val="75000"/>
                </a:schemeClr>
              </a:buClr>
              <a:buSzPct val="100000"/>
              <a:buFont typeface="Arial"/>
              <a:buChar char="•"/>
              <a:defRPr/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9" name="Image 8" descr="barreBasLogoB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534912"/>
            <a:ext cx="9144000" cy="323088"/>
          </a:xfrm>
          <a:prstGeom prst="rect">
            <a:avLst/>
          </a:prstGeom>
        </p:spPr>
      </p:pic>
      <p:cxnSp>
        <p:nvCxnSpPr>
          <p:cNvPr id="11" name="Connecteur droit 10"/>
          <p:cNvCxnSpPr/>
          <p:nvPr userDrawn="1"/>
        </p:nvCxnSpPr>
        <p:spPr>
          <a:xfrm>
            <a:off x="0" y="1066803"/>
            <a:ext cx="7315200" cy="1588"/>
          </a:xfrm>
          <a:prstGeom prst="line">
            <a:avLst/>
          </a:prstGeom>
          <a:ln>
            <a:solidFill>
              <a:srgbClr val="3399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59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52000"/>
            <a:ext cx="3724808" cy="931342"/>
          </a:xfrm>
        </p:spPr>
        <p:txBody>
          <a:bodyPr tIns="180000" anchor="t"/>
          <a:lstStyle>
            <a:lvl1pPr marL="0" indent="0">
              <a:buClr>
                <a:schemeClr val="accent1"/>
              </a:buClr>
              <a:buFont typeface="Arial" charset="0"/>
              <a:buNone/>
              <a:defRPr sz="2400" b="0">
                <a:solidFill>
                  <a:srgbClr val="EF4C2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487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0" y="1080000"/>
            <a:ext cx="9144000" cy="0"/>
          </a:xfrm>
          <a:prstGeom prst="line">
            <a:avLst/>
          </a:prstGeom>
          <a:ln>
            <a:solidFill>
              <a:srgbClr val="EF4C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515350" y="6542116"/>
            <a:ext cx="617713" cy="28787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fld id="{90F7D937-8C47-D949-9B66-03B4793ACCA3}" type="slidenum">
              <a:rPr lang="fr-FR" smtClean="0">
                <a:solidFill>
                  <a:srgbClr val="797979"/>
                </a:solidFill>
              </a:rPr>
              <a:pPr/>
              <a:t>‹N°›</a:t>
            </a:fld>
            <a:endParaRPr lang="fr-FR" dirty="0">
              <a:solidFill>
                <a:srgbClr val="797979"/>
              </a:solidFill>
            </a:endParaRPr>
          </a:p>
        </p:txBody>
      </p:sp>
      <p:sp>
        <p:nvSpPr>
          <p:cNvPr id="28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7321774" y="6542116"/>
            <a:ext cx="1004582" cy="287872"/>
          </a:xfrm>
          <a:prstGeom prst="rect">
            <a:avLst/>
          </a:prstGeom>
        </p:spPr>
        <p:txBody>
          <a:bodyPr/>
          <a:lstStyle>
            <a:lvl1pPr>
              <a:defRPr sz="1200" b="0" i="1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fr-FR" dirty="0">
              <a:solidFill>
                <a:srgbClr val="797979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50" y="6542116"/>
            <a:ext cx="3145328" cy="287872"/>
          </a:xfrm>
          <a:prstGeom prst="rect">
            <a:avLst/>
          </a:prstGeom>
        </p:spPr>
        <p:txBody>
          <a:bodyPr/>
          <a:lstStyle>
            <a:lvl1pPr>
              <a:defRPr sz="1200" b="0" i="1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</a:lstStyle>
          <a:p>
            <a:endParaRPr lang="fr-FR" dirty="0">
              <a:solidFill>
                <a:srgbClr val="797979"/>
              </a:solidFill>
            </a:endParaRPr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-10937" y="6465116"/>
            <a:ext cx="9144000" cy="0"/>
          </a:xfrm>
          <a:prstGeom prst="line">
            <a:avLst/>
          </a:prstGeom>
          <a:ln w="3175">
            <a:solidFill>
              <a:srgbClr val="EF4C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8650" y="2159999"/>
            <a:ext cx="3726000" cy="42281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pic>
        <p:nvPicPr>
          <p:cNvPr id="22" name="Image 2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19" b="18900"/>
          <a:stretch/>
        </p:blipFill>
        <p:spPr>
          <a:xfrm>
            <a:off x="4218102" y="6508800"/>
            <a:ext cx="1152000" cy="304800"/>
          </a:xfrm>
          <a:prstGeom prst="rect">
            <a:avLst/>
          </a:prstGeom>
        </p:spPr>
      </p:pic>
      <p:sp>
        <p:nvSpPr>
          <p:cNvPr id="11" name="Espace réservé du graphique 10"/>
          <p:cNvSpPr>
            <a:spLocks noGrp="1"/>
          </p:cNvSpPr>
          <p:nvPr>
            <p:ph type="chart" sz="quarter" idx="14"/>
          </p:nvPr>
        </p:nvSpPr>
        <p:spPr>
          <a:xfrm>
            <a:off x="4572000" y="1152000"/>
            <a:ext cx="3943350" cy="5236116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151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633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32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73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97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77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73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57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1E78B-D8F5-439A-90D2-D03D6EA858C5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E6306-6762-4CFF-B40B-1F278FB96E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98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ubli.inserm.fr/handle/10608/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xmlns="" id="{3965202B-B9E8-9E4C-AD99-45CFE00D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6926178" cy="939341"/>
          </a:xfrm>
        </p:spPr>
        <p:txBody>
          <a:bodyPr>
            <a:normAutofit fontScale="90000"/>
          </a:bodyPr>
          <a:lstStyle/>
          <a:p>
            <a:r>
              <a:rPr lang="fr-FR" dirty="0"/>
              <a:t>Principes d’une expertise collective Inserm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475656" y="278092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Comment analyser et synthétiser la littérature internationale sur le polyhandicap grâce à l'expertise collective Inserm?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516216" y="5733256"/>
            <a:ext cx="170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Laurent FLEURY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162221" y="422108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La recherche française sur le polyhandicap </a:t>
            </a:r>
            <a:r>
              <a:rPr lang="fr-FR" dirty="0" smtClean="0"/>
              <a:t>: état </a:t>
            </a:r>
            <a:r>
              <a:rPr lang="fr-FR" dirty="0"/>
              <a:t>des lieux et </a:t>
            </a:r>
            <a:r>
              <a:rPr lang="fr-FR" dirty="0" smtClean="0"/>
              <a:t>perspectives. </a:t>
            </a:r>
          </a:p>
          <a:p>
            <a:pPr algn="ctr"/>
            <a:r>
              <a:rPr lang="fr-FR" dirty="0" smtClean="0"/>
              <a:t>13/01/2020</a:t>
            </a:r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341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Contexte de la demande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798513" y="1320801"/>
            <a:ext cx="7561262" cy="434044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sz="1800" dirty="0"/>
              <a:t>L'objectif de cette expertise est d'apporter un bilan </a:t>
            </a:r>
            <a:r>
              <a:rPr lang="fr-FR" sz="1800" dirty="0" err="1" smtClean="0"/>
              <a:t>multididciplinaire</a:t>
            </a:r>
            <a:r>
              <a:rPr lang="fr-FR" sz="1800" dirty="0" smtClean="0"/>
              <a:t> des </a:t>
            </a:r>
            <a:r>
              <a:rPr lang="fr-FR" sz="1800" dirty="0"/>
              <a:t>connaissances sur le polyhandicap, en France et a l'étranger, à partir des travaux de recherches publiés dans les journaux scientifiques nationaux et internationaux et des travaux rapportes dans la littérature grise</a:t>
            </a:r>
            <a:r>
              <a:rPr lang="fr-FR" sz="1800" dirty="0" smtClean="0"/>
              <a:t>.</a:t>
            </a:r>
          </a:p>
          <a:p>
            <a:pPr marL="0" indent="0">
              <a:buNone/>
            </a:pPr>
            <a:endParaRPr lang="fr-FR" sz="1800" dirty="0"/>
          </a:p>
          <a:p>
            <a:pPr lvl="0"/>
            <a:r>
              <a:rPr lang="fr-FR" sz="1800" b="1" dirty="0"/>
              <a:t>Définitions du polyhandicap, et leurs conséquences en matière d’accompagnement et de recherche.</a:t>
            </a:r>
            <a:endParaRPr lang="fr-FR" sz="1800" dirty="0"/>
          </a:p>
          <a:p>
            <a:pPr lvl="0"/>
            <a:r>
              <a:rPr lang="fr-FR" sz="1800" b="1" dirty="0"/>
              <a:t> Soins et accompagnement des personnes polyhandicapées au cours des grandes étapes de la vie.</a:t>
            </a:r>
            <a:endParaRPr lang="fr-FR" sz="1800" dirty="0"/>
          </a:p>
          <a:p>
            <a:r>
              <a:rPr lang="fr-FR" sz="1800" b="1" dirty="0"/>
              <a:t>Etat des connaissances et des traitements des souffrances somatiques et physiques que connaissent les personnes polyhandicapées. </a:t>
            </a:r>
            <a:endParaRPr lang="fr-FR" sz="1800" b="1" dirty="0" smtClean="0"/>
          </a:p>
          <a:p>
            <a:pPr marL="0" indent="0">
              <a:buNone/>
            </a:pPr>
            <a:r>
              <a:rPr lang="fr-FR" sz="1800" dirty="0" smtClean="0"/>
              <a:t>Ces </a:t>
            </a:r>
            <a:r>
              <a:rPr lang="fr-FR" sz="1800" dirty="0"/>
              <a:t>points seront réévalués en fonction de la littérature scientifique disponible sur le sujet.</a:t>
            </a:r>
          </a:p>
          <a:p>
            <a:pPr lvl="0"/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pPr marL="400050" lvl="1" indent="0">
              <a:buNone/>
            </a:pPr>
            <a:endParaRPr lang="fr-FR" sz="1400" dirty="0" smtClean="0"/>
          </a:p>
          <a:p>
            <a:pPr marL="400050" lvl="1" indent="0">
              <a:buNone/>
            </a:pPr>
            <a:endParaRPr lang="fr-FR" sz="1400" dirty="0"/>
          </a:p>
          <a:p>
            <a:endParaRPr lang="fr-FR" sz="18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D937-8C47-D949-9B66-03B4793ACCA3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395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6700" cy="713521"/>
          </a:xfrm>
        </p:spPr>
        <p:txBody>
          <a:bodyPr>
            <a:normAutofit fontScale="90000"/>
          </a:bodyPr>
          <a:lstStyle/>
          <a:p>
            <a:r>
              <a:rPr lang="fr-FR" altLang="fr-FR" dirty="0" smtClean="0"/>
              <a:t>Expertises collectives Inserm </a:t>
            </a:r>
            <a:r>
              <a:rPr lang="fr-FR" dirty="0" smtClean="0"/>
              <a:t>sur un thème +/- proche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1115616" y="2060848"/>
            <a:ext cx="7561262" cy="273630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2000" dirty="0" smtClean="0"/>
              <a:t>Trouble mentaux. Dépistage et prévention chez l’enfant et l’adolescent 2002.</a:t>
            </a:r>
          </a:p>
          <a:p>
            <a:r>
              <a:rPr lang="fr-FR" sz="2000" dirty="0" smtClean="0"/>
              <a:t>Déficiences </a:t>
            </a:r>
            <a:r>
              <a:rPr lang="fr-FR" sz="2000" dirty="0"/>
              <a:t>et handicaps d’origine périnatale. Dépistage et prise </a:t>
            </a:r>
            <a:r>
              <a:rPr lang="fr-FR" sz="2000" dirty="0" smtClean="0"/>
              <a:t>en charge</a:t>
            </a:r>
            <a:r>
              <a:rPr lang="fr-FR" sz="2000" dirty="0"/>
              <a:t>. </a:t>
            </a:r>
            <a:r>
              <a:rPr lang="fr-FR" sz="2000" dirty="0" smtClean="0"/>
              <a:t>2004</a:t>
            </a:r>
          </a:p>
          <a:p>
            <a:r>
              <a:rPr lang="fr-FR" sz="2000" dirty="0" smtClean="0"/>
              <a:t>Handicaps </a:t>
            </a:r>
            <a:r>
              <a:rPr lang="fr-FR" sz="2000" dirty="0"/>
              <a:t>rares. Contextes, enjeux et perspectives. </a:t>
            </a:r>
            <a:r>
              <a:rPr lang="fr-FR" sz="2000" dirty="0" smtClean="0"/>
              <a:t>2013</a:t>
            </a:r>
          </a:p>
          <a:p>
            <a:pPr lvl="1"/>
            <a:r>
              <a:rPr lang="fr-FR" sz="1600" dirty="0" smtClean="0"/>
              <a:t>Chapitre  polyhandicap </a:t>
            </a:r>
          </a:p>
          <a:p>
            <a:r>
              <a:rPr lang="fr-FR" sz="2000" dirty="0" smtClean="0"/>
              <a:t>Déficiences </a:t>
            </a:r>
            <a:r>
              <a:rPr lang="fr-FR" sz="2000" dirty="0"/>
              <a:t>intellectuelles. 2016</a:t>
            </a:r>
            <a:endParaRPr lang="fr-FR" sz="2000" dirty="0" smtClean="0"/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D937-8C47-D949-9B66-03B4793ACCA3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3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8352928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kern="0" dirty="0">
                <a:solidFill>
                  <a:srgbClr val="808080"/>
                </a:solidFill>
              </a:rPr>
              <a:t>Expertises </a:t>
            </a:r>
            <a:r>
              <a:rPr lang="fr-FR" altLang="fr-FR" kern="0" dirty="0" smtClean="0">
                <a:solidFill>
                  <a:srgbClr val="808080"/>
                </a:solidFill>
              </a:rPr>
              <a:t>Collectives Inserm  </a:t>
            </a:r>
            <a:r>
              <a:rPr lang="fr-FR" altLang="fr-FR" kern="0" dirty="0">
                <a:solidFill>
                  <a:srgbClr val="808080"/>
                </a:solidFill>
              </a:rPr>
              <a:t>en </a:t>
            </a:r>
            <a:r>
              <a:rPr lang="fr-FR" altLang="fr-FR" kern="0" dirty="0" smtClean="0">
                <a:solidFill>
                  <a:srgbClr val="808080"/>
                </a:solidFill>
              </a:rPr>
              <a:t>cours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D937-8C47-D949-9B66-03B4793ACCA3}" type="slidenum">
              <a:rPr lang="fr-FR" smtClean="0">
                <a:solidFill>
                  <a:srgbClr val="797979"/>
                </a:solidFill>
              </a:rPr>
              <a:pPr/>
              <a:t>12</a:t>
            </a:fld>
            <a:endParaRPr lang="fr-FR" dirty="0">
              <a:solidFill>
                <a:srgbClr val="797979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041392"/>
              </p:ext>
            </p:extLst>
          </p:nvPr>
        </p:nvGraphicFramePr>
        <p:xfrm>
          <a:off x="179512" y="1196752"/>
          <a:ext cx="8856826" cy="4682721"/>
        </p:xfrm>
        <a:graphic>
          <a:graphicData uri="http://schemas.openxmlformats.org/drawingml/2006/table">
            <a:tbl>
              <a:tblPr firstRow="1" firstCol="1" bandRow="1"/>
              <a:tblGrid>
                <a:gridCol w="24481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8461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1260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474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8394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7951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1260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14743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12608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4743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</a:tblGrid>
              <a:tr h="403922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Ins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Préparation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Réunions (mois)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Rédaction du rapport (mois)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7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Imp</a:t>
                      </a:r>
                      <a:endParaRPr lang="fr-F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</a:t>
                      </a:r>
                      <a:endParaRPr lang="fr-FR" sz="6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224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9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Bib</a:t>
                      </a:r>
                      <a:endParaRPr lang="fr-F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7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</a:t>
                      </a:r>
                      <a:endParaRPr lang="fr-F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7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Exp</a:t>
                      </a:r>
                      <a:endParaRPr lang="fr-F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</a:t>
                      </a:r>
                      <a:endParaRPr lang="fr-F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Res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984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CSNA</a:t>
                      </a:r>
                      <a:r>
                        <a:rPr lang="fr-FR" sz="10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Polyhandicap 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baseline="0" dirty="0">
                        <a:solidFill>
                          <a:schemeClr val="bg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984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InCA</a:t>
                      </a:r>
                      <a:r>
                        <a:rPr lang="fr-FR" sz="9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/Anses</a:t>
                      </a:r>
                      <a:endParaRPr lang="fr-FR" sz="1050" dirty="0" smtClean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Cancer environnement (titre provisoire)</a:t>
                      </a:r>
                      <a:endParaRPr lang="fr-FR" sz="1050" dirty="0" smtClean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baseline="0" dirty="0">
                        <a:solidFill>
                          <a:schemeClr val="bg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984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Ministère des sports</a:t>
                      </a:r>
                      <a:endParaRPr lang="fr-FR" sz="1000" dirty="0" smtClean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Dopage et des conduites dopantes en milieu sportif</a:t>
                      </a:r>
                      <a:endParaRPr lang="fr-FR" sz="9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C000"/>
                        </a:gs>
                        <a:gs pos="6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C000"/>
                        </a:gs>
                        <a:gs pos="67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7984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Prev</a:t>
                      </a:r>
                      <a:r>
                        <a:rPr lang="fr-FR" sz="8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Risques/sante/travail/aliment./</a:t>
                      </a:r>
                      <a:r>
                        <a:rPr lang="fr-FR" sz="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agric</a:t>
                      </a:r>
                      <a:r>
                        <a:rPr lang="fr-FR" sz="8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./DGRI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Pesticides </a:t>
                      </a:r>
                      <a:endParaRPr lang="fr-FR" sz="9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baseline="0" dirty="0">
                        <a:solidFill>
                          <a:schemeClr val="bg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3549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Mildeca</a:t>
                      </a:r>
                      <a:r>
                        <a:rPr lang="fr-FR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fr-FR" sz="8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DGS</a:t>
                      </a:r>
                      <a:endParaRPr lang="fr-FR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Réduction des dommages associés à l’alcool : </a:t>
                      </a:r>
                      <a:r>
                        <a:rPr lang="fr-FR" sz="9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stratégies </a:t>
                      </a:r>
                      <a:r>
                        <a:rPr lang="fr-FR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de prévention et d’accompagnement</a:t>
                      </a:r>
                      <a:endParaRPr lang="fr-FR" sz="9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8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fr-FR" sz="8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8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7324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DGS</a:t>
                      </a:r>
                      <a:r>
                        <a:rPr lang="fr-FR" sz="8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fr-FR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Syndromes </a:t>
                      </a:r>
                      <a:r>
                        <a:rPr lang="fr-FR" sz="9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fibromyalgiques</a:t>
                      </a:r>
                      <a:r>
                        <a:rPr lang="fr-FR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de l’adulte et de l’enfant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3397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Osv</a:t>
                      </a:r>
                      <a:endParaRPr lang="fr-FR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Conséquences </a:t>
                      </a:r>
                      <a:r>
                        <a:rPr lang="fr-FR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sanitaires d’essais nucléaires sur la population de Polynésie</a:t>
                      </a:r>
                      <a:endParaRPr lang="fr-FR" sz="105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7256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Cnsa</a:t>
                      </a:r>
                      <a:endParaRPr lang="fr-FR" sz="10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Dyspraxie(s), trouble(s) de l'acquisition de la coordination, trouble(s) du geste</a:t>
                      </a:r>
                      <a:endParaRPr lang="fr-FR" sz="105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82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Book Antiqua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1016" marR="61016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83568" y="597255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>
                <a:solidFill>
                  <a:prstClr val="black"/>
                </a:solidFill>
              </a:rPr>
              <a:t>CE : chargé d’expertise ; </a:t>
            </a:r>
            <a:r>
              <a:rPr lang="fr-FR" sz="900" dirty="0" err="1">
                <a:solidFill>
                  <a:prstClr val="black"/>
                </a:solidFill>
              </a:rPr>
              <a:t>Ins</a:t>
            </a:r>
            <a:r>
              <a:rPr lang="fr-FR" sz="900" dirty="0">
                <a:solidFill>
                  <a:prstClr val="black"/>
                </a:solidFill>
              </a:rPr>
              <a:t> : instruction ; Bib : Préparation bibliographie ; </a:t>
            </a:r>
            <a:r>
              <a:rPr lang="fr-FR" sz="900" dirty="0" err="1">
                <a:solidFill>
                  <a:prstClr val="black"/>
                </a:solidFill>
              </a:rPr>
              <a:t>Prog</a:t>
            </a:r>
            <a:r>
              <a:rPr lang="fr-FR" sz="900" dirty="0">
                <a:solidFill>
                  <a:prstClr val="black"/>
                </a:solidFill>
              </a:rPr>
              <a:t> : Programme scientifique ; </a:t>
            </a:r>
            <a:r>
              <a:rPr lang="fr-FR" sz="900" dirty="0" err="1">
                <a:solidFill>
                  <a:prstClr val="black"/>
                </a:solidFill>
              </a:rPr>
              <a:t>Exp</a:t>
            </a:r>
            <a:r>
              <a:rPr lang="fr-FR" sz="900" dirty="0">
                <a:solidFill>
                  <a:prstClr val="black"/>
                </a:solidFill>
              </a:rPr>
              <a:t> : Constitution du groupe d’experts ; Val : Validation par le </a:t>
            </a:r>
            <a:r>
              <a:rPr lang="fr-FR" sz="900" dirty="0" err="1">
                <a:solidFill>
                  <a:prstClr val="black"/>
                </a:solidFill>
              </a:rPr>
              <a:t>Cospec</a:t>
            </a:r>
            <a:r>
              <a:rPr lang="fr-FR" sz="900" dirty="0">
                <a:solidFill>
                  <a:prstClr val="black"/>
                </a:solidFill>
              </a:rPr>
              <a:t>/</a:t>
            </a:r>
            <a:r>
              <a:rPr lang="fr-FR" sz="900" dirty="0" err="1">
                <a:solidFill>
                  <a:prstClr val="black"/>
                </a:solidFill>
              </a:rPr>
              <a:t>Isp</a:t>
            </a:r>
            <a:r>
              <a:rPr lang="fr-FR" sz="900" dirty="0">
                <a:solidFill>
                  <a:prstClr val="black"/>
                </a:solidFill>
              </a:rPr>
              <a:t> ; </a:t>
            </a:r>
            <a:r>
              <a:rPr lang="fr-FR" sz="900" dirty="0" err="1">
                <a:solidFill>
                  <a:prstClr val="black"/>
                </a:solidFill>
              </a:rPr>
              <a:t>Res</a:t>
            </a:r>
            <a:r>
              <a:rPr lang="fr-FR" sz="900" dirty="0">
                <a:solidFill>
                  <a:prstClr val="black"/>
                </a:solidFill>
              </a:rPr>
              <a:t> : restitution au commanditaire ; </a:t>
            </a:r>
            <a:r>
              <a:rPr lang="fr-FR" sz="900" dirty="0" err="1">
                <a:solidFill>
                  <a:prstClr val="black"/>
                </a:solidFill>
              </a:rPr>
              <a:t>Imp</a:t>
            </a:r>
            <a:r>
              <a:rPr lang="fr-FR" sz="900" dirty="0">
                <a:solidFill>
                  <a:prstClr val="black"/>
                </a:solidFill>
              </a:rPr>
              <a:t> : Edition/impression ; Com : communication et diffusion</a:t>
            </a:r>
          </a:p>
        </p:txBody>
      </p:sp>
    </p:spTree>
    <p:extLst>
      <p:ext uri="{BB962C8B-B14F-4D97-AF65-F5344CB8AC3E}">
        <p14:creationId xmlns:p14="http://schemas.microsoft.com/office/powerpoint/2010/main" val="149560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Pôle expertise collective de l’Inserm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Pôle Expertise collective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1018817" y="2156722"/>
            <a:ext cx="3655318" cy="338437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1"/>
                </a:solidFill>
              </a:rPr>
              <a:t>Responsable</a:t>
            </a:r>
            <a:r>
              <a:rPr lang="fr-FR" sz="2400" b="1" dirty="0">
                <a:solidFill>
                  <a:schemeClr val="tx1"/>
                </a:solidFill>
              </a:rPr>
              <a:t> 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>
                <a:solidFill>
                  <a:schemeClr val="tx1"/>
                </a:solidFill>
              </a:rPr>
              <a:t>Laurent </a:t>
            </a:r>
            <a:r>
              <a:rPr lang="fr-FR" sz="1800" dirty="0" smtClean="0">
                <a:solidFill>
                  <a:schemeClr val="tx1"/>
                </a:solidFill>
              </a:rPr>
              <a:t>FLEURY</a:t>
            </a:r>
          </a:p>
          <a:p>
            <a:r>
              <a:rPr lang="fr-FR" sz="2400" b="1" dirty="0" smtClean="0">
                <a:solidFill>
                  <a:schemeClr val="tx1"/>
                </a:solidFill>
              </a:rPr>
              <a:t>Documentation</a:t>
            </a:r>
            <a:r>
              <a:rPr lang="fr-FR" sz="2400" b="1" dirty="0">
                <a:solidFill>
                  <a:schemeClr val="tx1"/>
                </a:solidFill>
              </a:rPr>
              <a:t> 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 </a:t>
            </a:r>
            <a:r>
              <a:rPr lang="fr-FR" sz="1800" dirty="0">
                <a:solidFill>
                  <a:schemeClr val="tx1"/>
                </a:solidFill>
              </a:rPr>
              <a:t>Chantal </a:t>
            </a:r>
            <a:r>
              <a:rPr lang="fr-FR" sz="1800" dirty="0" smtClean="0">
                <a:solidFill>
                  <a:schemeClr val="tx1"/>
                </a:solidFill>
              </a:rPr>
              <a:t>GRELLIER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 Bénédicte VARIGNON </a:t>
            </a:r>
            <a:endParaRPr lang="fr-FR" sz="1800" dirty="0">
              <a:solidFill>
                <a:schemeClr val="tx1"/>
              </a:solidFill>
            </a:endParaRPr>
          </a:p>
          <a:p>
            <a:r>
              <a:rPr lang="fr-FR" sz="2400" b="1" dirty="0">
                <a:solidFill>
                  <a:schemeClr val="tx1"/>
                </a:solidFill>
              </a:rPr>
              <a:t>Édition </a:t>
            </a:r>
            <a:r>
              <a:rPr lang="fr-FR" sz="2400" b="1" dirty="0" smtClean="0">
                <a:solidFill>
                  <a:schemeClr val="tx1"/>
                </a:solidFill>
              </a:rPr>
              <a:t>scientifique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Anne-Laure </a:t>
            </a:r>
            <a:r>
              <a:rPr lang="fr-FR" sz="1800" dirty="0"/>
              <a:t>PELLIER</a:t>
            </a:r>
          </a:p>
          <a:p>
            <a:r>
              <a:rPr lang="fr-FR" sz="2400" b="1" dirty="0" err="1" smtClean="0">
                <a:solidFill>
                  <a:schemeClr val="tx1"/>
                </a:solidFill>
              </a:rPr>
              <a:t>Assitante</a:t>
            </a:r>
            <a:r>
              <a:rPr lang="fr-FR" sz="2400" b="1" dirty="0" smtClean="0">
                <a:solidFill>
                  <a:schemeClr val="tx1"/>
                </a:solidFill>
              </a:rPr>
              <a:t>/gestionnaire</a:t>
            </a:r>
            <a:r>
              <a:rPr lang="fr-FR" sz="2400" b="1" dirty="0">
                <a:solidFill>
                  <a:schemeClr val="tx1"/>
                </a:solidFill>
              </a:rPr>
              <a:t> : 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Cécile </a:t>
            </a:r>
            <a:r>
              <a:rPr lang="fr-FR" sz="1800" dirty="0">
                <a:solidFill>
                  <a:schemeClr val="tx1"/>
                </a:solidFill>
              </a:rPr>
              <a:t>GOMIS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fr-FR" sz="24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B650226-E8FD-6E44-A2F3-FD112D86DF96}"/>
              </a:ext>
            </a:extLst>
          </p:cNvPr>
          <p:cNvSpPr/>
          <p:nvPr/>
        </p:nvSpPr>
        <p:spPr>
          <a:xfrm>
            <a:off x="2699792" y="5670853"/>
            <a:ext cx="44049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www.ipubli.inserm.fr/handle/10608/1</a:t>
            </a:r>
            <a:endParaRPr lang="fr-FR" dirty="0" smtClean="0"/>
          </a:p>
          <a:p>
            <a:r>
              <a:rPr lang="fr-FR" dirty="0" smtClean="0"/>
              <a:t>Hal </a:t>
            </a:r>
            <a:endParaRPr lang="fr-FR" dirty="0"/>
          </a:p>
        </p:txBody>
      </p:sp>
      <p:pic>
        <p:nvPicPr>
          <p:cNvPr id="1026" name="Picture 2" descr="Résultat de recherche d'images pour &quot;expertise collective inserm&quot;">
            <a:extLst>
              <a:ext uri="{FF2B5EF4-FFF2-40B4-BE49-F238E27FC236}">
                <a16:creationId xmlns:a16="http://schemas.microsoft.com/office/drawing/2014/main" xmlns="" id="{FF36103E-7E71-9043-BB6D-97B05C358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89240"/>
            <a:ext cx="1440160" cy="97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contenu 5"/>
          <p:cNvSpPr txBox="1">
            <a:spLocks/>
          </p:cNvSpPr>
          <p:nvPr/>
        </p:nvSpPr>
        <p:spPr>
          <a:xfrm>
            <a:off x="4757788" y="2135104"/>
            <a:ext cx="3655318" cy="3312368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/>
              <a:t>Chargés d’expertises </a:t>
            </a:r>
            <a:r>
              <a:rPr lang="fr-FR" sz="1800" dirty="0" smtClean="0"/>
              <a:t>(4,5 ETP</a:t>
            </a:r>
            <a:r>
              <a:rPr lang="fr-FR" sz="2400" b="1" dirty="0" smtClean="0"/>
              <a:t>) </a:t>
            </a:r>
          </a:p>
          <a:p>
            <a:pPr marL="635000">
              <a:spcBef>
                <a:spcPts val="0"/>
              </a:spcBef>
            </a:pPr>
            <a:r>
              <a:rPr lang="fr-FR" sz="2400" dirty="0" smtClean="0"/>
              <a:t>Jean Luc DAVAL</a:t>
            </a:r>
          </a:p>
          <a:p>
            <a:pPr marL="635000">
              <a:spcBef>
                <a:spcPts val="0"/>
              </a:spcBef>
            </a:pPr>
            <a:r>
              <a:rPr lang="fr-FR" sz="2400" dirty="0" smtClean="0"/>
              <a:t>Catherine CHENU</a:t>
            </a:r>
          </a:p>
          <a:p>
            <a:pPr marL="635000">
              <a:spcBef>
                <a:spcPts val="0"/>
              </a:spcBef>
            </a:pPr>
            <a:r>
              <a:rPr lang="fr-FR" sz="2400" dirty="0" smtClean="0"/>
              <a:t>Scott HARVEY </a:t>
            </a:r>
          </a:p>
          <a:p>
            <a:pPr marL="635000">
              <a:spcBef>
                <a:spcPts val="0"/>
              </a:spcBef>
            </a:pPr>
            <a:r>
              <a:rPr lang="fr-FR" sz="2400" dirty="0" smtClean="0"/>
              <a:t>Marie LHOSMOT  </a:t>
            </a:r>
          </a:p>
          <a:p>
            <a:pPr marL="635000">
              <a:spcBef>
                <a:spcPts val="0"/>
              </a:spcBef>
            </a:pPr>
            <a:r>
              <a:rPr lang="fr-FR" sz="2400" dirty="0" smtClean="0"/>
              <a:t>Anne-Laure PELLIER</a:t>
            </a:r>
          </a:p>
          <a:p>
            <a:pPr marL="635000">
              <a:spcBef>
                <a:spcPts val="0"/>
              </a:spcBef>
            </a:pPr>
            <a:r>
              <a:rPr lang="fr-FR" sz="2400" dirty="0" smtClean="0"/>
              <a:t>Laurent WATROBA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1390556" y="1196752"/>
            <a:ext cx="6108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Institut Thématique Santé Publique</a:t>
            </a:r>
          </a:p>
          <a:p>
            <a:pPr algn="ctr"/>
            <a:r>
              <a:rPr lang="fr-FR" sz="2800" b="1" dirty="0"/>
              <a:t> </a:t>
            </a:r>
            <a:r>
              <a:rPr lang="fr-FR" sz="2800" dirty="0"/>
              <a:t>Directrice : Corinne </a:t>
            </a:r>
            <a:r>
              <a:rPr lang="fr-FR" sz="2800" dirty="0" smtClean="0"/>
              <a:t>ALBERTI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5762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3240" y="188640"/>
            <a:ext cx="7886700" cy="713521"/>
          </a:xfrm>
        </p:spPr>
        <p:txBody>
          <a:bodyPr>
            <a:normAutofit fontScale="90000"/>
          </a:bodyPr>
          <a:lstStyle/>
          <a:p>
            <a:r>
              <a:rPr lang="fr-FR" altLang="fr-FR" dirty="0">
                <a:cs typeface="Arial" panose="020B0604020202020204" pitchFamily="34" charset="0"/>
              </a:rPr>
              <a:t>L’Expertise </a:t>
            </a:r>
            <a:r>
              <a:rPr lang="fr-FR" altLang="fr-FR" dirty="0" smtClean="0">
                <a:cs typeface="Arial" panose="020B0604020202020204" pitchFamily="34" charset="0"/>
              </a:rPr>
              <a:t>Collective </a:t>
            </a:r>
            <a:r>
              <a:rPr lang="fr-FR" altLang="fr-FR" dirty="0">
                <a:cs typeface="Arial" panose="020B0604020202020204" pitchFamily="34" charset="0"/>
              </a:rPr>
              <a:t>: </a:t>
            </a:r>
            <a:br>
              <a:rPr lang="fr-FR" altLang="fr-FR" dirty="0">
                <a:cs typeface="Arial" panose="020B0604020202020204" pitchFamily="34" charset="0"/>
              </a:rPr>
            </a:br>
            <a:r>
              <a:rPr lang="fr-FR" altLang="fr-FR" dirty="0">
                <a:cs typeface="Arial" panose="020B0604020202020204" pitchFamily="34" charset="0"/>
              </a:rPr>
              <a:t>une mission de l’Inserm depuis 1994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 noChangeAspect="1"/>
          </p:cNvSpPr>
          <p:nvPr>
            <p:ph sz="quarter" idx="4294967295"/>
          </p:nvPr>
        </p:nvSpPr>
        <p:spPr>
          <a:xfrm>
            <a:off x="467544" y="1484784"/>
            <a:ext cx="8209836" cy="41823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286688"/>
              </a:buClr>
            </a:pPr>
            <a:r>
              <a:rPr lang="fr-FR" altLang="fr-FR" sz="2400" b="1" dirty="0">
                <a:solidFill>
                  <a:srgbClr val="424242"/>
                </a:solidFill>
              </a:rPr>
              <a:t>Apporter un éclairage </a:t>
            </a:r>
            <a:r>
              <a:rPr lang="fr-FR" altLang="fr-FR" sz="2400" b="1" dirty="0" smtClean="0">
                <a:solidFill>
                  <a:srgbClr val="424242"/>
                </a:solidFill>
              </a:rPr>
              <a:t>scientifique multidisciplinaire </a:t>
            </a:r>
            <a:r>
              <a:rPr lang="fr-FR" altLang="fr-FR" sz="2400" b="1" dirty="0">
                <a:solidFill>
                  <a:srgbClr val="424242"/>
                </a:solidFill>
              </a:rPr>
              <a:t>sur les grandes thématiques actuelles de santé, utile à un processus décisionnel</a:t>
            </a:r>
          </a:p>
          <a:p>
            <a:pPr lvl="2">
              <a:spcBef>
                <a:spcPts val="600"/>
              </a:spcBef>
              <a:buClr>
                <a:srgbClr val="286688"/>
              </a:buClr>
            </a:pPr>
            <a:r>
              <a:rPr lang="fr-FR" altLang="fr-FR" sz="2000" dirty="0">
                <a:solidFill>
                  <a:srgbClr val="424242"/>
                </a:solidFill>
              </a:rPr>
              <a:t>Répond à des besoins de partenaires publics.</a:t>
            </a:r>
          </a:p>
          <a:p>
            <a:pPr lvl="2">
              <a:spcBef>
                <a:spcPts val="600"/>
              </a:spcBef>
              <a:buClr>
                <a:srgbClr val="286688"/>
              </a:buClr>
            </a:pPr>
            <a:r>
              <a:rPr lang="fr-FR" altLang="fr-FR" sz="2000" dirty="0">
                <a:solidFill>
                  <a:srgbClr val="424242"/>
                </a:solidFill>
              </a:rPr>
              <a:t>Établit un bilan et une évaluation des connaissances scientifiques internationales sur une question de santé publique.</a:t>
            </a:r>
          </a:p>
          <a:p>
            <a:pPr lvl="2">
              <a:spcBef>
                <a:spcPts val="600"/>
              </a:spcBef>
              <a:buClr>
                <a:srgbClr val="286688"/>
              </a:buClr>
            </a:pPr>
            <a:r>
              <a:rPr lang="fr-FR" altLang="fr-FR" sz="2000" dirty="0">
                <a:solidFill>
                  <a:srgbClr val="424242"/>
                </a:solidFill>
              </a:rPr>
              <a:t>Se fonde sur les données récentes issues de la recherche biomédicale et en sciences humaines et sociales.</a:t>
            </a:r>
          </a:p>
          <a:p>
            <a:pPr lvl="2">
              <a:spcBef>
                <a:spcPts val="600"/>
              </a:spcBef>
              <a:buClr>
                <a:srgbClr val="286688"/>
              </a:buClr>
            </a:pPr>
            <a:r>
              <a:rPr lang="fr-FR" altLang="fr-FR" sz="2000" dirty="0">
                <a:solidFill>
                  <a:srgbClr val="424242"/>
                </a:solidFill>
              </a:rPr>
              <a:t>S’appuie sur les connaissances et le savoir-faire de l’ensemble de la communauté scientifique</a:t>
            </a:r>
            <a:r>
              <a:rPr lang="fr-FR" altLang="fr-FR" sz="2000" dirty="0" smtClean="0">
                <a:solidFill>
                  <a:srgbClr val="424242"/>
                </a:solidFill>
              </a:rPr>
              <a:t>.</a:t>
            </a:r>
            <a:endParaRPr lang="fr-FR" altLang="fr-FR" sz="2000" dirty="0">
              <a:solidFill>
                <a:srgbClr val="424242"/>
              </a:solidFill>
            </a:endParaRPr>
          </a:p>
          <a:p>
            <a:pPr>
              <a:buClr>
                <a:srgbClr val="286688"/>
              </a:buClr>
            </a:pPr>
            <a:r>
              <a:rPr lang="fr-FR" sz="2400" b="1" dirty="0">
                <a:solidFill>
                  <a:srgbClr val="424242"/>
                </a:solidFill>
              </a:rPr>
              <a:t>Formuler des recommandations </a:t>
            </a:r>
          </a:p>
          <a:p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D937-8C47-D949-9B66-03B4793ACCA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707904" y="5912211"/>
            <a:ext cx="4048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NB : Possibilité d’auto-saisine de l’Inserm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75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70" y="268761"/>
            <a:ext cx="7886700" cy="713521"/>
          </a:xfrm>
        </p:spPr>
        <p:txBody>
          <a:bodyPr>
            <a:normAutofit fontScale="90000"/>
          </a:bodyPr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Etapes d’une expertise collective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400"/>
              <a:t>Pôle Expertise collective </a:t>
            </a:r>
            <a:endParaRPr lang="fr-FR" sz="1400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04350" y="1424354"/>
            <a:ext cx="4480882" cy="5627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65175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238250" indent="-187325" algn="l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16075" indent="-187325" algn="l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288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0576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endParaRPr lang="fr-FR" altLang="fr-FR" sz="1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fr-FR" altLang="fr-FR" sz="1400" b="1" dirty="0">
                <a:latin typeface="Arial" panose="020B0604020202020204" pitchFamily="34" charset="0"/>
              </a:rPr>
              <a:t>Définition conjointe de la question à traiter</a:t>
            </a:r>
            <a:endParaRPr lang="fr-FR" altLang="fr-FR" sz="1400" b="1" dirty="0"/>
          </a:p>
          <a:p>
            <a:pPr>
              <a:lnSpc>
                <a:spcPct val="100000"/>
              </a:lnSpc>
              <a:buClrTx/>
              <a:buFontTx/>
              <a:buNone/>
            </a:pPr>
            <a:endParaRPr lang="fr-FR" altLang="fr-FR" sz="1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04350" y="2215662"/>
            <a:ext cx="4480882" cy="5627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Recherche </a:t>
            </a:r>
            <a:r>
              <a:rPr lang="fr-FR" altLang="fr-FR" sz="1400" b="1" dirty="0" smtClean="0">
                <a:latin typeface="Arial" panose="020B0604020202020204" pitchFamily="34" charset="0"/>
              </a:rPr>
              <a:t>bibliographique </a:t>
            </a:r>
            <a:endParaRPr lang="fr-FR" altLang="fr-FR" sz="1400" b="1" dirty="0">
              <a:latin typeface="Arial" panose="020B0604020202020204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95557" y="3006970"/>
            <a:ext cx="4489675" cy="542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Identification et constitution du groupe </a:t>
            </a:r>
            <a:r>
              <a:rPr lang="fr-FR" altLang="fr-FR" sz="1400" b="1" dirty="0" smtClean="0">
                <a:latin typeface="Arial" panose="020B0604020202020204" pitchFamily="34" charset="0"/>
              </a:rPr>
              <a:t>d’experts</a:t>
            </a:r>
            <a:endParaRPr lang="fr-FR" altLang="fr-FR" sz="1400" b="1" dirty="0">
              <a:latin typeface="Arial" panose="020B0604020202020204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04350" y="3991708"/>
            <a:ext cx="4480882" cy="5978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endParaRPr lang="fr-FR" altLang="fr-FR" sz="1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Séances de travail du groupe </a:t>
            </a:r>
            <a:r>
              <a:rPr lang="fr-FR" altLang="fr-FR" sz="1400" b="1" dirty="0" smtClean="0">
                <a:latin typeface="Arial" panose="020B0604020202020204" pitchFamily="34" charset="0"/>
              </a:rPr>
              <a:t> </a:t>
            </a:r>
            <a:endParaRPr lang="fr-FR" altLang="fr-FR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fr-FR" altLang="fr-FR" sz="1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795557" y="4794634"/>
            <a:ext cx="4480882" cy="5803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Rédaction du rapport 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795557" y="5574323"/>
            <a:ext cx="4472089" cy="5803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endParaRPr lang="fr-FR" altLang="fr-FR" sz="1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Présentation du rapport au partenaire et diffusion au public</a:t>
            </a:r>
          </a:p>
          <a:p>
            <a:pPr>
              <a:spcBef>
                <a:spcPct val="0"/>
              </a:spcBef>
            </a:pPr>
            <a:endParaRPr lang="fr-FR" altLang="fr-FR" sz="1400" b="1" dirty="0">
              <a:latin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513956" y="2215660"/>
            <a:ext cx="3535636" cy="55268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Identifier de manière neutre le corpus bibliographique multidisciplinaire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513955" y="3006545"/>
            <a:ext cx="3535636" cy="5430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endParaRPr lang="fr-FR" altLang="fr-FR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Nommer des experts acteurs de la recherche sans conflit d’intérêt</a:t>
            </a:r>
          </a:p>
          <a:p>
            <a:pPr>
              <a:spcBef>
                <a:spcPct val="0"/>
              </a:spcBef>
            </a:pPr>
            <a:endParaRPr lang="fr-FR" altLang="fr-FR" sz="1400" b="1" dirty="0">
              <a:latin typeface="Arial" panose="020B0604020202020204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513955" y="4808699"/>
            <a:ext cx="3535636" cy="5667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Transmettre les informations les plus importantes et utiles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513955" y="5574323"/>
            <a:ext cx="3535636" cy="580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Diffuser les résultats de l’expertise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513955" y="1424354"/>
            <a:ext cx="3535636" cy="5627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endParaRPr lang="fr-FR" altLang="fr-FR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Définir les besoins du commanditaire</a:t>
            </a:r>
          </a:p>
          <a:p>
            <a:pPr>
              <a:spcBef>
                <a:spcPct val="0"/>
              </a:spcBef>
            </a:pPr>
            <a:endParaRPr lang="fr-FR" altLang="fr-FR" sz="1400" b="1" dirty="0">
              <a:latin typeface="Arial" panose="020B0604020202020204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5513955" y="3991707"/>
            <a:ext cx="3559707" cy="5978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lIns="84992" tIns="42496" rIns="84992" bIns="42496" anchor="ctr"/>
          <a:lstStyle/>
          <a:p>
            <a:pPr>
              <a:spcBef>
                <a:spcPct val="0"/>
              </a:spcBef>
            </a:pPr>
            <a:r>
              <a:rPr lang="fr-FR" altLang="fr-FR" sz="1400" b="1" dirty="0">
                <a:latin typeface="Arial" panose="020B0604020202020204" pitchFamily="34" charset="0"/>
              </a:rPr>
              <a:t>Discuter les analyses et émettre les recommandations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xmlns="" id="{EBDA020B-9098-7044-BFE5-9C97F25E576A}"/>
              </a:ext>
            </a:extLst>
          </p:cNvPr>
          <p:cNvSpPr/>
          <p:nvPr/>
        </p:nvSpPr>
        <p:spPr>
          <a:xfrm>
            <a:off x="238631" y="1505241"/>
            <a:ext cx="451357" cy="400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xmlns="" id="{AC166AC3-7CD3-CA46-B03F-1B3CEDAD5206}"/>
              </a:ext>
            </a:extLst>
          </p:cNvPr>
          <p:cNvSpPr/>
          <p:nvPr/>
        </p:nvSpPr>
        <p:spPr>
          <a:xfrm>
            <a:off x="238631" y="2298277"/>
            <a:ext cx="451357" cy="400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xmlns="" id="{E27A5F47-9F62-6141-955C-BCF9CDAE5B8B}"/>
              </a:ext>
            </a:extLst>
          </p:cNvPr>
          <p:cNvSpPr/>
          <p:nvPr/>
        </p:nvSpPr>
        <p:spPr>
          <a:xfrm>
            <a:off x="229838" y="3085734"/>
            <a:ext cx="451357" cy="400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xmlns="" id="{FF5C4939-ADD0-5841-ABD5-679597C4686E}"/>
              </a:ext>
            </a:extLst>
          </p:cNvPr>
          <p:cNvSpPr/>
          <p:nvPr/>
        </p:nvSpPr>
        <p:spPr>
          <a:xfrm>
            <a:off x="246003" y="4090178"/>
            <a:ext cx="451357" cy="400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xmlns="" id="{AA706059-34CA-1A49-A349-091F603B7371}"/>
              </a:ext>
            </a:extLst>
          </p:cNvPr>
          <p:cNvSpPr/>
          <p:nvPr/>
        </p:nvSpPr>
        <p:spPr>
          <a:xfrm>
            <a:off x="229838" y="4891611"/>
            <a:ext cx="451357" cy="400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xmlns="" id="{93F0D1A5-674E-714C-98E0-D8D6D0EED830}"/>
              </a:ext>
            </a:extLst>
          </p:cNvPr>
          <p:cNvSpPr/>
          <p:nvPr/>
        </p:nvSpPr>
        <p:spPr>
          <a:xfrm>
            <a:off x="221045" y="5679941"/>
            <a:ext cx="451357" cy="4009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1656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758825"/>
          </a:xfrm>
        </p:spPr>
        <p:txBody>
          <a:bodyPr/>
          <a:lstStyle/>
          <a:p>
            <a:r>
              <a:rPr lang="fr-FR" altLang="fr-FR" sz="3600" b="1" dirty="0" smtClean="0">
                <a:solidFill>
                  <a:srgbClr val="C00000"/>
                </a:solidFill>
              </a:rPr>
              <a:t>Principales étapes </a:t>
            </a:r>
            <a:r>
              <a:rPr lang="fr-FR" altLang="fr-FR" sz="2400" b="1" dirty="0" smtClean="0">
                <a:solidFill>
                  <a:srgbClr val="C00000"/>
                </a:solidFill>
              </a:rPr>
              <a:t>1/2</a:t>
            </a:r>
          </a:p>
        </p:txBody>
      </p:sp>
      <p:sp>
        <p:nvSpPr>
          <p:cNvPr id="6148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27380" cy="4929187"/>
          </a:xfrm>
        </p:spPr>
        <p:txBody>
          <a:bodyPr/>
          <a:lstStyle/>
          <a:p>
            <a:pPr marL="0" indent="0">
              <a:buNone/>
            </a:pPr>
            <a:r>
              <a:rPr lang="fr-FR" altLang="fr-FR" sz="2000" b="1" dirty="0" smtClean="0"/>
              <a:t>I  </a:t>
            </a:r>
            <a:r>
              <a:rPr lang="fr-FR" altLang="fr-FR" sz="2400" b="1" dirty="0" smtClean="0"/>
              <a:t>Phase d’instruction entre l’Inserm et le commanditaire</a:t>
            </a:r>
            <a:r>
              <a:rPr lang="fr-FR" altLang="fr-FR" sz="2400" dirty="0" smtClean="0"/>
              <a:t>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altLang="fr-FR" sz="1800" b="1" dirty="0" smtClean="0"/>
              <a:t>Définir le cahier des charges : question à traiter, </a:t>
            </a:r>
            <a:r>
              <a:rPr lang="fr-FR" altLang="fr-FR" sz="1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périmètre de l’expertise</a:t>
            </a:r>
            <a:r>
              <a:rPr lang="fr-FR" altLang="fr-F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altLang="fr-FR" sz="1800" b="1" dirty="0" smtClean="0"/>
              <a:t>Rédiger une convention : délais, budget, produits, comité de suivi, communication</a:t>
            </a:r>
            <a:r>
              <a:rPr lang="fr-FR" altLang="fr-FR" sz="1800" b="1" dirty="0" smtClean="0">
                <a:solidFill>
                  <a:schemeClr val="tx2"/>
                </a:solidFill>
              </a:rPr>
              <a:t>…</a:t>
            </a:r>
          </a:p>
          <a:p>
            <a:pPr marL="0" lvl="0" indent="0">
              <a:buNone/>
            </a:pPr>
            <a:r>
              <a:rPr lang="fr-FR" altLang="fr-FR" sz="2400" b="1" dirty="0" smtClean="0"/>
              <a:t>II </a:t>
            </a:r>
            <a:r>
              <a:rPr lang="fr-FR" altLang="fr-FR" sz="2400" b="1" dirty="0"/>
              <a:t>Préparation de </a:t>
            </a:r>
            <a:r>
              <a:rPr lang="fr-FR" altLang="fr-FR" sz="2400" b="1" dirty="0" smtClean="0"/>
              <a:t>l’expertise </a:t>
            </a:r>
            <a:r>
              <a:rPr lang="fr-FR" altLang="fr-FR" sz="2400" b="1" dirty="0"/>
              <a:t>par le PEC</a:t>
            </a:r>
          </a:p>
          <a:p>
            <a:pPr marL="360000" lvl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sz="1800" b="1" dirty="0" smtClean="0">
                <a:solidFill>
                  <a:schemeClr val="tx1"/>
                </a:solidFill>
              </a:rPr>
              <a:t>Préparer </a:t>
            </a:r>
            <a:r>
              <a:rPr lang="fr-FR" altLang="fr-FR" sz="1800" b="1" dirty="0">
                <a:solidFill>
                  <a:schemeClr val="tx1"/>
                </a:solidFill>
              </a:rPr>
              <a:t>le fonds documentaire: recherche bibliographique multi-bases et </a:t>
            </a:r>
            <a:r>
              <a:rPr lang="fr-FR" altLang="fr-FR" sz="1800" b="1" dirty="0" smtClean="0">
                <a:solidFill>
                  <a:srgbClr val="0070C0"/>
                </a:solidFill>
              </a:rPr>
              <a:t>multidisciplinaire</a:t>
            </a:r>
            <a:r>
              <a:rPr lang="fr-FR" altLang="fr-FR" sz="1800" b="1" dirty="0" smtClean="0">
                <a:solidFill>
                  <a:schemeClr val="tx1"/>
                </a:solidFill>
              </a:rPr>
              <a:t> de </a:t>
            </a:r>
            <a:r>
              <a:rPr lang="fr-FR" altLang="fr-FR" sz="1800" b="1" dirty="0">
                <a:solidFill>
                  <a:schemeClr val="tx1"/>
                </a:solidFill>
              </a:rPr>
              <a:t>la littérature scientifique </a:t>
            </a:r>
            <a:r>
              <a:rPr lang="fr-FR" altLang="fr-FR" sz="1800" b="1" dirty="0" smtClean="0">
                <a:solidFill>
                  <a:schemeClr val="tx1"/>
                </a:solidFill>
              </a:rPr>
              <a:t>internationale  dans un souci d</a:t>
            </a:r>
            <a:r>
              <a:rPr lang="fr-FR" altLang="fr-FR" sz="1800" b="1" dirty="0" smtClean="0">
                <a:solidFill>
                  <a:srgbClr val="0070C0"/>
                </a:solidFill>
              </a:rPr>
              <a:t>’exhaustivité</a:t>
            </a:r>
            <a:r>
              <a:rPr lang="fr-FR" altLang="fr-FR" sz="1800" b="1" dirty="0" smtClean="0">
                <a:solidFill>
                  <a:schemeClr val="tx1"/>
                </a:solidFill>
              </a:rPr>
              <a:t> et d’</a:t>
            </a:r>
            <a:r>
              <a:rPr lang="fr-FR" altLang="fr-FR" sz="1800" b="1" dirty="0" smtClean="0">
                <a:solidFill>
                  <a:srgbClr val="0070C0"/>
                </a:solidFill>
              </a:rPr>
              <a:t>impartialité</a:t>
            </a:r>
            <a:r>
              <a:rPr lang="fr-FR" altLang="fr-FR" sz="1800" b="1" dirty="0">
                <a:solidFill>
                  <a:schemeClr val="tx1"/>
                </a:solidFill>
              </a:rPr>
              <a:t>.</a:t>
            </a:r>
          </a:p>
          <a:p>
            <a:pPr lvl="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altLang="fr-FR" sz="1800" b="1" dirty="0">
                <a:solidFill>
                  <a:schemeClr val="tx1"/>
                </a:solidFill>
              </a:rPr>
              <a:t>Etablir le programme scientifique</a:t>
            </a:r>
            <a:endParaRPr lang="fr-FR" altLang="fr-FR" sz="1800" b="1" i="1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r-FR" altLang="fr-FR" sz="1800" b="1" dirty="0">
                <a:solidFill>
                  <a:schemeClr val="tx1"/>
                </a:solidFill>
              </a:rPr>
              <a:t>Proposer un </a:t>
            </a:r>
            <a:r>
              <a:rPr lang="fr-FR" altLang="fr-FR" sz="1800" b="1" u="sng" dirty="0">
                <a:solidFill>
                  <a:schemeClr val="tx1"/>
                </a:solidFill>
              </a:rPr>
              <a:t>groupe d’experts</a:t>
            </a:r>
            <a:r>
              <a:rPr lang="fr-FR" altLang="fr-FR" sz="1800" b="1" dirty="0">
                <a:solidFill>
                  <a:schemeClr val="tx1"/>
                </a:solidFill>
              </a:rPr>
              <a:t>, </a:t>
            </a:r>
            <a:r>
              <a:rPr lang="fr-FR" altLang="fr-FR" sz="1800" b="1" dirty="0">
                <a:solidFill>
                  <a:srgbClr val="0070C0"/>
                </a:solidFill>
              </a:rPr>
              <a:t>acteurs de </a:t>
            </a:r>
            <a:r>
              <a:rPr lang="fr-FR" altLang="fr-FR" sz="1800" b="1" dirty="0" smtClean="0">
                <a:solidFill>
                  <a:srgbClr val="0070C0"/>
                </a:solidFill>
              </a:rPr>
              <a:t>la recherche </a:t>
            </a:r>
            <a:r>
              <a:rPr lang="fr-FR" altLang="fr-FR" sz="1800" b="1" dirty="0">
                <a:solidFill>
                  <a:schemeClr val="tx1"/>
                </a:solidFill>
              </a:rPr>
              <a:t>choisis selon deux principes : </a:t>
            </a:r>
            <a:r>
              <a:rPr lang="fr-FR" altLang="fr-FR" sz="1800" b="1" dirty="0">
                <a:solidFill>
                  <a:srgbClr val="0070C0"/>
                </a:solidFill>
              </a:rPr>
              <a:t>compétence et indépendance </a:t>
            </a:r>
            <a:r>
              <a:rPr lang="fr-FR" altLang="fr-FR" sz="1800" b="1" dirty="0" smtClean="0">
                <a:solidFill>
                  <a:srgbClr val="0070C0"/>
                </a:solidFill>
              </a:rPr>
              <a:t> </a:t>
            </a:r>
            <a:r>
              <a:rPr lang="fr-FR" altLang="fr-FR" sz="1400" b="1" dirty="0" smtClean="0">
                <a:solidFill>
                  <a:schemeClr val="tx1"/>
                </a:solidFill>
              </a:rPr>
              <a:t>(validation par le COSPEC et l’Inserm)</a:t>
            </a:r>
            <a:endParaRPr lang="fr-FR" altLang="fr-FR" sz="1800" b="1" dirty="0" smtClean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fr-FR" altLang="fr-FR" sz="1600" b="1" dirty="0" smtClean="0">
                <a:solidFill>
                  <a:schemeClr val="tx1"/>
                </a:solidFill>
              </a:rPr>
              <a:t>Plusieurs disciplines : </a:t>
            </a:r>
            <a:r>
              <a:rPr lang="fr-FR" altLang="fr-FR" sz="1600" b="1" dirty="0">
                <a:solidFill>
                  <a:schemeClr val="tx1"/>
                </a:solidFill>
              </a:rPr>
              <a:t>épidémiologie, biologie</a:t>
            </a:r>
            <a:r>
              <a:rPr lang="fr-FR" altLang="fr-FR" sz="1600" b="1" dirty="0" smtClean="0">
                <a:solidFill>
                  <a:schemeClr val="tx1"/>
                </a:solidFill>
              </a:rPr>
              <a:t>, sant</a:t>
            </a:r>
            <a:r>
              <a:rPr lang="fr-FR" altLang="fr-FR" sz="1600" b="1" dirty="0" smtClean="0"/>
              <a:t>é</a:t>
            </a:r>
            <a:r>
              <a:rPr lang="fr-FR" altLang="fr-FR" sz="1600" b="1" dirty="0" smtClean="0">
                <a:solidFill>
                  <a:schemeClr val="tx1"/>
                </a:solidFill>
              </a:rPr>
              <a:t> publique, SHS …</a:t>
            </a:r>
            <a:endParaRPr lang="fr-FR" altLang="fr-FR" sz="1600" b="1" dirty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fr-FR" altLang="fr-FR" sz="1600" b="1" dirty="0"/>
              <a:t>Différents organismes de recherche : Inserm, CNRS, INRA, Universités, CHRU…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endParaRPr lang="fr-FR" altLang="fr-FR" sz="1600" b="1" i="1" dirty="0">
              <a:solidFill>
                <a:schemeClr val="hlink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endParaRPr lang="fr-FR" altLang="fr-FR" sz="2000" i="1" dirty="0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altLang="fr-FR" sz="2000" b="1" i="1" dirty="0" smtClean="0">
              <a:solidFill>
                <a:srgbClr val="0070C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4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5225" cy="758825"/>
          </a:xfrm>
        </p:spPr>
        <p:txBody>
          <a:bodyPr/>
          <a:lstStyle/>
          <a:p>
            <a:r>
              <a:rPr lang="fr-FR" altLang="fr-FR" sz="3200" b="1" dirty="0" smtClean="0">
                <a:solidFill>
                  <a:srgbClr val="C00000"/>
                </a:solidFill>
                <a:latin typeface="+mn-lt"/>
              </a:rPr>
              <a:t>Principales étapes </a:t>
            </a:r>
            <a:r>
              <a:rPr lang="fr-FR" altLang="fr-FR" sz="2400" b="1" dirty="0" smtClean="0">
                <a:solidFill>
                  <a:srgbClr val="C00000"/>
                </a:solidFill>
                <a:latin typeface="+mn-lt"/>
              </a:rPr>
              <a:t>2/2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727380" cy="42484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altLang="fr-FR" sz="2400" b="1" dirty="0" smtClean="0"/>
              <a:t>III Analyse critique et synthèse de la littérature scientifique internationale par le groupe d’experts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altLang="fr-FR" sz="1800" b="1" dirty="0" smtClean="0"/>
              <a:t>Chaque expert expose son analyse critique de la littérature scientifique, ouverte à la discussion et rédige un chapitre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altLang="fr-FR" sz="1800" b="1" dirty="0" smtClean="0"/>
              <a:t>Le groupe d’experts peut auditionner des intervenants extérieurs pour apporter une approche ou un point de vue complémentaire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altLang="fr-FR" sz="1800" b="1" dirty="0" smtClean="0"/>
              <a:t>Le groupe d’experts rédige une synthèse, reprenant les principaux constats/données de l’analyse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altLang="fr-FR" sz="1800" b="1" dirty="0"/>
              <a:t>Le groupe d’experts </a:t>
            </a:r>
            <a:r>
              <a:rPr lang="fr-FR" altLang="fr-FR" sz="1800" b="1" dirty="0" smtClean="0"/>
              <a:t>peut proposer des recommandations d’action et de recherches </a:t>
            </a:r>
          </a:p>
          <a:p>
            <a:pPr lvl="1" algn="just">
              <a:buFont typeface="Arial" pitchFamily="34" charset="0"/>
              <a:buChar char="•"/>
            </a:pPr>
            <a:endParaRPr lang="fr-FR" altLang="fr-FR" sz="1800" b="1" dirty="0"/>
          </a:p>
          <a:p>
            <a:pPr marL="457200" lvl="1" indent="0" algn="just">
              <a:buNone/>
            </a:pPr>
            <a:r>
              <a:rPr lang="fr-FR" altLang="fr-FR" sz="1800" b="1" dirty="0" smtClean="0"/>
              <a:t>NB Pas de président </a:t>
            </a:r>
          </a:p>
          <a:p>
            <a:pPr lvl="1">
              <a:buFont typeface="Arial" pitchFamily="34" charset="0"/>
              <a:buChar char="•"/>
            </a:pPr>
            <a:endParaRPr lang="fr-FR" altLang="fr-FR" sz="1600" i="1" dirty="0">
              <a:solidFill>
                <a:schemeClr val="hlink"/>
              </a:solidFill>
            </a:endParaRPr>
          </a:p>
          <a:p>
            <a:pPr marL="0" indent="0">
              <a:buNone/>
            </a:pPr>
            <a:r>
              <a:rPr lang="fr-FR" altLang="fr-FR" sz="2400" b="1" dirty="0" smtClean="0"/>
              <a:t>IV Présentation du rapport au commanditaire et diffusion</a:t>
            </a:r>
            <a:endParaRPr lang="fr-FR" altLang="fr-FR" sz="2400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1979712" y="5748837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1"/>
                </a:solidFill>
              </a:rPr>
              <a:t>Inserm </a:t>
            </a:r>
            <a:r>
              <a:rPr lang="fr-FR" b="1" dirty="0" smtClean="0"/>
              <a:t>reste le g</a:t>
            </a:r>
            <a:r>
              <a:rPr lang="fr-FR" b="1" dirty="0" smtClean="0">
                <a:solidFill>
                  <a:schemeClr val="tx1"/>
                </a:solidFill>
              </a:rPr>
              <a:t>arant de la procédure et de la validité scientifique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i="1" dirty="0" smtClean="0">
                <a:solidFill>
                  <a:schemeClr val="tx1"/>
                </a:solidFill>
              </a:rPr>
              <a:t>   +   (comité d’orientation stratégique des EC</a:t>
            </a:r>
            <a:r>
              <a:rPr lang="fr-FR" b="1" dirty="0" smtClean="0">
                <a:solidFill>
                  <a:schemeClr val="tx1"/>
                </a:solidFill>
              </a:rPr>
              <a:t>)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1115616" y="5877272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4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altLang="fr-FR" kern="0" dirty="0">
                <a:solidFill>
                  <a:srgbClr val="33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Expertises Collectives </a:t>
            </a:r>
            <a:r>
              <a:rPr lang="fr-FR" altLang="fr-FR" kern="0" dirty="0" smtClean="0">
                <a:solidFill>
                  <a:srgbClr val="3399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publiées</a:t>
            </a:r>
            <a:r>
              <a:rPr lang="fr-FR" altLang="fr-FR" kern="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altLang="fr-FR" kern="0" dirty="0">
                <a:solidFill>
                  <a:schemeClr val="accent2">
                    <a:lumMod val="75000"/>
                  </a:schemeClr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4104456"/>
          </a:xfrm>
        </p:spPr>
        <p:txBody>
          <a:bodyPr>
            <a:noAutofit/>
          </a:bodyPr>
          <a:lstStyle/>
          <a:p>
            <a:pPr marL="0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fr-FR" sz="18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Depuis </a:t>
            </a:r>
            <a:r>
              <a:rPr lang="fr-FR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</a:p>
          <a:p>
            <a:pPr marL="0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endParaRPr lang="fr-FR" sz="105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Réduction des risques infectieux chez les usagers de drogues</a:t>
            </a:r>
            <a:r>
              <a:rPr lang="fr-FR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Téléphone et sécurité routière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(Délégation à la sécurité et à la circulation routières)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Stress au travail et santé, situation chez les indépendants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RSI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Reproduction et environnement </a:t>
            </a:r>
            <a:r>
              <a:rPr lang="fr-FR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Médicaments psychotropes, consommations et pharmacodépendances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MILDT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Handicaps rares, contextes, enjeux et perspectives </a:t>
            </a:r>
            <a:r>
              <a:rPr lang="fr-FR" sz="1600" b="1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CNSA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Pesticides. Effets sur la santé </a:t>
            </a:r>
            <a:r>
              <a:rPr lang="fr-FR" sz="1600" b="1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Conduites addictives chez les adolescents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MILDT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Inégalités sociales de santé en lien avec l’alimentation et l’activité physique</a:t>
            </a:r>
            <a:r>
              <a:rPr lang="fr-FR" sz="1600" b="1" i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Activité physique et prévention des chutes chez les personnes âgées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1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Minist</a:t>
            </a:r>
            <a:r>
              <a:rPr 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sports)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Déficiences intellectuelles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(CNSA</a:t>
            </a:r>
            <a:r>
              <a:rPr 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Messages nutritionnels  </a:t>
            </a:r>
            <a:r>
              <a:rPr 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(Santé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publique France</a:t>
            </a:r>
            <a:r>
              <a:rPr lang="fr-F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Activité physique prévention et traitement des pathologies chroniques </a:t>
            </a:r>
            <a:r>
              <a:rPr 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1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inist</a:t>
            </a:r>
            <a:r>
              <a:rPr 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 Sports) 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6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Dyspraxie /</a:t>
            </a:r>
            <a:r>
              <a:rPr lang="fr-FR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TDC </a:t>
            </a:r>
            <a:r>
              <a:rPr lang="fr-FR" sz="1600" kern="0" dirty="0">
                <a:latin typeface="Arial" panose="020B0604020202020204" pitchFamily="34" charset="0"/>
                <a:cs typeface="Arial" panose="020B0604020202020204" pitchFamily="34" charset="0"/>
              </a:rPr>
              <a:t>(CNSA)</a:t>
            </a:r>
          </a:p>
          <a:p>
            <a:pPr marL="0" indent="-28575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fr-FR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fr-FR" sz="800" dirty="0"/>
          </a:p>
        </p:txBody>
      </p:sp>
      <p:sp>
        <p:nvSpPr>
          <p:cNvPr id="5" name="ZoneTexte 4"/>
          <p:cNvSpPr txBox="1"/>
          <p:nvPr/>
        </p:nvSpPr>
        <p:spPr>
          <a:xfrm>
            <a:off x="1187388" y="1268760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Depuis 1994 : + de 80 Expertises collectives  de 40 commanditaires. </a:t>
            </a:r>
          </a:p>
          <a:p>
            <a:r>
              <a:rPr lang="fr-FR" sz="2000" b="1" dirty="0" smtClean="0"/>
              <a:t>toutes   disponibles sur Inserm.fr</a:t>
            </a:r>
            <a:endParaRPr lang="fr-FR" sz="2000" b="1" dirty="0"/>
          </a:p>
        </p:txBody>
      </p:sp>
      <p:sp>
        <p:nvSpPr>
          <p:cNvPr id="6" name="Flèche droite 5"/>
          <p:cNvSpPr/>
          <p:nvPr/>
        </p:nvSpPr>
        <p:spPr>
          <a:xfrm>
            <a:off x="467544" y="1478687"/>
            <a:ext cx="54172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altLang="fr-FR" sz="3100" dirty="0">
                <a:solidFill>
                  <a:srgbClr val="0099F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Exemples </a:t>
            </a:r>
            <a:r>
              <a:rPr lang="fr-FR" altLang="fr-FR" sz="3100" dirty="0" smtClean="0">
                <a:solidFill>
                  <a:srgbClr val="0099F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 </a:t>
            </a:r>
            <a:r>
              <a:rPr lang="fr-FR" altLang="fr-FR" sz="3100" dirty="0">
                <a:solidFill>
                  <a:srgbClr val="0099FF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« retombées »  des expertises collectives</a:t>
            </a:r>
            <a:r>
              <a:rPr lang="fr-FR" altLang="fr-FR" dirty="0">
                <a:solidFill>
                  <a:srgbClr val="000000"/>
                </a:solidFill>
              </a:rPr>
              <a:t/>
            </a:r>
            <a:br>
              <a:rPr lang="fr-FR" altLang="fr-FR" dirty="0">
                <a:solidFill>
                  <a:srgbClr val="000000"/>
                </a:solidFill>
              </a:rPr>
            </a:b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46856"/>
              </p:ext>
            </p:extLst>
          </p:nvPr>
        </p:nvGraphicFramePr>
        <p:xfrm>
          <a:off x="251520" y="1340768"/>
          <a:ext cx="8670822" cy="488706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2410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97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392">
                <a:tc>
                  <a:txBody>
                    <a:bodyPr/>
                    <a:lstStyle/>
                    <a:p>
                      <a:pPr marL="20193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</a:endParaRPr>
                    </a:p>
                    <a:p>
                      <a:pPr marL="0" indent="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Déficiences </a:t>
                      </a:r>
                      <a:r>
                        <a:rPr lang="fr-FR" sz="1200" dirty="0">
                          <a:effectLst/>
                        </a:rPr>
                        <a:t>intellectuelles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2016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5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dirty="0">
                          <a:effectLst/>
                        </a:rPr>
                        <a:t>Colloques </a:t>
                      </a:r>
                      <a:r>
                        <a:rPr lang="fr-FR" sz="1400" b="1" dirty="0" smtClean="0">
                          <a:effectLst/>
                        </a:rPr>
                        <a:t> européens consacrés à l’expertise </a:t>
                      </a:r>
                      <a:r>
                        <a:rPr lang="fr-FR" sz="1400" b="1" dirty="0">
                          <a:effectLst/>
                        </a:rPr>
                        <a:t>collective</a:t>
                      </a:r>
                      <a:r>
                        <a:rPr lang="fr-FR" sz="1200" dirty="0">
                          <a:effectLst/>
                        </a:rPr>
                        <a:t> :</a:t>
                      </a:r>
                      <a:endParaRPr lang="fr-FR" sz="1100" dirty="0">
                        <a:effectLst/>
                      </a:endParaRPr>
                    </a:p>
                    <a:p>
                      <a:pPr marL="439738" lvl="1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effectLst/>
                        </a:rPr>
                        <a:t>Fribourg 15 novembre 2016</a:t>
                      </a:r>
                      <a:endParaRPr lang="fr-FR" sz="1050" dirty="0">
                        <a:effectLst/>
                      </a:endParaRPr>
                    </a:p>
                    <a:p>
                      <a:pPr marL="439738" lvl="1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effectLst/>
                        </a:rPr>
                        <a:t>Bruxelles 2 février 2017</a:t>
                      </a:r>
                      <a:endParaRPr lang="fr-FR" sz="105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901"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Activité physique et prévention des chutes chez les personnes âgées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2015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à un programme de prévention</a:t>
                      </a: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>
                          <a:effectLst/>
                        </a:rPr>
                        <a:t>Certaines recommandations du rapport ont été reprises par la </a:t>
                      </a:r>
                      <a:r>
                        <a:rPr lang="fr-FR" sz="1200" dirty="0" err="1">
                          <a:effectLst/>
                        </a:rPr>
                        <a:t>Cnav</a:t>
                      </a:r>
                      <a:r>
                        <a:rPr lang="fr-FR" sz="1200" dirty="0">
                          <a:effectLst/>
                        </a:rPr>
                        <a:t> pour l’élaboration du « Référentiel Équilibre » publié en avril 2016.</a:t>
                      </a:r>
                      <a:endParaRPr lang="fr-FR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9585"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Conduites addictives chez les adolescents. Usages, prévention et accompagnement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2014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à un programme de prévention</a:t>
                      </a: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 smtClean="0">
                          <a:effectLst/>
                        </a:rPr>
                        <a:t>l’Élaboration </a:t>
                      </a:r>
                      <a:r>
                        <a:rPr lang="fr-FR" sz="1200" dirty="0">
                          <a:effectLst/>
                        </a:rPr>
                        <a:t>du Plan gouvernemental de lutte contre les drogues et les conduites addictives 2013-2017.</a:t>
                      </a:r>
                      <a:endParaRPr lang="fr-FR" sz="11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7138">
                <a:tc>
                  <a:txBody>
                    <a:bodyPr/>
                    <a:lstStyle/>
                    <a:p>
                      <a:pPr marL="20193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</a:endParaRPr>
                    </a:p>
                    <a:p>
                      <a:pPr marL="0" indent="0" algn="l" defTabSz="457200" rtl="0" eaLnBrk="1" latinLnBrk="0" hangingPunct="1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Pesticides </a:t>
                      </a:r>
                      <a:r>
                        <a:rPr lang="fr-FR" sz="1200" kern="1200" dirty="0">
                          <a:effectLst/>
                        </a:rPr>
                        <a:t/>
                      </a:r>
                      <a:br>
                        <a:rPr lang="fr-FR" sz="1200" kern="1200" dirty="0">
                          <a:effectLst/>
                        </a:rPr>
                      </a:br>
                      <a:r>
                        <a:rPr lang="fr-FR" sz="1200" kern="1200" dirty="0">
                          <a:effectLst/>
                        </a:rPr>
                        <a:t>Effets sur la santé</a:t>
                      </a:r>
                      <a:br>
                        <a:rPr lang="fr-FR" sz="1200" kern="1200" dirty="0">
                          <a:effectLst/>
                        </a:rPr>
                      </a:b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08" marR="4210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2013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Conforter une reconnaissance de maladies professionnelles (Parkinson)</a:t>
                      </a: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 smtClean="0">
                          <a:effectLst/>
                        </a:rPr>
                        <a:t>Création du tableau </a:t>
                      </a:r>
                      <a:r>
                        <a:rPr lang="fr-FR" sz="1200" dirty="0">
                          <a:effectLst/>
                        </a:rPr>
                        <a:t>concernant la maladie de Parkinson </a:t>
                      </a:r>
                      <a:endParaRPr lang="fr-FR" sz="1200" dirty="0" smtClean="0">
                        <a:effectLst/>
                      </a:endParaRP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 smtClean="0">
                          <a:effectLst/>
                        </a:rPr>
                        <a:t>Un </a:t>
                      </a:r>
                      <a:r>
                        <a:rPr lang="fr-FR" sz="1200" dirty="0">
                          <a:effectLst/>
                        </a:rPr>
                        <a:t>avis positif </a:t>
                      </a:r>
                      <a:r>
                        <a:rPr lang="fr-FR" sz="1200" dirty="0" smtClean="0">
                          <a:effectLst/>
                        </a:rPr>
                        <a:t> en juin 2013 pour la </a:t>
                      </a:r>
                      <a:r>
                        <a:rPr lang="fr-FR" sz="1200" dirty="0">
                          <a:effectLst/>
                        </a:rPr>
                        <a:t>création d’un tableau concernant les hémopathies</a:t>
                      </a:r>
                      <a:endParaRPr lang="fr-FR" sz="12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5895">
                <a:tc>
                  <a:txBody>
                    <a:bodyPr/>
                    <a:lstStyle/>
                    <a:p>
                      <a:pPr marL="20193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</a:endParaRPr>
                    </a:p>
                    <a:p>
                      <a:pPr marL="0" indent="0" algn="l" defTabSz="457200" rtl="0" eaLnBrk="1" latinLnBrk="0" hangingPunct="1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Reproduction </a:t>
                      </a:r>
                      <a:r>
                        <a:rPr lang="fr-FR" sz="1200" kern="1200" dirty="0">
                          <a:effectLst/>
                        </a:rPr>
                        <a:t>&amp; </a:t>
                      </a:r>
                      <a:br>
                        <a:rPr lang="fr-FR" sz="1200" kern="1200" dirty="0">
                          <a:effectLst/>
                        </a:rPr>
                      </a:br>
                      <a:r>
                        <a:rPr lang="fr-FR" sz="1200" kern="1200" dirty="0">
                          <a:effectLst/>
                        </a:rPr>
                        <a:t>environnement</a:t>
                      </a:r>
                      <a:br>
                        <a:rPr lang="fr-FR" sz="1200" kern="1200" dirty="0">
                          <a:effectLst/>
                        </a:rPr>
                      </a:b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2011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à réglementation</a:t>
                      </a: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 smtClean="0">
                          <a:effectLst/>
                        </a:rPr>
                        <a:t>Lois suspendant «</a:t>
                      </a:r>
                      <a:r>
                        <a:rPr lang="fr-FR" sz="1200" dirty="0">
                          <a:effectLst/>
                        </a:rPr>
                        <a:t> La fabrication, l’importation, l’exportation et la mise sur le marché de </a:t>
                      </a:r>
                      <a:r>
                        <a:rPr lang="fr-FR" sz="1200" dirty="0" smtClean="0">
                          <a:effectLst/>
                        </a:rPr>
                        <a:t>produits contenant </a:t>
                      </a:r>
                      <a:r>
                        <a:rPr lang="fr-FR" sz="1200" dirty="0">
                          <a:effectLst/>
                        </a:rPr>
                        <a:t>ou ustensile comportant du bisphénol A et </a:t>
                      </a:r>
                      <a:r>
                        <a:rPr lang="fr-FR" sz="1200" dirty="0" smtClean="0">
                          <a:effectLst/>
                        </a:rPr>
                        <a:t>destinés </a:t>
                      </a:r>
                      <a:r>
                        <a:rPr lang="fr-FR" sz="1200" dirty="0">
                          <a:effectLst/>
                        </a:rPr>
                        <a:t>à entrer en contact direct avec des denrées alimentaires pour les nourrissons et enfants en bas âge </a:t>
                      </a:r>
                      <a:r>
                        <a:rPr lang="fr-FR" sz="1200" dirty="0" smtClean="0">
                          <a:effectLst/>
                        </a:rPr>
                        <a:t>».</a:t>
                      </a:r>
                      <a:endParaRPr lang="fr-FR" sz="12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6794">
                <a:tc>
                  <a:txBody>
                    <a:bodyPr/>
                    <a:lstStyle/>
                    <a:p>
                      <a:pPr marL="20193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</a:endParaRPr>
                    </a:p>
                    <a:p>
                      <a:pPr marL="0" indent="0" algn="l" defTabSz="457200" rtl="0" eaLnBrk="1" latinLnBrk="0" hangingPunct="1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Téléphone </a:t>
                      </a:r>
                      <a:r>
                        <a:rPr lang="fr-FR" sz="1200" kern="1200" dirty="0">
                          <a:effectLst/>
                        </a:rPr>
                        <a:t>et sécurité routière </a:t>
                      </a:r>
                      <a:br>
                        <a:rPr lang="fr-FR" sz="1200" kern="1200" dirty="0">
                          <a:effectLst/>
                        </a:rPr>
                      </a:b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2011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à réglementation</a:t>
                      </a: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 smtClean="0">
                          <a:effectLst/>
                        </a:rPr>
                        <a:t>Modification du </a:t>
                      </a:r>
                      <a:r>
                        <a:rPr lang="fr-FR" sz="1200" dirty="0">
                          <a:effectLst/>
                        </a:rPr>
                        <a:t>Code de la route : interdiction du port d’écouteurs, oreillettes ou casques audio en </a:t>
                      </a:r>
                      <a:r>
                        <a:rPr lang="fr-FR" sz="1200" dirty="0" smtClean="0">
                          <a:effectLst/>
                        </a:rPr>
                        <a:t>conduisant.</a:t>
                      </a:r>
                      <a:endParaRPr lang="fr-FR" sz="12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58500">
                <a:tc>
                  <a:txBody>
                    <a:bodyPr/>
                    <a:lstStyle/>
                    <a:p>
                      <a:pPr marL="20193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</a:endParaRPr>
                    </a:p>
                    <a:p>
                      <a:pPr marL="0" indent="0" algn="l" defTabSz="457200" rtl="0" eaLnBrk="1" latinLnBrk="0" hangingPunct="1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Réduction </a:t>
                      </a:r>
                      <a:r>
                        <a:rPr lang="fr-FR" sz="1200" kern="1200" dirty="0">
                          <a:effectLst/>
                        </a:rPr>
                        <a:t>des risques infectieux chez les usagers de drogues </a:t>
                      </a:r>
                      <a:br>
                        <a:rPr lang="fr-FR" sz="1200" kern="1200" dirty="0">
                          <a:effectLst/>
                        </a:rPr>
                      </a:b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fr-FR" sz="1000" b="1" dirty="0" smtClean="0">
                        <a:effectLst/>
                      </a:endParaRP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2010</a:t>
                      </a:r>
                      <a:endParaRPr lang="fr-FR" sz="900" b="1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à un programme de prévention</a:t>
                      </a:r>
                    </a:p>
                    <a:p>
                      <a:pPr marL="18796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dirty="0">
                          <a:effectLst/>
                        </a:rPr>
                        <a:t>Une des recommandations de l’expertise : mise en place de dispositifs d’injection spécialisés (salles de consommation à moindre risque) dans le cadre d’une expérimentation. Dispositif voté dans le cadre de la loi de modernisation du système de santé ; lancement de l’expérimentation en mars 2016.</a:t>
                      </a:r>
                      <a:endParaRPr lang="fr-FR" sz="12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2108" marR="42108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Contexte de la demande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294967295"/>
          </p:nvPr>
        </p:nvSpPr>
        <p:spPr>
          <a:xfrm>
            <a:off x="395536" y="1268760"/>
            <a:ext cx="8280919" cy="4752528"/>
          </a:xfrm>
          <a:prstGeom prst="rect">
            <a:avLst/>
          </a:prstGeo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altLang="fr-FR" sz="2800" dirty="0" smtClean="0"/>
              <a:t>Expertise commanditée par la CNSA.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smtClean="0"/>
              <a:t>Conférence </a:t>
            </a:r>
            <a:r>
              <a:rPr lang="fr-FR" sz="2800" dirty="0"/>
              <a:t>nationale du handicap du 19 mai 2016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fr-FR" sz="2000" dirty="0" smtClean="0"/>
              <a:t>Stratégie </a:t>
            </a:r>
            <a:r>
              <a:rPr lang="fr-FR" sz="2000" dirty="0"/>
              <a:t>quinquennale d’évolution de l’offre médico-sociale </a:t>
            </a:r>
            <a:r>
              <a:rPr lang="fr-FR" sz="2000" dirty="0" smtClean="0"/>
              <a:t>2017-2021 </a:t>
            </a:r>
            <a:endParaRPr lang="fr-FR" sz="2000" dirty="0"/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fr-FR" sz="2000" dirty="0" smtClean="0"/>
              <a:t>Un </a:t>
            </a:r>
            <a:r>
              <a:rPr lang="fr-FR" sz="2000" dirty="0"/>
              <a:t>volet spécifiquement dédié au polyhandicap avec 4 axes stratégiques.</a:t>
            </a:r>
          </a:p>
          <a:p>
            <a:pPr lvl="1" indent="-342900">
              <a:buFont typeface="Wingdings" panose="05000000000000000000" pitchFamily="2" charset="2"/>
              <a:buChar char="§"/>
            </a:pPr>
            <a:r>
              <a:rPr lang="fr-FR" sz="2000" dirty="0" smtClean="0"/>
              <a:t>L’axe </a:t>
            </a:r>
            <a:r>
              <a:rPr lang="fr-FR" sz="2000" dirty="0"/>
              <a:t>stratégique 4 détaille les mesures de recherche sur le polyhandicap.</a:t>
            </a:r>
          </a:p>
          <a:p>
            <a:pPr marL="400050" lvl="1" indent="0">
              <a:buNone/>
            </a:pPr>
            <a:r>
              <a:rPr lang="fr-FR" sz="2000" dirty="0" smtClean="0"/>
              <a:t> Dans </a:t>
            </a:r>
            <a:r>
              <a:rPr lang="fr-FR" sz="2000" dirty="0"/>
              <a:t>ce cadre, Il est proposé (action n°25) de réaliser une expertise collective </a:t>
            </a:r>
            <a:r>
              <a:rPr lang="fr-FR" sz="2000" dirty="0" smtClean="0"/>
              <a:t>Inserm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/>
              <a:t>Suite du rapport </a:t>
            </a:r>
            <a:r>
              <a:rPr lang="fr-FR" sz="2800" dirty="0" err="1"/>
              <a:t>IReSP</a:t>
            </a:r>
            <a:r>
              <a:rPr lang="fr-FR" sz="2800" dirty="0"/>
              <a:t>/CNSA recherche Française sur le polyhandicap</a:t>
            </a:r>
            <a:r>
              <a:rPr lang="fr-FR" sz="2400" dirty="0" smtClean="0"/>
              <a:t>. </a:t>
            </a:r>
          </a:p>
          <a:p>
            <a:pPr marL="400050" lvl="1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800" dirty="0"/>
          </a:p>
          <a:p>
            <a:pPr marL="400050" lvl="1" indent="0">
              <a:buNone/>
            </a:pPr>
            <a:endParaRPr lang="fr-FR" sz="2000" dirty="0" smtClean="0"/>
          </a:p>
          <a:p>
            <a:pPr marL="400050" lvl="1" indent="0">
              <a:buNone/>
            </a:pPr>
            <a:endParaRPr lang="fr-FR" sz="2000" dirty="0"/>
          </a:p>
          <a:p>
            <a:endParaRPr lang="fr-FR" sz="28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D937-8C47-D949-9B66-03B4793ACCA3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50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1105</Words>
  <Application>Microsoft Office PowerPoint</Application>
  <PresentationFormat>Affichage à l'écran (4:3)</PresentationFormat>
  <Paragraphs>351</Paragraphs>
  <Slides>12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Principes d’une expertise collective Inserm</vt:lpstr>
      <vt:lpstr>Pôle expertise collective de l’Inserm</vt:lpstr>
      <vt:lpstr>L’Expertise Collective :  une mission de l’Inserm depuis 1994 </vt:lpstr>
      <vt:lpstr>Etapes d’une expertise collective</vt:lpstr>
      <vt:lpstr>Principales étapes 1/2</vt:lpstr>
      <vt:lpstr>Principales étapes 2/2</vt:lpstr>
      <vt:lpstr>Expertises Collectives publiées </vt:lpstr>
      <vt:lpstr>Exemples de « retombées »  des expertises collectives </vt:lpstr>
      <vt:lpstr>Contexte de la demande</vt:lpstr>
      <vt:lpstr>Contexte de la demande</vt:lpstr>
      <vt:lpstr>Expertises collectives Inserm sur un thème +/- proche</vt:lpstr>
      <vt:lpstr>Expertises Collectives Inserm  en cours</vt:lpstr>
    </vt:vector>
  </TitlesOfParts>
  <Company>Inserm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Principes d’une expertise collective Inserm</dc:title>
  <dc:creator>inserm-PEC</dc:creator>
  <cp:lastModifiedBy>inserm-PEC </cp:lastModifiedBy>
  <cp:revision>21</cp:revision>
  <dcterms:created xsi:type="dcterms:W3CDTF">2020-01-09T11:24:53Z</dcterms:created>
  <dcterms:modified xsi:type="dcterms:W3CDTF">2020-01-14T16:21:19Z</dcterms:modified>
</cp:coreProperties>
</file>