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1" r:id="rId2"/>
  </p:sldMasterIdLst>
  <p:notesMasterIdLst>
    <p:notesMasterId r:id="rId25"/>
  </p:notesMasterIdLst>
  <p:sldIdLst>
    <p:sldId id="256" r:id="rId3"/>
    <p:sldId id="273" r:id="rId4"/>
    <p:sldId id="260" r:id="rId5"/>
    <p:sldId id="302" r:id="rId6"/>
    <p:sldId id="282" r:id="rId7"/>
    <p:sldId id="281" r:id="rId8"/>
    <p:sldId id="283" r:id="rId9"/>
    <p:sldId id="286" r:id="rId10"/>
    <p:sldId id="284" r:id="rId11"/>
    <p:sldId id="288" r:id="rId12"/>
    <p:sldId id="287" r:id="rId13"/>
    <p:sldId id="285" r:id="rId14"/>
    <p:sldId id="299" r:id="rId15"/>
    <p:sldId id="290" r:id="rId16"/>
    <p:sldId id="291" r:id="rId17"/>
    <p:sldId id="300" r:id="rId18"/>
    <p:sldId id="301" r:id="rId19"/>
    <p:sldId id="292" r:id="rId20"/>
    <p:sldId id="293" r:id="rId21"/>
    <p:sldId id="296" r:id="rId22"/>
    <p:sldId id="272" r:id="rId23"/>
    <p:sldId id="297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6FCC0-9906-4BDF-BBAD-817EC7368EC0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42789-46EC-43C3-992B-0CC090E1E2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638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F:\Créteil\Recherche LIC\CePIA\Logos\CEpiA epi.tif"/>
          <p:cNvPicPr>
            <a:picLocks noChangeAspect="1" noChangeArrowheads="1"/>
          </p:cNvPicPr>
          <p:nvPr/>
        </p:nvPicPr>
        <p:blipFill rotWithShape="1">
          <a:blip r:embed="rId2" cstate="print"/>
          <a:srcRect l="8160" t="20170" r="9644" b="48160"/>
          <a:stretch/>
        </p:blipFill>
        <p:spPr bwMode="auto">
          <a:xfrm>
            <a:off x="0" y="5695156"/>
            <a:ext cx="9143999" cy="1150560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 rot="10800000">
            <a:off x="0" y="476671"/>
            <a:ext cx="9144000" cy="6381328"/>
          </a:xfrm>
          <a:prstGeom prst="rect">
            <a:avLst/>
          </a:prstGeom>
          <a:gradFill flip="none" rotWithShape="1">
            <a:gsLst>
              <a:gs pos="0">
                <a:srgbClr val="D2DDF2">
                  <a:alpha val="91765"/>
                </a:srgbClr>
              </a:gs>
              <a:gs pos="37000">
                <a:schemeClr val="accent1">
                  <a:tint val="44500"/>
                  <a:satMod val="160000"/>
                  <a:alpha val="5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 rot="10800000">
            <a:off x="0" y="990252"/>
            <a:ext cx="9144000" cy="586774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37000"/>
                </a:schemeClr>
              </a:gs>
              <a:gs pos="86000">
                <a:schemeClr val="accent1">
                  <a:tint val="44500"/>
                  <a:satMod val="160000"/>
                  <a:alpha val="42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72816"/>
            <a:ext cx="9144000" cy="3384376"/>
          </a:xfrm>
          <a:prstGeom prst="rect">
            <a:avLst/>
          </a:prstGeom>
          <a:gradFill flip="none" rotWithShape="1">
            <a:gsLst>
              <a:gs pos="8000">
                <a:schemeClr val="tx2">
                  <a:lumMod val="75000"/>
                </a:schemeClr>
              </a:gs>
              <a:gs pos="100000">
                <a:schemeClr val="tx2">
                  <a:lumMod val="60000"/>
                  <a:lumOff val="40000"/>
                  <a:alpha val="33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algn="ctr">
              <a:defRPr lang="fr-FR" sz="44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l"/>
            <a:r>
              <a:rPr lang="fr-FR" smtClean="0"/>
              <a:t>Modifiez le style du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3/26/2019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D8E8AB-30FD-49B5-95F5-F6571D07BC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556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 eaLnBrk="1" latinLnBrk="0" hangingPunct="1"/>
            <a:r>
              <a:rPr lang="fr-FR" smtClean="0"/>
              <a:t>3/26/2019</a:t>
            </a:r>
            <a:endParaRPr lang="en-US" sz="1600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3/26/2019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E8AB-30FD-49B5-95F5-F6571D07BC6E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fr-FR" smtClean="0"/>
              <a:t>3/26/2019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D8E8AB-30FD-49B5-95F5-F6571D07BC6E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fr-FR" smtClean="0"/>
              <a:t>3/26/2019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fr-FR" smtClean="0"/>
              <a:t>3/26/2019</a:t>
            </a:r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fr-FR" smtClean="0"/>
              <a:t>3/26/2019</a:t>
            </a:r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fr-FR" smtClean="0"/>
              <a:t>3/26/2019</a:t>
            </a:r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fr-FR" smtClean="0"/>
              <a:t>3/26/2019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fr-FR" smtClean="0"/>
              <a:t>3/26/2019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er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F:\Créteil\Recherche LIC\CePIA\Logos\CEPIA epi UPEC.tif"/>
          <p:cNvPicPr>
            <a:picLocks noChangeAspect="1" noChangeArrowheads="1"/>
          </p:cNvPicPr>
          <p:nvPr/>
        </p:nvPicPr>
        <p:blipFill>
          <a:blip r:embed="rId2" cstate="print"/>
          <a:srcRect l="62015" t="31185" r="18494" b="65035"/>
          <a:stretch>
            <a:fillRect/>
          </a:stretch>
        </p:blipFill>
        <p:spPr bwMode="auto">
          <a:xfrm>
            <a:off x="1664915" y="116632"/>
            <a:ext cx="1188132" cy="144016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 rot="5400000">
            <a:off x="6682632" y="5782864"/>
            <a:ext cx="980728" cy="116954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1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Picture 2" descr="F:\Créteil\Recherche LIC\CePIA\Logos\CEpiA epi.tif"/>
          <p:cNvPicPr>
            <a:picLocks noChangeAspect="1" noChangeArrowheads="1"/>
          </p:cNvPicPr>
          <p:nvPr/>
        </p:nvPicPr>
        <p:blipFill rotWithShape="1">
          <a:blip r:embed="rId3" cstate="print"/>
          <a:srcRect l="7556" t="20170" r="9508" b="46212"/>
          <a:stretch/>
        </p:blipFill>
        <p:spPr bwMode="auto">
          <a:xfrm>
            <a:off x="-1253" y="0"/>
            <a:ext cx="9145253" cy="191526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" name="Connecteur droit 17"/>
          <p:cNvCxnSpPr>
            <a:endCxn id="19" idx="1"/>
          </p:cNvCxnSpPr>
          <p:nvPr/>
        </p:nvCxnSpPr>
        <p:spPr>
          <a:xfrm flipH="1">
            <a:off x="-10320" y="-36910"/>
            <a:ext cx="18258" cy="985801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-10320" y="-9524"/>
            <a:ext cx="9162257" cy="1916830"/>
          </a:xfrm>
          <a:prstGeom prst="rect">
            <a:avLst/>
          </a:prstGeom>
          <a:solidFill>
            <a:schemeClr val="tx2">
              <a:lumMod val="20000"/>
              <a:lumOff val="8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 rot="10800000">
            <a:off x="-10319" y="1124741"/>
            <a:ext cx="9162256" cy="2448273"/>
          </a:xfrm>
          <a:prstGeom prst="rect">
            <a:avLst/>
          </a:prstGeom>
          <a:gradFill flip="none" rotWithShape="1">
            <a:gsLst>
              <a:gs pos="67000">
                <a:schemeClr val="tx2">
                  <a:lumMod val="20000"/>
                  <a:lumOff val="80000"/>
                </a:schemeClr>
              </a:gs>
              <a:gs pos="100000">
                <a:schemeClr val="bg1">
                  <a:alpha val="17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-10319" y="2708920"/>
            <a:ext cx="9162256" cy="360039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20000">
                <a:srgbClr val="A1B9E3"/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itre 1"/>
          <p:cNvSpPr>
            <a:spLocks noGrp="1"/>
          </p:cNvSpPr>
          <p:nvPr>
            <p:ph type="title"/>
          </p:nvPr>
        </p:nvSpPr>
        <p:spPr>
          <a:xfrm>
            <a:off x="-10319" y="2132856"/>
            <a:ext cx="9162256" cy="1368152"/>
          </a:xfrm>
          <a:prstGeom prst="rect">
            <a:avLst/>
          </a:prstGeom>
          <a:gradFill flip="none" rotWithShape="1">
            <a:gsLst>
              <a:gs pos="8000">
                <a:schemeClr val="tx2">
                  <a:lumMod val="75000"/>
                </a:schemeClr>
              </a:gs>
              <a:gs pos="100000">
                <a:schemeClr val="tx2">
                  <a:lumMod val="60000"/>
                  <a:lumOff val="40000"/>
                  <a:alpha val="33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>
              <a:defRPr lang="fr-FR" sz="3200" b="1" dirty="0"/>
            </a:lvl1pPr>
          </a:lstStyle>
          <a:p>
            <a:pPr marL="0" lvl="0" algn="l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 rot="10800000">
            <a:off x="397" y="5949280"/>
            <a:ext cx="9144000" cy="908720"/>
          </a:xfrm>
          <a:prstGeom prst="rect">
            <a:avLst/>
          </a:prstGeom>
          <a:gradFill flip="none" rotWithShape="1">
            <a:gsLst>
              <a:gs pos="0">
                <a:srgbClr val="C8D6F0"/>
              </a:gs>
              <a:gs pos="9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space réservé du numéro de diapositive 11"/>
          <p:cNvSpPr txBox="1">
            <a:spLocks/>
          </p:cNvSpPr>
          <p:nvPr/>
        </p:nvSpPr>
        <p:spPr>
          <a:xfrm>
            <a:off x="6871364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E71690-4012-4896-B90A-897933D7750D}" type="slidenum"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28512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fr-FR" smtClean="0"/>
              <a:t>3/26/2019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fr-FR" smtClean="0"/>
              <a:t>3/26/2019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le isocè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ndard - Titre 1 lig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 rot="10800000">
            <a:off x="397" y="5949280"/>
            <a:ext cx="9144000" cy="908720"/>
          </a:xfrm>
          <a:prstGeom prst="rect">
            <a:avLst/>
          </a:prstGeom>
          <a:gradFill flip="none" rotWithShape="1">
            <a:gsLst>
              <a:gs pos="0">
                <a:srgbClr val="C8D6F0"/>
              </a:gs>
              <a:gs pos="9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060" y="206056"/>
            <a:ext cx="8813904" cy="6480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>
                  <a:lumMod val="75000"/>
                  <a:alpha val="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>
              <a:defRPr lang="fr-FR" sz="3600" b="1">
                <a:solidFill>
                  <a:schemeClr val="lt1"/>
                </a:solidFill>
                <a:ea typeface="+mn-ea"/>
                <a:cs typeface="+mn-cs"/>
              </a:defRPr>
            </a:lvl1pPr>
          </a:lstStyle>
          <a:p>
            <a:pPr marL="0" lvl="0" algn="l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3" name="Espace réservé du numéro de diapositive 11"/>
          <p:cNvSpPr txBox="1">
            <a:spLocks/>
          </p:cNvSpPr>
          <p:nvPr/>
        </p:nvSpPr>
        <p:spPr>
          <a:xfrm>
            <a:off x="6871364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E71690-4012-4896-B90A-897933D7750D}" type="slidenum"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188220" y="980728"/>
            <a:ext cx="3645952" cy="3691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>
            <a:lvl1pPr marL="0" indent="0" algn="l">
              <a:buNone/>
              <a:defRPr sz="1800" b="1">
                <a:solidFill>
                  <a:schemeClr val="bg1"/>
                </a:solidFill>
                <a:latin typeface="Century Gothic" pitchFamily="34" charset="0"/>
              </a:defRPr>
            </a:lvl1pPr>
            <a:lvl5pPr marL="1828800" indent="0" algn="ctr">
              <a:buNone/>
              <a:defRPr b="1">
                <a:latin typeface="Century Gothic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1"/>
          </p:nvPr>
        </p:nvSpPr>
        <p:spPr>
          <a:xfrm>
            <a:off x="188913" y="1484784"/>
            <a:ext cx="8815387" cy="440325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458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ndard - Titre 2 lign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91060" y="206056"/>
            <a:ext cx="8813904" cy="91868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>
                  <a:lumMod val="75000"/>
                  <a:alpha val="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>
              <a:defRPr lang="fr-FR" sz="2800" b="1">
                <a:solidFill>
                  <a:schemeClr val="lt1"/>
                </a:solidFill>
                <a:ea typeface="+mn-ea"/>
                <a:cs typeface="+mn-cs"/>
              </a:defRPr>
            </a:lvl1pPr>
          </a:lstStyle>
          <a:p>
            <a:pPr marL="0" lvl="0" algn="l"/>
            <a:r>
              <a:rPr lang="fr-FR" dirty="0"/>
              <a:t>Modifiez le style du titre</a:t>
            </a:r>
            <a:br>
              <a:rPr lang="fr-FR" dirty="0"/>
            </a:br>
            <a:r>
              <a:rPr lang="fr-FR" dirty="0" err="1"/>
              <a:t>dfdf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 rot="5400000">
            <a:off x="6688138" y="5788371"/>
            <a:ext cx="969715" cy="116954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1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188220" y="1259235"/>
            <a:ext cx="3645952" cy="3691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>
            <a:lvl1pPr marL="0" indent="0" algn="l">
              <a:buNone/>
              <a:defRPr sz="1800" b="1">
                <a:solidFill>
                  <a:schemeClr val="bg1"/>
                </a:solidFill>
                <a:latin typeface="Century Gothic" pitchFamily="34" charset="0"/>
              </a:defRPr>
            </a:lvl1pPr>
            <a:lvl5pPr marL="1828800" indent="0" algn="ctr">
              <a:buNone/>
              <a:defRPr b="1">
                <a:latin typeface="Century Gothic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1"/>
          </p:nvPr>
        </p:nvSpPr>
        <p:spPr>
          <a:xfrm>
            <a:off x="188913" y="1772816"/>
            <a:ext cx="8815387" cy="417646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397" y="5949280"/>
            <a:ext cx="9144000" cy="908720"/>
          </a:xfrm>
          <a:prstGeom prst="rect">
            <a:avLst/>
          </a:prstGeom>
          <a:gradFill flip="none" rotWithShape="1">
            <a:gsLst>
              <a:gs pos="0">
                <a:srgbClr val="C8D6F0"/>
              </a:gs>
              <a:gs pos="9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numéro de diapositive 11"/>
          <p:cNvSpPr txBox="1">
            <a:spLocks/>
          </p:cNvSpPr>
          <p:nvPr/>
        </p:nvSpPr>
        <p:spPr>
          <a:xfrm>
            <a:off x="6871364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E71690-4012-4896-B90A-897933D7750D}" type="slidenum"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2340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 Ble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F:\Créteil\Recherche LIC\CePIA\Logos\CEPIA epi UPEC.tif"/>
          <p:cNvPicPr>
            <a:picLocks noChangeAspect="1" noChangeArrowheads="1"/>
          </p:cNvPicPr>
          <p:nvPr/>
        </p:nvPicPr>
        <p:blipFill>
          <a:blip r:embed="rId2" cstate="print"/>
          <a:srcRect l="62015" t="31185" r="18494" b="65035"/>
          <a:stretch>
            <a:fillRect/>
          </a:stretch>
        </p:blipFill>
        <p:spPr bwMode="auto">
          <a:xfrm>
            <a:off x="107504" y="116632"/>
            <a:ext cx="1188132" cy="144016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 rot="5400000">
            <a:off x="6682632" y="5782864"/>
            <a:ext cx="980728" cy="116954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19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 rot="10800000">
            <a:off x="397" y="5949280"/>
            <a:ext cx="9144000" cy="908720"/>
          </a:xfrm>
          <a:prstGeom prst="rect">
            <a:avLst/>
          </a:prstGeom>
          <a:gradFill flip="none" rotWithShape="1">
            <a:gsLst>
              <a:gs pos="0">
                <a:srgbClr val="C8D6F0"/>
              </a:gs>
              <a:gs pos="9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space réservé du numéro de diapositive 11"/>
          <p:cNvSpPr txBox="1">
            <a:spLocks/>
          </p:cNvSpPr>
          <p:nvPr/>
        </p:nvSpPr>
        <p:spPr>
          <a:xfrm>
            <a:off x="6871364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E71690-4012-4896-B90A-897933D7750D}" type="slidenum"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3888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 rot="10800000">
            <a:off x="397" y="5949280"/>
            <a:ext cx="9144000" cy="908720"/>
          </a:xfrm>
          <a:prstGeom prst="rect">
            <a:avLst/>
          </a:prstGeom>
          <a:gradFill flip="none" rotWithShape="1">
            <a:gsLst>
              <a:gs pos="0">
                <a:srgbClr val="C8D6F0"/>
              </a:gs>
              <a:gs pos="9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space réservé du numéro de diapositive 11"/>
          <p:cNvSpPr txBox="1">
            <a:spLocks/>
          </p:cNvSpPr>
          <p:nvPr/>
        </p:nvSpPr>
        <p:spPr>
          <a:xfrm>
            <a:off x="6871364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E71690-4012-4896-B90A-897933D7750D}" type="slidenum"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087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 comple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0469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3/26/2019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D8E8AB-30FD-49B5-95F5-F6571D07BC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980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3/26/2019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D8E8AB-30FD-49B5-95F5-F6571D07BC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123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r>
              <a:rPr lang="fr-FR" smtClean="0"/>
              <a:t>3/26/2019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‹N°›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Connecteur droit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cteur droit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isocè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latin typeface="+mn-lt"/>
              </a:rPr>
              <a:t>Préfiguration d’une cohorte </a:t>
            </a:r>
            <a:br>
              <a:rPr lang="fr-FR" sz="2800" dirty="0" smtClean="0">
                <a:latin typeface="+mn-lt"/>
              </a:rPr>
            </a:br>
            <a:r>
              <a:rPr lang="fr-FR" sz="2800" dirty="0" smtClean="0">
                <a:latin typeface="+mn-lt"/>
              </a:rPr>
              <a:t>Résultats du groupe de travail IRESP</a:t>
            </a:r>
            <a:endParaRPr lang="fr-FR" dirty="0"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P. </a:t>
            </a:r>
            <a:r>
              <a:rPr lang="fr-FR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Auquier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, CEReSS-EA3279, AMU, Marseille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pic>
        <p:nvPicPr>
          <p:cNvPr id="5" name="Image 4" descr="Description : http://t3.gstatic.com/images?q=tbn:ANd9GcT-VWYOzPRv_pQgKpJVr9TGJg0QWZxzExVFjCKlxrgNOtIgsbV_nQ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3005"/>
            <a:ext cx="1924685" cy="680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24151"/>
            <a:ext cx="2437018" cy="108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Image 6" descr="http://www.reseau-sante-societe.org/wp-content/uploads/2011/01/LOGO-IRESP1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398596"/>
            <a:ext cx="1508125" cy="14147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oneTexte 3"/>
          <p:cNvSpPr txBox="1"/>
          <p:nvPr/>
        </p:nvSpPr>
        <p:spPr>
          <a:xfrm>
            <a:off x="6491009" y="6139634"/>
            <a:ext cx="1777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/>
              <a:t>13 janvier 2020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48943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+mn-lt"/>
              </a:rPr>
              <a:t>Existe-t-il des dispositifs de type cohorte ?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fld id="{DB4CA21B-3B09-4EF9-86FA-89EA10707EC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10</a:t>
            </a:fld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19256" cy="446449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b="1" dirty="0" smtClean="0"/>
              <a:t>En synthèse</a:t>
            </a:r>
            <a:endParaRPr lang="fr-FR" sz="2000" b="1" dirty="0"/>
          </a:p>
          <a:p>
            <a:pPr lvl="1">
              <a:buFont typeface="Arial" panose="020B0604020202020204" pitchFamily="34" charset="0"/>
              <a:buChar char="•"/>
            </a:pPr>
            <a:endParaRPr lang="fr-FR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sz="2000" dirty="0" smtClean="0"/>
              <a:t>Existence de cohortes au niveau international légitime la démarche de mise en œuvre même si les périmètres sont différents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sz="2000" dirty="0" smtClean="0"/>
              <a:t>2 registres qui pourraient être utiles dans le repérage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sz="2000" dirty="0" smtClean="0"/>
              <a:t>Cohorte en population générale ne sont pas adaptées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sz="2000" dirty="0" smtClean="0"/>
              <a:t>Existence d’une cohorte PLH mais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« point mort »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non représentative de la totalité des PLH</a:t>
            </a:r>
          </a:p>
        </p:txBody>
      </p:sp>
    </p:spTree>
    <p:extLst>
      <p:ext uri="{BB962C8B-B14F-4D97-AF65-F5344CB8AC3E}">
        <p14:creationId xmlns:p14="http://schemas.microsoft.com/office/powerpoint/2010/main" val="375584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+mn-lt"/>
              </a:rPr>
              <a:t>Programme de travail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fld id="{DB4CA21B-3B09-4EF9-86FA-89EA10707EC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11</a:t>
            </a:fld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457200" y="1579240"/>
            <a:ext cx="3957791" cy="177775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r>
              <a:rPr lang="fr-FR" dirty="0" smtClean="0"/>
              <a:t>Existence de dispositifs de type cohorte ?</a:t>
            </a:r>
            <a:endParaRPr lang="fr-FR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4788024" y="1579240"/>
            <a:ext cx="3957791" cy="177775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vert="horz" anchor="ctr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Existence de recueil systématique de données non spécifique mais qui seraient utiles ?</a:t>
            </a:r>
            <a:endParaRPr lang="fr-FR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76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+mn-lt"/>
              </a:rPr>
              <a:t>Existe-t-il des dispositifs de recueil systématique ?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fld id="{DB4CA21B-3B09-4EF9-86FA-89EA10707EC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12</a:t>
            </a:fld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19256" cy="2137792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fr-FR" sz="2000" b="1" dirty="0" smtClean="0">
                <a:solidFill>
                  <a:schemeClr val="accent4"/>
                </a:solidFill>
              </a:rPr>
              <a:t>Données de l’assurance maladie : SNDS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Données SNIIRAM : soins ambulatoires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dirty="0" smtClean="0"/>
              <a:t>âge</a:t>
            </a:r>
            <a:r>
              <a:rPr lang="fr-FR" dirty="0"/>
              <a:t>, sexe, </a:t>
            </a:r>
            <a:r>
              <a:rPr lang="fr-FR" dirty="0" smtClean="0"/>
              <a:t>CMU-C</a:t>
            </a:r>
            <a:r>
              <a:rPr lang="fr-FR" dirty="0"/>
              <a:t>, </a:t>
            </a:r>
            <a:endParaRPr lang="fr-FR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fr-FR" dirty="0" smtClean="0"/>
              <a:t>Pas diagnostic sauf si affection longue </a:t>
            </a:r>
            <a:r>
              <a:rPr lang="fr-FR" dirty="0"/>
              <a:t>durée </a:t>
            </a:r>
            <a:endParaRPr lang="fr-FR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fr-FR" dirty="0"/>
              <a:t>c</a:t>
            </a:r>
            <a:r>
              <a:rPr lang="fr-FR" dirty="0" smtClean="0"/>
              <a:t>onsommation </a:t>
            </a:r>
            <a:r>
              <a:rPr lang="fr-FR" dirty="0"/>
              <a:t>de soins en </a:t>
            </a:r>
            <a:r>
              <a:rPr lang="fr-FR" dirty="0" smtClean="0"/>
              <a:t>ville</a:t>
            </a:r>
            <a:endParaRPr lang="fr-FR" dirty="0"/>
          </a:p>
          <a:p>
            <a:pPr lvl="2">
              <a:buFont typeface="Wingdings" panose="05000000000000000000" pitchFamily="2" charset="2"/>
              <a:buChar char="§"/>
            </a:pPr>
            <a:endParaRPr lang="fr-FR" dirty="0"/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457200" y="4415062"/>
            <a:ext cx="3970784" cy="1534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dirty="0" smtClean="0"/>
              <a:t>Les moins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Pas de diagnostic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Accès limité sauf EGB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Identification PLH</a:t>
            </a:r>
          </a:p>
        </p:txBody>
      </p:sp>
      <p:sp>
        <p:nvSpPr>
          <p:cNvPr id="6" name="Espace réservé du contenu 3"/>
          <p:cNvSpPr txBox="1">
            <a:spLocks/>
          </p:cNvSpPr>
          <p:nvPr/>
        </p:nvSpPr>
        <p:spPr>
          <a:xfrm>
            <a:off x="4705672" y="4415062"/>
            <a:ext cx="3970784" cy="1534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dirty="0" smtClean="0"/>
              <a:t>Les plus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Base exhaustive consommation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Couplage données hospitalisation </a:t>
            </a:r>
          </a:p>
        </p:txBody>
      </p:sp>
    </p:spTree>
    <p:extLst>
      <p:ext uri="{BB962C8B-B14F-4D97-AF65-F5344CB8AC3E}">
        <p14:creationId xmlns:p14="http://schemas.microsoft.com/office/powerpoint/2010/main" val="276176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+mn-lt"/>
              </a:rPr>
              <a:t>Existe-t-il des dispositifs de recueil systématique ?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fld id="{DB4CA21B-3B09-4EF9-86FA-89EA10707EC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13</a:t>
            </a:fld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19256" cy="2569840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fr-FR" sz="2000" b="1" dirty="0" smtClean="0">
                <a:solidFill>
                  <a:schemeClr val="accent4"/>
                </a:solidFill>
              </a:rPr>
              <a:t>Données de l’assurance maladie : SNDS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Données ATIH : établissements de soins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/>
              <a:t>Variables administratives ou médico-administratives : identité, âge, sexe, …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/>
              <a:t>Diagnostic : classification Internationale des Maladies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/>
              <a:t>Actes </a:t>
            </a:r>
            <a:r>
              <a:rPr lang="fr-FR" sz="1800" dirty="0" err="1"/>
              <a:t>médico-techniques</a:t>
            </a:r>
            <a:endParaRPr lang="fr-FR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/>
              <a:t>Niveau de dépendance du patient : échelles AVQ et IK 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/>
              <a:t>Consommables : </a:t>
            </a:r>
            <a:r>
              <a:rPr lang="fr-FR" sz="1800" dirty="0" smtClean="0"/>
              <a:t>+/-</a:t>
            </a:r>
            <a:endParaRPr lang="fr-FR" sz="1800" dirty="0"/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457200" y="4415062"/>
            <a:ext cx="3970784" cy="1534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dirty="0" smtClean="0"/>
              <a:t>Les moins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Pas identification </a:t>
            </a:r>
            <a:r>
              <a:rPr lang="fr-FR" sz="2000" dirty="0" smtClean="0"/>
              <a:t>directe </a:t>
            </a:r>
            <a:r>
              <a:rPr lang="fr-FR" sz="2000" dirty="0" smtClean="0"/>
              <a:t>PLH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Consommation médicament –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Accès</a:t>
            </a:r>
          </a:p>
        </p:txBody>
      </p:sp>
      <p:sp>
        <p:nvSpPr>
          <p:cNvPr id="6" name="Espace réservé du contenu 3"/>
          <p:cNvSpPr txBox="1">
            <a:spLocks/>
          </p:cNvSpPr>
          <p:nvPr/>
        </p:nvSpPr>
        <p:spPr>
          <a:xfrm>
            <a:off x="4705672" y="4415062"/>
            <a:ext cx="3970784" cy="1534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dirty="0" smtClean="0"/>
              <a:t>Les plus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Base exhaustive +++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Couplage ambulatoire</a:t>
            </a:r>
          </a:p>
        </p:txBody>
      </p:sp>
    </p:spTree>
    <p:extLst>
      <p:ext uri="{BB962C8B-B14F-4D97-AF65-F5344CB8AC3E}">
        <p14:creationId xmlns:p14="http://schemas.microsoft.com/office/powerpoint/2010/main" val="92816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+mn-lt"/>
              </a:rPr>
              <a:t>Existe-t-il des dispositifs de recueil systématique ?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fld id="{DB4CA21B-3B09-4EF9-86FA-89EA10707EC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14</a:t>
            </a:fld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19256" cy="2641848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S</a:t>
            </a:r>
            <a:r>
              <a:rPr lang="fr-FR" sz="2000" b="1" dirty="0" smtClean="0">
                <a:solidFill>
                  <a:srgbClr val="0070C0"/>
                </a:solidFill>
              </a:rPr>
              <a:t>ystème </a:t>
            </a:r>
            <a:r>
              <a:rPr lang="fr-FR" sz="2000" b="1" dirty="0">
                <a:solidFill>
                  <a:srgbClr val="0070C0"/>
                </a:solidFill>
              </a:rPr>
              <a:t>d’information </a:t>
            </a:r>
            <a:r>
              <a:rPr lang="fr-FR" sz="2000" b="1" dirty="0" smtClean="0">
                <a:solidFill>
                  <a:srgbClr val="0070C0"/>
                </a:solidFill>
              </a:rPr>
              <a:t>des MDPH</a:t>
            </a:r>
            <a:endParaRPr lang="fr-FR" sz="2000" b="1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700" dirty="0" smtClean="0"/>
              <a:t>mise </a:t>
            </a:r>
            <a:r>
              <a:rPr lang="fr-FR" sz="1700" dirty="0"/>
              <a:t>en place d’un SI harmonisé aux MDPH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700" dirty="0"/>
              <a:t>é</a:t>
            </a:r>
            <a:r>
              <a:rPr lang="fr-FR" sz="1700" dirty="0" smtClean="0"/>
              <a:t>léments </a:t>
            </a:r>
            <a:r>
              <a:rPr lang="fr-FR" sz="1700" dirty="0"/>
              <a:t>environnementaux : situation familiale, hébergement, logement, ressources, transports ;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700" dirty="0"/>
              <a:t>é</a:t>
            </a:r>
            <a:r>
              <a:rPr lang="fr-FR" sz="1700" dirty="0" smtClean="0"/>
              <a:t>léments </a:t>
            </a:r>
            <a:r>
              <a:rPr lang="fr-FR" sz="1700" dirty="0"/>
              <a:t>scolaires et professionnels </a:t>
            </a:r>
            <a:r>
              <a:rPr lang="fr-FR" sz="1700" dirty="0" smtClean="0"/>
              <a:t>; </a:t>
            </a:r>
            <a:endParaRPr lang="fr-FR" sz="17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700" dirty="0"/>
              <a:t>b</a:t>
            </a:r>
            <a:r>
              <a:rPr lang="fr-FR" sz="1700" dirty="0" smtClean="0"/>
              <a:t>esoins </a:t>
            </a:r>
            <a:r>
              <a:rPr lang="fr-FR" sz="1700" dirty="0"/>
              <a:t>et évolutions : besoin de compensation (en matière de santé somatique ou psychique, autonomie, pour la participation sociale</a:t>
            </a:r>
            <a:r>
              <a:rPr lang="fr-FR" sz="1700" dirty="0" smtClean="0"/>
              <a:t>) ;</a:t>
            </a:r>
            <a:endParaRPr lang="fr-FR" sz="17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700" dirty="0"/>
              <a:t>p</a:t>
            </a:r>
            <a:r>
              <a:rPr lang="fr-FR" sz="1700" dirty="0" smtClean="0"/>
              <a:t>athologie principale codée</a:t>
            </a:r>
            <a:endParaRPr lang="fr-FR" sz="1700" dirty="0"/>
          </a:p>
          <a:p>
            <a:pPr lvl="2">
              <a:buFont typeface="Wingdings" panose="05000000000000000000" pitchFamily="2" charset="2"/>
              <a:buChar char="§"/>
            </a:pPr>
            <a:endParaRPr lang="fr-FR" sz="1200" dirty="0"/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457200" y="4415062"/>
            <a:ext cx="3970784" cy="1534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dirty="0" smtClean="0"/>
              <a:t>Les moins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En cours de déploiement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Identification PLH 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Qualité de l’information ?</a:t>
            </a:r>
          </a:p>
        </p:txBody>
      </p:sp>
      <p:sp>
        <p:nvSpPr>
          <p:cNvPr id="6" name="Espace réservé du contenu 3"/>
          <p:cNvSpPr txBox="1">
            <a:spLocks/>
          </p:cNvSpPr>
          <p:nvPr/>
        </p:nvSpPr>
        <p:spPr>
          <a:xfrm>
            <a:off x="4705672" y="4415062"/>
            <a:ext cx="3970784" cy="1534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dirty="0" smtClean="0"/>
              <a:t>Les plus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SI harmonisé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Alimentation SNDS programmée … pas avant 2021</a:t>
            </a:r>
          </a:p>
        </p:txBody>
      </p:sp>
    </p:spTree>
    <p:extLst>
      <p:ext uri="{BB962C8B-B14F-4D97-AF65-F5344CB8AC3E}">
        <p14:creationId xmlns:p14="http://schemas.microsoft.com/office/powerpoint/2010/main" val="374048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+mn-lt"/>
              </a:rPr>
              <a:t>Existe-t-il des dispositifs de recueil systématique ?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fld id="{DB4CA21B-3B09-4EF9-86FA-89EA10707EC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15</a:t>
            </a:fld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19256" cy="3073896"/>
          </a:xfrm>
        </p:spPr>
        <p:txBody>
          <a:bodyPr>
            <a:noAutofit/>
          </a:bodyPr>
          <a:lstStyle/>
          <a:p>
            <a:r>
              <a:rPr lang="fr-FR" sz="2000" b="1" dirty="0" smtClean="0">
                <a:solidFill>
                  <a:srgbClr val="0070C0"/>
                </a:solidFill>
              </a:rPr>
              <a:t>Base </a:t>
            </a:r>
            <a:r>
              <a:rPr lang="fr-FR" sz="2000" b="1" dirty="0">
                <a:solidFill>
                  <a:srgbClr val="0070C0"/>
                </a:solidFill>
              </a:rPr>
              <a:t>de données individuelle sur les personnes en </a:t>
            </a:r>
            <a:r>
              <a:rPr lang="fr-FR" sz="2000" b="1" dirty="0" smtClean="0">
                <a:solidFill>
                  <a:srgbClr val="0070C0"/>
                </a:solidFill>
              </a:rPr>
              <a:t>établissement médico-sociaux</a:t>
            </a:r>
            <a:endParaRPr lang="fr-FR" sz="2000" b="1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personnes </a:t>
            </a:r>
            <a:r>
              <a:rPr lang="fr-FR" sz="2000" dirty="0"/>
              <a:t>hébergées en établissement médico-social tarifés au forfait peuvent être absentes des bases de consommations de soins.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err="1" smtClean="0"/>
              <a:t>Ehpad</a:t>
            </a:r>
            <a:r>
              <a:rPr lang="fr-FR" sz="2000" dirty="0" smtClean="0"/>
              <a:t> : résolu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remontée </a:t>
            </a:r>
            <a:r>
              <a:rPr lang="fr-FR" sz="2000" dirty="0"/>
              <a:t>d’information </a:t>
            </a:r>
            <a:r>
              <a:rPr lang="fr-FR" sz="2000" dirty="0" smtClean="0"/>
              <a:t>: ensemble </a:t>
            </a:r>
            <a:r>
              <a:rPr lang="fr-FR" sz="2000" dirty="0"/>
              <a:t>des </a:t>
            </a:r>
            <a:r>
              <a:rPr lang="fr-FR" sz="2000" dirty="0" smtClean="0"/>
              <a:t>ESMS </a:t>
            </a:r>
            <a:r>
              <a:rPr lang="fr-FR" sz="2000" dirty="0"/>
              <a:t>en </a:t>
            </a:r>
            <a:r>
              <a:rPr lang="fr-FR" sz="2000" dirty="0" smtClean="0"/>
              <a:t>cours</a:t>
            </a:r>
            <a:endParaRPr lang="fr-FR" sz="2000" dirty="0"/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457200" y="4415062"/>
            <a:ext cx="3970784" cy="1534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dirty="0" smtClean="0"/>
              <a:t>Les moins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Pas accès ouvert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Pas de couplage SNDS </a:t>
            </a:r>
          </a:p>
        </p:txBody>
      </p:sp>
      <p:sp>
        <p:nvSpPr>
          <p:cNvPr id="6" name="Espace réservé du contenu 3"/>
          <p:cNvSpPr txBox="1">
            <a:spLocks/>
          </p:cNvSpPr>
          <p:nvPr/>
        </p:nvSpPr>
        <p:spPr>
          <a:xfrm>
            <a:off x="4561656" y="4415062"/>
            <a:ext cx="3970784" cy="1534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dirty="0" smtClean="0"/>
              <a:t>Les plus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Quelques infos individuelles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-49515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 smtClean="0"/>
              <a:t>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265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+mn-lt"/>
              </a:rPr>
              <a:t>Questions : point de salut sans cohorte ?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fld id="{DB4CA21B-3B09-4EF9-86FA-89EA10707EC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16</a:t>
            </a:fld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467544" y="1143000"/>
            <a:ext cx="8208912" cy="5166320"/>
          </a:xfrm>
          <a:prstGeom prst="rect">
            <a:avLst/>
          </a:prstGeom>
          <a:ln>
            <a:noFill/>
          </a:ln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b="1" dirty="0" smtClean="0">
                <a:solidFill>
                  <a:schemeClr val="accent4"/>
                </a:solidFill>
              </a:rPr>
              <a:t>Les </a:t>
            </a:r>
            <a:r>
              <a:rPr lang="fr-FR" sz="2200" b="1" dirty="0">
                <a:solidFill>
                  <a:schemeClr val="accent4"/>
                </a:solidFill>
              </a:rPr>
              <a:t>enquêtes handicap-santé (</a:t>
            </a:r>
            <a:r>
              <a:rPr lang="fr-FR" sz="2200" b="1" dirty="0" smtClean="0">
                <a:solidFill>
                  <a:schemeClr val="accent4"/>
                </a:solidFill>
              </a:rPr>
              <a:t>HS) : </a:t>
            </a:r>
            <a:r>
              <a:rPr lang="fr-FR" sz="2200" dirty="0" smtClean="0">
                <a:solidFill>
                  <a:schemeClr val="accent4"/>
                </a:solidFill>
              </a:rPr>
              <a:t>INSEE </a:t>
            </a:r>
            <a:r>
              <a:rPr lang="fr-FR" sz="2200" dirty="0">
                <a:solidFill>
                  <a:schemeClr val="accent4"/>
                </a:solidFill>
              </a:rPr>
              <a:t>et la DREES en 2008-2009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 smtClean="0"/>
              <a:t>Population</a:t>
            </a:r>
            <a:endParaRPr lang="fr-FR" sz="19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900" dirty="0" smtClean="0"/>
              <a:t>29 </a:t>
            </a:r>
            <a:r>
              <a:rPr lang="fr-FR" sz="1900" dirty="0"/>
              <a:t>931 répondants personnes vivant en ménage ordinaire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900" dirty="0"/>
              <a:t>9 104 répondants personnes résidant dans les 1 500 structures tirées au sort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900" dirty="0"/>
              <a:t>5 000 aidants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/>
              <a:t>Informations</a:t>
            </a:r>
            <a:endParaRPr lang="fr-FR" sz="19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900" dirty="0"/>
              <a:t>module de base traitant principalement des caractéristiques de la population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900" dirty="0"/>
              <a:t>module sur les déficiences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900" dirty="0"/>
              <a:t>module sur l’aide technique reçue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900" dirty="0"/>
              <a:t>module sur les limitations fonctionnelles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900" dirty="0"/>
              <a:t>module sur les restriction d’activité </a:t>
            </a:r>
            <a:endParaRPr lang="fr-FR" sz="19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900" dirty="0" smtClean="0"/>
              <a:t>des </a:t>
            </a:r>
            <a:r>
              <a:rPr lang="fr-FR" sz="1900" dirty="0"/>
              <a:t>informations sur l’environnement, les loisirs et les relations sociales, le soutien affectif, l’aide humaine apportée, l’aménagement des espaces de vie et l’accessibilité, les revenus et les prestations reçues…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/>
              <a:t>Pas d'item spécifique pour déclarer une situation de polyhandicap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/>
              <a:t>Reproduction 2020/21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§"/>
            </a:pPr>
            <a:endParaRPr lang="fr-FR" dirty="0"/>
          </a:p>
          <a:p>
            <a:pPr lvl="1">
              <a:buFont typeface="Wingdings" panose="05000000000000000000" pitchFamily="2" charset="2"/>
              <a:buChar char="§"/>
            </a:pPr>
            <a:endParaRPr lang="fr-FR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4365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+mn-lt"/>
              </a:rPr>
              <a:t>Questions : point de salut sans cohorte ?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fld id="{DB4CA21B-3B09-4EF9-86FA-89EA10707EC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17</a:t>
            </a:fld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467544" y="1340768"/>
            <a:ext cx="7704856" cy="3312368"/>
          </a:xfrm>
          <a:prstGeom prst="rect">
            <a:avLst/>
          </a:prstGeom>
          <a:ln>
            <a:noFill/>
          </a:ln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dirty="0" smtClean="0">
                <a:solidFill>
                  <a:schemeClr val="accent4"/>
                </a:solidFill>
              </a:rPr>
              <a:t>La </a:t>
            </a:r>
            <a:r>
              <a:rPr lang="fr-FR" sz="2000" b="1" dirty="0">
                <a:solidFill>
                  <a:schemeClr val="accent4"/>
                </a:solidFill>
              </a:rPr>
              <a:t>connaissance des personnes polyhandicapées usagers des établissements et services médico-sociaux : l’enquête ES </a:t>
            </a:r>
            <a:r>
              <a:rPr lang="fr-FR" sz="2000" b="1" dirty="0" smtClean="0">
                <a:solidFill>
                  <a:schemeClr val="accent4"/>
                </a:solidFill>
              </a:rPr>
              <a:t>Handicap</a:t>
            </a:r>
          </a:p>
          <a:p>
            <a:endParaRPr lang="fr-FR" sz="20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/>
              <a:t>établissements et services pour enfants et adultes handicapés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dernière : 2018</a:t>
            </a:r>
            <a:endParaRPr lang="fr-F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/>
              <a:t>objectifs : décrire l’activité des ESMS 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/>
              <a:t>outil de planification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/>
              <a:t>identification polyhandicap complexe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§"/>
            </a:pPr>
            <a:endParaRPr lang="fr-FR" dirty="0"/>
          </a:p>
          <a:p>
            <a:pPr lvl="1">
              <a:buFont typeface="Wingdings" panose="05000000000000000000" pitchFamily="2" charset="2"/>
              <a:buChar char="§"/>
            </a:pPr>
            <a:endParaRPr lang="fr-FR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6" name="Espace réservé du contenu 3"/>
          <p:cNvSpPr txBox="1">
            <a:spLocks/>
          </p:cNvSpPr>
          <p:nvPr/>
        </p:nvSpPr>
        <p:spPr>
          <a:xfrm>
            <a:off x="619944" y="4653136"/>
            <a:ext cx="7704856" cy="15121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dirty="0" smtClean="0"/>
              <a:t>Enquête ponctuelle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000" dirty="0"/>
              <a:t>S</a:t>
            </a:r>
            <a:r>
              <a:rPr lang="fr-FR" sz="2000" dirty="0" smtClean="0"/>
              <a:t>ource d’information à ne pas négliger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000" dirty="0" smtClean="0"/>
              <a:t>Peut apporter des réponses à certaines questions à coûts moindres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000" dirty="0" smtClean="0"/>
              <a:t>Ne donnera jamais de vision dynamique</a:t>
            </a:r>
          </a:p>
          <a:p>
            <a:endParaRPr lang="fr-FR" sz="2000" dirty="0"/>
          </a:p>
          <a:p>
            <a:pPr>
              <a:buFont typeface="Wingdings" panose="05000000000000000000" pitchFamily="2" charset="2"/>
              <a:buChar char="§"/>
            </a:pPr>
            <a:endParaRPr lang="fr-FR" dirty="0"/>
          </a:p>
          <a:p>
            <a:pPr lvl="1">
              <a:buFont typeface="Wingdings" panose="05000000000000000000" pitchFamily="2" charset="2"/>
              <a:buChar char="§"/>
            </a:pPr>
            <a:endParaRPr lang="fr-FR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Flèche droite 3"/>
          <p:cNvSpPr/>
          <p:nvPr/>
        </p:nvSpPr>
        <p:spPr>
          <a:xfrm>
            <a:off x="251520" y="4653136"/>
            <a:ext cx="28803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885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+mn-lt"/>
              </a:rPr>
              <a:t>Programme de travail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fld id="{DB4CA21B-3B09-4EF9-86FA-89EA10707EC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18</a:t>
            </a:fld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457200" y="1579240"/>
            <a:ext cx="3957791" cy="177775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r>
              <a:rPr lang="fr-FR" dirty="0" smtClean="0"/>
              <a:t>Existence de dispositifs de type cohorte ?</a:t>
            </a:r>
            <a:endParaRPr lang="fr-FR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4788024" y="1579240"/>
            <a:ext cx="3957791" cy="1777752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anchor="ctr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Existence de recueil systématique de données non spécifique mais qui seraient utiles ?</a:t>
            </a:r>
            <a:endParaRPr lang="fr-FR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Espace réservé du contenu 3"/>
          <p:cNvSpPr txBox="1">
            <a:spLocks/>
          </p:cNvSpPr>
          <p:nvPr/>
        </p:nvSpPr>
        <p:spPr>
          <a:xfrm>
            <a:off x="827584" y="3955504"/>
            <a:ext cx="7488832" cy="769640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vert="horz" anchor="ctr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 smtClean="0"/>
              <a:t>Quelles sont les questions de recherche posées ?</a:t>
            </a:r>
            <a:endParaRPr lang="fr-FR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4414991" y="3573016"/>
            <a:ext cx="373033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64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+mn-lt"/>
              </a:rPr>
              <a:t>Questions : point de salut sans cohorte ?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fld id="{DB4CA21B-3B09-4EF9-86FA-89EA10707EC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19</a:t>
            </a:fld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124751"/>
              </p:ext>
            </p:extLst>
          </p:nvPr>
        </p:nvGraphicFramePr>
        <p:xfrm>
          <a:off x="179513" y="1229602"/>
          <a:ext cx="8856984" cy="5583774"/>
        </p:xfrm>
        <a:graphic>
          <a:graphicData uri="http://schemas.openxmlformats.org/drawingml/2006/table">
            <a:tbl>
              <a:tblPr firstRow="1" firstCol="1" bandRow="1"/>
              <a:tblGrid>
                <a:gridCol w="5408838"/>
                <a:gridCol w="1175462"/>
                <a:gridCol w="1136342"/>
                <a:gridCol w="1136342"/>
              </a:tblGrid>
              <a:tr h="47120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600" b="1" dirty="0" smtClean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Dispositif le plus simple pour chaque question</a:t>
                      </a:r>
                      <a:endParaRPr lang="fr-FR" sz="11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Enquêtes Ponctuelles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Cohortes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SNDS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391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 b="1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Evaluations des processus individuels 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3391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Cognition 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391"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Approche psyché et corps 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5604"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Evaluer dispositifs d'éducation et de rééducation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 b="1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391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Douleur 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 b="1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35604"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Travaux sur caractérisation douleur 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 b="1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391"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Protocole d’intervention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 b="1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391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 b="1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Parcours de vie 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391"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Parcours de soins, d'éducation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 b="1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5604"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Fondements des choix opérés par les familles, les professionnels.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5604"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Participation possible de la personne polyhandicapée à ces choix.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391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 b="1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Droit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391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 b="1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Aidants professionnels et familiaux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391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 b="1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Domotique et aides techniques 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391"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Développer des aides techniques 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5604"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Evaluer les besoins d’aides techniques 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5604"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Evaluer l’utilisation des aides techniques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 b="1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5604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 b="1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Système sanitaire et médico-social français : approche économique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5604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 b="1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Politiques du handicap au prisme du polyhandicap  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391"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Les normes de participation sociale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3406"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fr-FR" sz="1200" dirty="0" smtClean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Place </a:t>
                      </a:r>
                      <a:r>
                        <a:rPr lang="fr-FR" sz="12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donnée et prise par les personnes </a:t>
                      </a:r>
                      <a:r>
                        <a:rPr lang="fr-FR" sz="1200" dirty="0" smtClean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PLH /proches </a:t>
                      </a:r>
                      <a:r>
                        <a:rPr lang="fr-FR" sz="12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dans la société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500"/>
                        </a:spcAft>
                      </a:pPr>
                      <a:r>
                        <a:rPr lang="fr-FR" sz="1200" dirty="0">
                          <a:effectLst/>
                          <a:latin typeface="Gill Sans MT" panose="020B05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7" marR="291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36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+mn-lt"/>
              </a:rPr>
              <a:t>Contexte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fld id="{DB4CA21B-3B09-4EF9-86FA-89EA10707EC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2</a:t>
            </a:fld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19256" cy="3145904"/>
          </a:xfrm>
        </p:spPr>
        <p:txBody>
          <a:bodyPr>
            <a:normAutofit/>
          </a:bodyPr>
          <a:lstStyle/>
          <a:p>
            <a:pPr algn="just"/>
            <a:r>
              <a:rPr lang="fr-FR" sz="2000" dirty="0"/>
              <a:t>Volet Polyhandicap (PLH</a:t>
            </a:r>
            <a:r>
              <a:rPr lang="fr-FR" sz="2000" dirty="0" smtClean="0"/>
              <a:t>) – </a:t>
            </a:r>
            <a:r>
              <a:rPr lang="fr-FR" sz="2000" dirty="0"/>
              <a:t>Stratégie </a:t>
            </a:r>
            <a:r>
              <a:rPr lang="fr-FR" sz="2000" dirty="0" err="1"/>
              <a:t>quinquénnale</a:t>
            </a:r>
            <a:r>
              <a:rPr lang="fr-FR" sz="2000" dirty="0"/>
              <a:t> de l’évolution l’offre médico-sociale 2017-2021 </a:t>
            </a:r>
            <a:endParaRPr lang="fr-FR" sz="20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fr-FR" sz="2000" dirty="0" smtClean="0"/>
              <a:t>Axe </a:t>
            </a:r>
            <a:r>
              <a:rPr lang="fr-FR" sz="2000" dirty="0"/>
              <a:t>4 = Outiller la recherche dans le domaine du </a:t>
            </a:r>
            <a:r>
              <a:rPr lang="fr-FR" sz="2000" dirty="0" smtClean="0"/>
              <a:t>Polyhandicap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4"/>
                </a:solidFill>
              </a:rPr>
              <a:t>Action </a:t>
            </a:r>
            <a:r>
              <a:rPr lang="fr-FR" sz="2000" dirty="0">
                <a:solidFill>
                  <a:schemeClr val="accent4"/>
                </a:solidFill>
              </a:rPr>
              <a:t>23 = « Préfigurer une cohorte </a:t>
            </a:r>
            <a:r>
              <a:rPr lang="fr-FR" sz="2000" dirty="0" smtClean="0">
                <a:solidFill>
                  <a:schemeClr val="accent4"/>
                </a:solidFill>
              </a:rPr>
              <a:t>de personnes </a:t>
            </a:r>
            <a:r>
              <a:rPr lang="fr-FR" sz="2000" dirty="0">
                <a:solidFill>
                  <a:schemeClr val="accent4"/>
                </a:solidFill>
              </a:rPr>
              <a:t>polyhandicapées </a:t>
            </a:r>
            <a:r>
              <a:rPr lang="fr-FR" sz="2000" dirty="0" smtClean="0">
                <a:solidFill>
                  <a:schemeClr val="accent4"/>
                </a:solidFill>
              </a:rPr>
              <a:t>»</a:t>
            </a:r>
            <a:endParaRPr lang="fr-FR" sz="2000" dirty="0">
              <a:solidFill>
                <a:schemeClr val="accent4"/>
              </a:solidFill>
            </a:endParaRPr>
          </a:p>
          <a:p>
            <a:pPr algn="just"/>
            <a:r>
              <a:rPr lang="fr-FR" sz="2000" dirty="0" smtClean="0"/>
              <a:t>CNSA </a:t>
            </a:r>
            <a:r>
              <a:rPr lang="fr-FR" sz="2000" dirty="0"/>
              <a:t>confie à l’</a:t>
            </a:r>
            <a:r>
              <a:rPr lang="fr-FR" sz="2000" dirty="0" err="1"/>
              <a:t>IReSP</a:t>
            </a:r>
            <a:r>
              <a:rPr lang="fr-FR" sz="2000" dirty="0"/>
              <a:t> la réalisation d’une étude </a:t>
            </a:r>
            <a:r>
              <a:rPr lang="fr-FR" sz="2000" dirty="0" smtClean="0"/>
              <a:t>d’opportunité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dirty="0" smtClean="0"/>
              <a:t>Groupe de travail</a:t>
            </a:r>
            <a:endParaRPr lang="fr-FR" sz="1700" dirty="0" smtClean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659943"/>
              </p:ext>
            </p:extLst>
          </p:nvPr>
        </p:nvGraphicFramePr>
        <p:xfrm>
          <a:off x="3275856" y="3233487"/>
          <a:ext cx="5400600" cy="3003825"/>
        </p:xfrm>
        <a:graphic>
          <a:graphicData uri="http://schemas.openxmlformats.org/drawingml/2006/table">
            <a:tbl>
              <a:tblPr firstRow="1" firstCol="1" bandRow="1"/>
              <a:tblGrid>
                <a:gridCol w="1052091"/>
                <a:gridCol w="1326542"/>
                <a:gridCol w="3021967"/>
              </a:tblGrid>
              <a:tr h="276318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Nom</a:t>
                      </a:r>
                      <a:endParaRPr lang="fr-FR" sz="1200" b="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Prénom</a:t>
                      </a:r>
                      <a:endParaRPr lang="fr-FR" sz="1200" b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Principale spécialité, localisation</a:t>
                      </a:r>
                      <a:endParaRPr lang="fr-FR" sz="1200" b="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276318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AUQUIER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Pascal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Epidémiologie, Aix-Marseille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318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BEGUE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Murielle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Sociologie, Paris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318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BILLETTE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Thierry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 err="1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Neuropédiatrie</a:t>
                      </a:r>
                      <a:r>
                        <a:rPr lang="fr-FR" sz="1200" b="0" dirty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, Paris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318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DELPIERRE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Cyrille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Epidémiologie sociale, Toulouse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318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K. DUPONT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Jean-Claude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Ethique/ Economie de la Santé, </a:t>
                      </a:r>
                      <a:r>
                        <a:rPr lang="fr-FR" sz="1200" b="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Paris</a:t>
                      </a:r>
                      <a:endParaRPr lang="fr-FR" sz="1200" b="0" dirty="0">
                        <a:effectLst/>
                        <a:latin typeface="Gill Sans MT" panose="020B0502020104020203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318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MIKAELOFF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Yann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Neuropédiatrie, Paris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318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RAHO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Mariem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Chargée de mission, Paris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318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RAYNAUD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Isabelle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Chef de Projet, Paris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944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ROUSSEAU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Marie-Christine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Médecine</a:t>
                      </a:r>
                      <a:r>
                        <a:rPr lang="fr-FR" sz="1200" b="0" baseline="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 Physique </a:t>
                      </a:r>
                      <a:r>
                        <a:rPr lang="fr-FR" sz="1200" b="0" dirty="0" smtClean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200" b="0" dirty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Adultes, Hyères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52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SCELLES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Régine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Gill Sans MT" panose="020B0502020104020203" pitchFamily="34" charset="0"/>
                          <a:ea typeface="Calibri"/>
                          <a:cs typeface="Times New Roman"/>
                        </a:rPr>
                        <a:t>Psychologie clinique/ Psychopathologie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85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+mn-lt"/>
              </a:rPr>
              <a:t>Programme de travail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fld id="{DB4CA21B-3B09-4EF9-86FA-89EA10707EC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20</a:t>
            </a:fld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457200" y="1579240"/>
            <a:ext cx="3957791" cy="177775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r>
              <a:rPr lang="fr-FR" dirty="0" smtClean="0"/>
              <a:t>Existence de dispositifs de type cohorte ?</a:t>
            </a:r>
            <a:endParaRPr lang="fr-FR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4788024" y="1579240"/>
            <a:ext cx="3957791" cy="1777752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anchor="ctr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Existence de recueil systématique de données non spécifique mais qui seraient utiles ?</a:t>
            </a:r>
            <a:endParaRPr lang="fr-FR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Espace réservé du contenu 3"/>
          <p:cNvSpPr txBox="1">
            <a:spLocks/>
          </p:cNvSpPr>
          <p:nvPr/>
        </p:nvSpPr>
        <p:spPr>
          <a:xfrm>
            <a:off x="827584" y="3955504"/>
            <a:ext cx="7488832" cy="7696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vert="horz" anchor="ctr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 smtClean="0"/>
              <a:t>Quelles sont les questions de recherche posées ?</a:t>
            </a:r>
            <a:endParaRPr lang="fr-FR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Espace réservé du contenu 3"/>
          <p:cNvSpPr txBox="1">
            <a:spLocks/>
          </p:cNvSpPr>
          <p:nvPr/>
        </p:nvSpPr>
        <p:spPr>
          <a:xfrm>
            <a:off x="827584" y="5035624"/>
            <a:ext cx="7488832" cy="697632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anchor="ctr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 smtClean="0"/>
              <a:t>Recommandations</a:t>
            </a:r>
            <a:endParaRPr lang="fr-FR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4414991" y="3573016"/>
            <a:ext cx="373033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e bas 8"/>
          <p:cNvSpPr/>
          <p:nvPr/>
        </p:nvSpPr>
        <p:spPr>
          <a:xfrm>
            <a:off x="4427984" y="4653136"/>
            <a:ext cx="373033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920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fld id="{DB4CA21B-3B09-4EF9-86FA-89EA10707EC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21</a:t>
            </a:fld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+mn-lt"/>
              </a:rPr>
              <a:t>Quelles recommandations</a:t>
            </a:r>
            <a:endParaRPr lang="fr-FR" dirty="0">
              <a:latin typeface="+mn-lt"/>
            </a:endParaRPr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467544" y="1268760"/>
            <a:ext cx="8208912" cy="5040560"/>
          </a:xfrm>
          <a:prstGeom prst="rect">
            <a:avLst/>
          </a:prstGeom>
          <a:ln>
            <a:noFill/>
          </a:ln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fr-FR" dirty="0" smtClean="0">
                <a:solidFill>
                  <a:schemeClr val="accent4"/>
                </a:solidFill>
              </a:rPr>
              <a:t>Cohorte outil </a:t>
            </a:r>
            <a:r>
              <a:rPr lang="fr-FR" b="1" dirty="0" smtClean="0">
                <a:solidFill>
                  <a:schemeClr val="accent4"/>
                </a:solidFill>
              </a:rPr>
              <a:t>compétitif</a:t>
            </a:r>
            <a:r>
              <a:rPr lang="fr-FR" dirty="0" smtClean="0">
                <a:solidFill>
                  <a:schemeClr val="accent4"/>
                </a:solidFill>
              </a:rPr>
              <a:t> au niveau international qui permettra de répondre à certaines questions de recherche qui ne pourront être explorées par d’autres dispositifs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fr-FR" dirty="0" smtClean="0">
                <a:solidFill>
                  <a:schemeClr val="accent4"/>
                </a:solidFill>
              </a:rPr>
              <a:t>Les </a:t>
            </a:r>
            <a:r>
              <a:rPr lang="fr-FR" b="1" dirty="0" smtClean="0">
                <a:solidFill>
                  <a:schemeClr val="accent4"/>
                </a:solidFill>
              </a:rPr>
              <a:t>questions de recherche cibles</a:t>
            </a:r>
            <a:r>
              <a:rPr lang="fr-FR" dirty="0" smtClean="0">
                <a:solidFill>
                  <a:schemeClr val="accent4"/>
                </a:solidFill>
              </a:rPr>
              <a:t> d’une cohorte seront celle qui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200" dirty="0" smtClean="0"/>
              <a:t>Impliquent un suivi dynamique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200" dirty="0" smtClean="0"/>
              <a:t>Impliquent une évaluation d’impact d’une technologie, d’une stratégie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200" dirty="0" smtClean="0"/>
              <a:t>Nécessitent une description fine clinique</a:t>
            </a:r>
            <a:endParaRPr lang="fr-FR" dirty="0" smtClean="0"/>
          </a:p>
          <a:p>
            <a:pPr marL="274320" lvl="1" indent="0" algn="ctr">
              <a:buNone/>
            </a:pPr>
            <a:r>
              <a:rPr lang="fr-FR" sz="2200" i="1" u="sng" dirty="0" smtClean="0">
                <a:solidFill>
                  <a:schemeClr val="accent4"/>
                </a:solidFill>
              </a:rPr>
              <a:t>il convient donc de prioriser ces aspects dans le dispositif cohorte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fr-FR" dirty="0" smtClean="0">
                <a:solidFill>
                  <a:schemeClr val="accent4"/>
                </a:solidFill>
              </a:rPr>
              <a:t>La mise en œuvre d’une cohorte doit </a:t>
            </a:r>
            <a:r>
              <a:rPr lang="fr-FR" b="1" dirty="0" smtClean="0">
                <a:solidFill>
                  <a:schemeClr val="accent4"/>
                </a:solidFill>
              </a:rPr>
              <a:t>optimiser les informations</a:t>
            </a:r>
            <a:r>
              <a:rPr lang="fr-FR" dirty="0" smtClean="0">
                <a:solidFill>
                  <a:schemeClr val="accent4"/>
                </a:solidFill>
              </a:rPr>
              <a:t> (dispositifs) </a:t>
            </a:r>
            <a:r>
              <a:rPr lang="fr-FR" b="1" dirty="0" smtClean="0">
                <a:solidFill>
                  <a:schemeClr val="accent4"/>
                </a:solidFill>
              </a:rPr>
              <a:t>déjà disponibles</a:t>
            </a:r>
            <a:r>
              <a:rPr lang="fr-FR" dirty="0" smtClean="0">
                <a:solidFill>
                  <a:schemeClr val="accent4"/>
                </a:solidFill>
              </a:rPr>
              <a:t> : couplage SNDS +++, donc accès</a:t>
            </a:r>
            <a:endParaRPr lang="fr-FR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48306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fld id="{DB4CA21B-3B09-4EF9-86FA-89EA10707EC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22</a:t>
            </a:fld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+mn-lt"/>
              </a:rPr>
              <a:t>Quelles recommandations</a:t>
            </a:r>
            <a:endParaRPr lang="fr-FR" dirty="0">
              <a:latin typeface="+mn-lt"/>
            </a:endParaRPr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467544" y="1268760"/>
            <a:ext cx="8208912" cy="5040560"/>
          </a:xfrm>
          <a:prstGeom prst="rect">
            <a:avLst/>
          </a:prstGeom>
          <a:ln>
            <a:noFill/>
          </a:ln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  <a:buFont typeface="+mj-lt"/>
              <a:buAutoNum type="arabicPeriod" startAt="4"/>
            </a:pPr>
            <a:r>
              <a:rPr lang="fr-FR" sz="2400" b="1" dirty="0">
                <a:solidFill>
                  <a:schemeClr val="accent4"/>
                </a:solidFill>
              </a:rPr>
              <a:t>Cibler</a:t>
            </a:r>
            <a:r>
              <a:rPr lang="fr-FR" sz="2400" dirty="0">
                <a:solidFill>
                  <a:schemeClr val="accent4"/>
                </a:solidFill>
              </a:rPr>
              <a:t> des populations spécifiques ?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400" dirty="0"/>
              <a:t>Echantillon représentatif SSR : sévérité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400" dirty="0"/>
              <a:t>Echantillon population suivie en </a:t>
            </a:r>
            <a:r>
              <a:rPr lang="fr-FR" sz="2400" dirty="0" err="1" smtClean="0"/>
              <a:t>neuropédiatrie</a:t>
            </a:r>
            <a:endParaRPr lang="fr-FR" sz="2400" dirty="0" smtClean="0"/>
          </a:p>
          <a:p>
            <a:pPr marL="594360" lvl="2" indent="0">
              <a:buNone/>
            </a:pPr>
            <a:endParaRPr lang="fr-FR" sz="2400" dirty="0" smtClean="0">
              <a:solidFill>
                <a:schemeClr val="accent4"/>
              </a:solidFill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fr-FR" sz="2400" dirty="0" smtClean="0">
                <a:solidFill>
                  <a:schemeClr val="accent4"/>
                </a:solidFill>
              </a:rPr>
              <a:t>La </a:t>
            </a:r>
            <a:r>
              <a:rPr lang="fr-FR" sz="2400" dirty="0" smtClean="0">
                <a:solidFill>
                  <a:schemeClr val="accent4"/>
                </a:solidFill>
              </a:rPr>
              <a:t>mise en œuvre d’une cohorte doit prendre en compte les </a:t>
            </a:r>
            <a:r>
              <a:rPr lang="fr-FR" sz="2400" b="1" dirty="0" smtClean="0">
                <a:solidFill>
                  <a:schemeClr val="accent4"/>
                </a:solidFill>
              </a:rPr>
              <a:t>contraintes</a:t>
            </a:r>
            <a:r>
              <a:rPr lang="fr-FR" sz="2400" dirty="0" smtClean="0">
                <a:solidFill>
                  <a:schemeClr val="accent4"/>
                </a:solidFill>
              </a:rPr>
              <a:t> d’un tel dispositif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400" dirty="0" smtClean="0"/>
              <a:t>Modèle Economique ?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400" dirty="0" smtClean="0"/>
              <a:t>Mode de Gouvernance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400" dirty="0" smtClean="0"/>
              <a:t>Accessibilité aux </a:t>
            </a:r>
            <a:r>
              <a:rPr lang="fr-FR" sz="2400" dirty="0" smtClean="0"/>
              <a:t>données</a:t>
            </a:r>
            <a:endParaRPr lang="fr-FR" sz="2400" dirty="0"/>
          </a:p>
          <a:p>
            <a:pPr marL="0" indent="0">
              <a:spcBef>
                <a:spcPts val="1800"/>
              </a:spcBef>
              <a:buNone/>
            </a:pPr>
            <a:endParaRPr lang="fr-FR" sz="2400" dirty="0" smtClean="0">
              <a:solidFill>
                <a:schemeClr val="accent4"/>
              </a:solidFill>
            </a:endParaRPr>
          </a:p>
          <a:p>
            <a:pPr marL="274320" lvl="1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49696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+mn-lt"/>
              </a:rPr>
              <a:t>Programme de travail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fld id="{DB4CA21B-3B09-4EF9-86FA-89EA10707EC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3</a:t>
            </a:fld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457200" y="1579240"/>
            <a:ext cx="3957791" cy="177775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r>
              <a:rPr lang="fr-FR" dirty="0" smtClean="0"/>
              <a:t>Existence de dispositifs de type cohorte ?</a:t>
            </a:r>
            <a:endParaRPr lang="fr-FR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4788024" y="1579240"/>
            <a:ext cx="3957791" cy="1777752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anchor="ctr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Existence de recueil systématique de données non spécifique mais qui seraient utiles ?</a:t>
            </a:r>
            <a:endParaRPr lang="fr-FR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Espace réservé du contenu 3"/>
          <p:cNvSpPr txBox="1">
            <a:spLocks/>
          </p:cNvSpPr>
          <p:nvPr/>
        </p:nvSpPr>
        <p:spPr>
          <a:xfrm>
            <a:off x="827584" y="3955504"/>
            <a:ext cx="7488832" cy="7696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vert="horz" anchor="ctr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 smtClean="0"/>
              <a:t>Quelles sont les questions de recherche posées ?</a:t>
            </a:r>
            <a:endParaRPr lang="fr-FR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Espace réservé du contenu 3"/>
          <p:cNvSpPr txBox="1">
            <a:spLocks/>
          </p:cNvSpPr>
          <p:nvPr/>
        </p:nvSpPr>
        <p:spPr>
          <a:xfrm>
            <a:off x="827584" y="5035624"/>
            <a:ext cx="7488832" cy="697632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anchor="ctr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 smtClean="0"/>
              <a:t>Recommandations</a:t>
            </a:r>
            <a:endParaRPr lang="fr-FR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4414991" y="3573016"/>
            <a:ext cx="373033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e bas 8"/>
          <p:cNvSpPr/>
          <p:nvPr/>
        </p:nvSpPr>
        <p:spPr>
          <a:xfrm>
            <a:off x="4427984" y="4653136"/>
            <a:ext cx="373033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70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+mn-lt"/>
              </a:rPr>
              <a:t>Registre / Cohorte / Enquête : signification ?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648" y="6309320"/>
            <a:ext cx="5777808" cy="36576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fld id="{DB4CA21B-3B09-4EF9-86FA-89EA10707EC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4</a:t>
            </a:fld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97160" y="1159300"/>
            <a:ext cx="7499176" cy="4874096"/>
          </a:xfrm>
        </p:spPr>
        <p:txBody>
          <a:bodyPr>
            <a:noAutofit/>
          </a:bodyPr>
          <a:lstStyle/>
          <a:p>
            <a:r>
              <a:rPr lang="fr-FR" sz="2000" dirty="0">
                <a:solidFill>
                  <a:schemeClr val="accent4"/>
                </a:solidFill>
              </a:rPr>
              <a:t>R</a:t>
            </a:r>
            <a:r>
              <a:rPr lang="fr-FR" sz="2000" dirty="0" smtClean="0">
                <a:solidFill>
                  <a:schemeClr val="accent4"/>
                </a:solidFill>
              </a:rPr>
              <a:t>egistre</a:t>
            </a:r>
            <a:endParaRPr lang="fr-F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700" dirty="0" smtClean="0"/>
              <a:t>Enregistrement de tout nouveau sujet porteur d’une maladie</a:t>
            </a:r>
            <a:endParaRPr lang="fr-FR" sz="1700" u="sng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700" dirty="0" smtClean="0"/>
              <a:t>Sur un territoire géographique précis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700" dirty="0" smtClean="0"/>
              <a:t>But principal est de connaitre le nombre de malade dans la population, survie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700" dirty="0" smtClean="0"/>
              <a:t>Peu de suivi</a:t>
            </a:r>
            <a:endParaRPr lang="fr-FR" sz="1700" dirty="0"/>
          </a:p>
          <a:p>
            <a:r>
              <a:rPr lang="fr-FR" sz="2000" dirty="0" smtClean="0">
                <a:solidFill>
                  <a:schemeClr val="accent4"/>
                </a:solidFill>
              </a:rPr>
              <a:t>Cohorte</a:t>
            </a:r>
            <a:endParaRPr lang="fr-FR" sz="2000" dirty="0">
              <a:solidFill>
                <a:schemeClr val="accent4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Constitution d’un </a:t>
            </a:r>
            <a:r>
              <a:rPr lang="fr-FR" sz="2000" dirty="0"/>
              <a:t>é</a:t>
            </a:r>
            <a:r>
              <a:rPr lang="fr-FR" sz="2000" dirty="0" smtClean="0"/>
              <a:t>chantillon de sujets (malades)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err="1" smtClean="0"/>
              <a:t>Représentatifde</a:t>
            </a:r>
            <a:r>
              <a:rPr lang="fr-FR" sz="2000" dirty="0" smtClean="0"/>
              <a:t> l’ensemble des sujets (malades) … on l’espère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Suivis dans le temps </a:t>
            </a:r>
            <a:endParaRPr lang="fr-FR" sz="2000" dirty="0"/>
          </a:p>
          <a:p>
            <a:r>
              <a:rPr lang="fr-FR" sz="2000" dirty="0" smtClean="0">
                <a:solidFill>
                  <a:schemeClr val="accent4"/>
                </a:solidFill>
              </a:rPr>
              <a:t>Enquête</a:t>
            </a:r>
            <a:endParaRPr lang="fr-FR" sz="2000" dirty="0">
              <a:solidFill>
                <a:schemeClr val="accent4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/>
              <a:t>Constitution d’un échantillon de sujets (malades)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Représentatif </a:t>
            </a:r>
            <a:r>
              <a:rPr lang="fr-FR" sz="2000" dirty="0"/>
              <a:t>de l’ensemble des sujets (malades) … on l’espère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Suivi à un moment donné</a:t>
            </a:r>
            <a:endParaRPr lang="fr-FR" sz="1700" dirty="0" smtClean="0"/>
          </a:p>
        </p:txBody>
      </p:sp>
      <p:sp>
        <p:nvSpPr>
          <p:cNvPr id="9" name="Espace réservé du contenu 3"/>
          <p:cNvSpPr txBox="1">
            <a:spLocks/>
          </p:cNvSpPr>
          <p:nvPr/>
        </p:nvSpPr>
        <p:spPr>
          <a:xfrm>
            <a:off x="3491880" y="1618104"/>
            <a:ext cx="7499176" cy="75575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700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5997810" y="2555531"/>
            <a:ext cx="2921259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Registre </a:t>
            </a:r>
            <a:r>
              <a:rPr lang="fr-FR" dirty="0"/>
              <a:t>de </a:t>
            </a:r>
            <a:r>
              <a:rPr lang="fr-FR" dirty="0" smtClean="0"/>
              <a:t>cancer du sein</a:t>
            </a:r>
            <a:endParaRPr lang="fr-FR" dirty="0"/>
          </a:p>
        </p:txBody>
      </p:sp>
      <p:sp>
        <p:nvSpPr>
          <p:cNvPr id="8" name="Flèche droite 7"/>
          <p:cNvSpPr/>
          <p:nvPr/>
        </p:nvSpPr>
        <p:spPr>
          <a:xfrm>
            <a:off x="5489018" y="2621870"/>
            <a:ext cx="216024" cy="2573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5868144" y="4072996"/>
            <a:ext cx="305092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Suivi des cancers du sein</a:t>
            </a:r>
          </a:p>
          <a:p>
            <a:r>
              <a:rPr lang="fr-FR" dirty="0"/>
              <a:t>s</a:t>
            </a:r>
            <a:r>
              <a:rPr lang="fr-FR" dirty="0" smtClean="0"/>
              <a:t>urvenant chez la femme </a:t>
            </a:r>
          </a:p>
          <a:p>
            <a:r>
              <a:rPr lang="fr-FR" dirty="0" smtClean="0"/>
              <a:t>de moins de 35 ans</a:t>
            </a:r>
            <a:endParaRPr lang="fr-FR" dirty="0"/>
          </a:p>
        </p:txBody>
      </p:sp>
      <p:sp>
        <p:nvSpPr>
          <p:cNvPr id="15" name="Flèche droite 14"/>
          <p:cNvSpPr/>
          <p:nvPr/>
        </p:nvSpPr>
        <p:spPr>
          <a:xfrm>
            <a:off x="5371592" y="4139335"/>
            <a:ext cx="216024" cy="2573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860640" y="5385990"/>
            <a:ext cx="305092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Opinion de ces mêmes femmes sur la place des associations</a:t>
            </a:r>
            <a:endParaRPr lang="fr-FR" dirty="0"/>
          </a:p>
        </p:txBody>
      </p:sp>
      <p:sp>
        <p:nvSpPr>
          <p:cNvPr id="17" name="Flèche droite 16"/>
          <p:cNvSpPr/>
          <p:nvPr/>
        </p:nvSpPr>
        <p:spPr>
          <a:xfrm>
            <a:off x="5364088" y="5452329"/>
            <a:ext cx="216024" cy="2573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71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+mn-lt"/>
              </a:rPr>
              <a:t>Existe-t-il des dispositifs de type cohorte ?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fld id="{DB4CA21B-3B09-4EF9-86FA-89EA10707EC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5</a:t>
            </a:fld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19256" cy="769640"/>
          </a:xfrm>
        </p:spPr>
        <p:txBody>
          <a:bodyPr>
            <a:normAutofit/>
          </a:bodyPr>
          <a:lstStyle/>
          <a:p>
            <a:pPr algn="just"/>
            <a:r>
              <a:rPr lang="fr-FR" sz="2000" dirty="0" smtClean="0"/>
              <a:t>A niveau </a:t>
            </a:r>
            <a:r>
              <a:rPr lang="fr-FR" sz="2000" b="1" dirty="0" smtClean="0">
                <a:solidFill>
                  <a:schemeClr val="accent4"/>
                </a:solidFill>
              </a:rPr>
              <a:t>international</a:t>
            </a:r>
            <a:r>
              <a:rPr lang="fr-FR" sz="2000" dirty="0" smtClean="0"/>
              <a:t> : difficulté sur la définition du périmètre PLH</a:t>
            </a: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571728" y="4562213"/>
            <a:ext cx="3392760" cy="1171043"/>
          </a:xfrm>
          <a:prstGeom prst="rect">
            <a:avLst/>
          </a:prstGeom>
          <a:solidFill>
            <a:schemeClr val="accent4"/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>
                <a:solidFill>
                  <a:schemeClr val="bg1"/>
                </a:solidFill>
              </a:rPr>
              <a:t>Aucune cohorte PLH</a:t>
            </a:r>
          </a:p>
          <a:p>
            <a:r>
              <a:rPr lang="fr-FR" sz="2000" b="1" dirty="0" smtClean="0">
                <a:solidFill>
                  <a:schemeClr val="bg1"/>
                </a:solidFill>
              </a:rPr>
              <a:t>Mais cohortes proches : DI, PC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772816"/>
            <a:ext cx="8363272" cy="4416253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  <p:sp>
        <p:nvSpPr>
          <p:cNvPr id="11" name="Flèche droite 10"/>
          <p:cNvSpPr/>
          <p:nvPr/>
        </p:nvSpPr>
        <p:spPr>
          <a:xfrm>
            <a:off x="1055575" y="4977172"/>
            <a:ext cx="14401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024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+mn-lt"/>
              </a:rPr>
              <a:t>Existe-t-il des dispositifs de type cohorte ?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fld id="{DB4CA21B-3B09-4EF9-86FA-89EA10707EC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6</a:t>
            </a:fld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19256" cy="769640"/>
          </a:xfrm>
        </p:spPr>
        <p:txBody>
          <a:bodyPr>
            <a:normAutofit/>
          </a:bodyPr>
          <a:lstStyle/>
          <a:p>
            <a:pPr algn="just"/>
            <a:r>
              <a:rPr lang="fr-FR" sz="2000" dirty="0" smtClean="0"/>
              <a:t>A niveau </a:t>
            </a:r>
            <a:r>
              <a:rPr lang="fr-FR" sz="2000" b="1" dirty="0" smtClean="0">
                <a:solidFill>
                  <a:schemeClr val="accent4"/>
                </a:solidFill>
              </a:rPr>
              <a:t>national </a:t>
            </a:r>
            <a:endParaRPr lang="fr-FR" sz="20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88" y="1592857"/>
            <a:ext cx="7032625" cy="4716463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Flèche droite 10"/>
          <p:cNvSpPr/>
          <p:nvPr/>
        </p:nvSpPr>
        <p:spPr>
          <a:xfrm>
            <a:off x="2065294" y="5445224"/>
            <a:ext cx="14401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786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+mn-lt"/>
              </a:rPr>
              <a:t>Existe-t-il des dispositifs de type cohorte ?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fld id="{DB4CA21B-3B09-4EF9-86FA-89EA10707EC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7</a:t>
            </a:fld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19256" cy="4874096"/>
          </a:xfrm>
        </p:spPr>
        <p:txBody>
          <a:bodyPr>
            <a:noAutofit/>
          </a:bodyPr>
          <a:lstStyle/>
          <a:p>
            <a:r>
              <a:rPr lang="fr-FR" sz="2000" b="1" dirty="0" smtClean="0">
                <a:solidFill>
                  <a:schemeClr val="accent4"/>
                </a:solidFill>
              </a:rPr>
              <a:t>2 registres </a:t>
            </a:r>
            <a:r>
              <a:rPr lang="fr-FR" sz="2000" b="1" dirty="0">
                <a:solidFill>
                  <a:schemeClr val="accent4"/>
                </a:solidFill>
              </a:rPr>
              <a:t>territoriaux</a:t>
            </a:r>
            <a:r>
              <a:rPr lang="fr-FR" sz="2000" b="1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700" dirty="0" smtClean="0"/>
              <a:t>registre </a:t>
            </a:r>
            <a:r>
              <a:rPr lang="fr-FR" sz="1700" dirty="0"/>
              <a:t>RHEOP (Isère, Savoie et </a:t>
            </a:r>
            <a:r>
              <a:rPr lang="fr-FR" sz="1700" dirty="0" smtClean="0"/>
              <a:t>Haute-Savoie) ; registre </a:t>
            </a:r>
            <a:r>
              <a:rPr lang="fr-FR" sz="1700" dirty="0"/>
              <a:t>RHE 31 (</a:t>
            </a:r>
            <a:r>
              <a:rPr lang="fr-FR" sz="1700" dirty="0" smtClean="0"/>
              <a:t>Haute-Garonne)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700" u="sng" dirty="0" smtClean="0"/>
              <a:t>déficiences </a:t>
            </a:r>
            <a:r>
              <a:rPr lang="fr-FR" sz="1700" u="sng" dirty="0"/>
              <a:t>sévères de </a:t>
            </a:r>
            <a:r>
              <a:rPr lang="fr-FR" sz="1700" u="sng" dirty="0" smtClean="0"/>
              <a:t>l’enfant,</a:t>
            </a:r>
            <a:r>
              <a:rPr lang="fr-FR" sz="1700" dirty="0" smtClean="0"/>
              <a:t> mais pas de registre spécifique PLH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700" dirty="0"/>
              <a:t>p</a:t>
            </a:r>
            <a:r>
              <a:rPr lang="fr-FR" sz="1700" dirty="0" smtClean="0"/>
              <a:t>révalence : dénombrement ; </a:t>
            </a:r>
            <a:r>
              <a:rPr lang="fr-FR" sz="1700" u="sng" dirty="0" smtClean="0"/>
              <a:t>pas suivi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700" dirty="0" smtClean="0"/>
              <a:t>caractérisation </a:t>
            </a:r>
            <a:r>
              <a:rPr lang="fr-FR" sz="1700" dirty="0"/>
              <a:t>du polyhandicap dans ces registres se fait sur la base de critère de mobilité et de déficiences </a:t>
            </a:r>
            <a:r>
              <a:rPr lang="fr-FR" sz="1700" dirty="0" smtClean="0"/>
              <a:t>intellectuelles</a:t>
            </a:r>
            <a:endParaRPr lang="fr-FR" sz="1700" dirty="0"/>
          </a:p>
          <a:p>
            <a:pPr>
              <a:spcBef>
                <a:spcPts val="1800"/>
              </a:spcBef>
            </a:pPr>
            <a:r>
              <a:rPr lang="fr-FR" sz="2000" b="1" dirty="0" smtClean="0">
                <a:solidFill>
                  <a:schemeClr val="accent4"/>
                </a:solidFill>
              </a:rPr>
              <a:t>cohortes </a:t>
            </a:r>
            <a:r>
              <a:rPr lang="fr-FR" sz="2000" b="1" dirty="0">
                <a:solidFill>
                  <a:schemeClr val="accent4"/>
                </a:solidFill>
              </a:rPr>
              <a:t>en population </a:t>
            </a:r>
            <a:r>
              <a:rPr lang="fr-FR" sz="2000" b="1" dirty="0" smtClean="0">
                <a:solidFill>
                  <a:schemeClr val="accent4"/>
                </a:solidFill>
              </a:rPr>
              <a:t>générale</a:t>
            </a:r>
            <a:endParaRPr lang="fr-FR" sz="2000" b="1" dirty="0">
              <a:solidFill>
                <a:schemeClr val="accent4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cohorte </a:t>
            </a:r>
            <a:r>
              <a:rPr lang="fr-FR" sz="2000" dirty="0"/>
              <a:t>de naissance </a:t>
            </a:r>
            <a:r>
              <a:rPr lang="fr-FR" sz="2000" dirty="0" smtClean="0"/>
              <a:t>(cohorte </a:t>
            </a:r>
            <a:r>
              <a:rPr lang="fr-FR" sz="2000" dirty="0"/>
              <a:t>ELFE, </a:t>
            </a:r>
            <a:r>
              <a:rPr lang="fr-FR" sz="2000" dirty="0" smtClean="0"/>
              <a:t>cohorte </a:t>
            </a:r>
            <a:r>
              <a:rPr lang="fr-FR" sz="2000" dirty="0"/>
              <a:t>EDEN) </a:t>
            </a:r>
            <a:endParaRPr lang="fr-FR" sz="17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fr-FR" sz="1500" dirty="0" smtClean="0"/>
              <a:t>santé maternelle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r-FR" sz="1500" dirty="0" smtClean="0"/>
              <a:t>exhaustivité </a:t>
            </a:r>
            <a:r>
              <a:rPr lang="fr-FR" sz="1500" dirty="0"/>
              <a:t>des informations disponibles, devraient permettre d’identifier les enfants </a:t>
            </a:r>
            <a:r>
              <a:rPr lang="fr-FR" sz="1500" dirty="0" smtClean="0"/>
              <a:t>polyhandicapés </a:t>
            </a:r>
            <a:endParaRPr lang="fr-FR" sz="15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fr-FR" sz="1500" dirty="0" smtClean="0"/>
              <a:t>Mais </a:t>
            </a:r>
            <a:r>
              <a:rPr lang="fr-FR" sz="1500" u="sng" dirty="0" smtClean="0"/>
              <a:t>nombre faible</a:t>
            </a:r>
            <a:endParaRPr lang="fr-FR" sz="1400" u="sng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1"/>
                </a:solidFill>
              </a:rPr>
              <a:t>cohorte CONSTANCES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smtClean="0">
                <a:solidFill>
                  <a:schemeClr val="tx1"/>
                </a:solidFill>
              </a:rPr>
              <a:t>(200 </a:t>
            </a:r>
            <a:r>
              <a:rPr lang="fr-FR" sz="2000" dirty="0">
                <a:solidFill>
                  <a:schemeClr val="tx1"/>
                </a:solidFill>
              </a:rPr>
              <a:t>000 </a:t>
            </a:r>
            <a:r>
              <a:rPr lang="fr-FR" sz="2000" dirty="0" smtClean="0">
                <a:solidFill>
                  <a:schemeClr val="tx1"/>
                </a:solidFill>
              </a:rPr>
              <a:t>sujets) </a:t>
            </a:r>
            <a:endParaRPr lang="fr-FR" sz="1700" dirty="0" smtClean="0">
              <a:solidFill>
                <a:schemeClr val="tx1"/>
              </a:solidFill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fr-FR" sz="1600" dirty="0" smtClean="0"/>
              <a:t>estimation </a:t>
            </a:r>
            <a:r>
              <a:rPr lang="fr-FR" sz="1600" dirty="0"/>
              <a:t>de prévalence de pathologies et de facteurs de </a:t>
            </a:r>
            <a:r>
              <a:rPr lang="fr-FR" sz="1600" dirty="0" smtClean="0"/>
              <a:t>risque</a:t>
            </a:r>
            <a:endParaRPr lang="fr-FR" sz="16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fr-FR" sz="1600" u="sng" dirty="0" smtClean="0"/>
              <a:t>déplacements </a:t>
            </a:r>
            <a:r>
              <a:rPr lang="fr-FR" sz="1600" u="sng" dirty="0"/>
              <a:t>réguliers</a:t>
            </a:r>
            <a:r>
              <a:rPr lang="fr-FR" sz="1600" dirty="0"/>
              <a:t> dans les centres de santé </a:t>
            </a:r>
            <a:r>
              <a:rPr lang="fr-FR" sz="1600" dirty="0" smtClean="0"/>
              <a:t>partenaires : limite accès part </a:t>
            </a:r>
            <a:r>
              <a:rPr lang="fr-FR" sz="1600" dirty="0"/>
              <a:t>importante de la population caractérisée par des handicaps </a:t>
            </a:r>
            <a:r>
              <a:rPr lang="fr-FR" sz="1600" dirty="0" smtClean="0"/>
              <a:t>lourds</a:t>
            </a:r>
            <a:r>
              <a:rPr lang="fr-FR" sz="1600" dirty="0"/>
              <a:t> </a:t>
            </a:r>
            <a:r>
              <a:rPr lang="fr-FR" sz="1600" dirty="0" smtClean="0"/>
              <a:t>(PLH)</a:t>
            </a:r>
            <a:endParaRPr lang="fr-FR" sz="1400" dirty="0"/>
          </a:p>
          <a:p>
            <a:pPr algn="just"/>
            <a:endParaRPr lang="fr-FR" sz="20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8388424" y="1124744"/>
            <a:ext cx="461665" cy="2500043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Pas de suivi dans le temps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8388424" y="4090438"/>
            <a:ext cx="461665" cy="1858842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fr-FR" dirty="0">
                <a:solidFill>
                  <a:srgbClr val="C00000"/>
                </a:solidFill>
              </a:rPr>
              <a:t>S</a:t>
            </a:r>
            <a:r>
              <a:rPr lang="fr-FR" dirty="0" smtClean="0">
                <a:solidFill>
                  <a:srgbClr val="C00000"/>
                </a:solidFill>
              </a:rPr>
              <a:t>uivi dans le temps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7" name="Accolade fermante 6"/>
          <p:cNvSpPr/>
          <p:nvPr/>
        </p:nvSpPr>
        <p:spPr>
          <a:xfrm>
            <a:off x="8316416" y="1340768"/>
            <a:ext cx="144016" cy="2160240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Accolade fermante 12"/>
          <p:cNvSpPr/>
          <p:nvPr/>
        </p:nvSpPr>
        <p:spPr>
          <a:xfrm>
            <a:off x="8316416" y="3696795"/>
            <a:ext cx="144016" cy="2468509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10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+mn-lt"/>
              </a:rPr>
              <a:t>Existe-t-il des dispositifs de type cohorte ?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fld id="{DB4CA21B-3B09-4EF9-86FA-89EA10707EC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8</a:t>
            </a:fld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19256" cy="4874096"/>
          </a:xfrm>
        </p:spPr>
        <p:txBody>
          <a:bodyPr>
            <a:noAutofit/>
          </a:bodyPr>
          <a:lstStyle/>
          <a:p>
            <a:r>
              <a:rPr lang="fr-FR" sz="2000" b="1" dirty="0" smtClean="0">
                <a:solidFill>
                  <a:schemeClr val="accent4"/>
                </a:solidFill>
              </a:rPr>
              <a:t>2 cohortes spécifiques</a:t>
            </a:r>
          </a:p>
          <a:p>
            <a:endParaRPr lang="fr-FR" sz="2000" dirty="0" smtClean="0">
              <a:solidFill>
                <a:schemeClr val="accent4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sz="2000" b="1" dirty="0" smtClean="0"/>
              <a:t>Cohorte PC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paralysie cérébrale</a:t>
            </a:r>
            <a:endParaRPr lang="fr-FR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établir le nombre de </a:t>
            </a:r>
            <a:r>
              <a:rPr lang="fr-FR" sz="2000" dirty="0"/>
              <a:t>complications orthopédiques (scoliose et excentration de hanche) en fonction de l’âge des </a:t>
            </a:r>
            <a:r>
              <a:rPr lang="fr-FR" sz="2000" dirty="0" smtClean="0"/>
              <a:t>patients</a:t>
            </a:r>
            <a:endParaRPr lang="fr-FR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compterait </a:t>
            </a:r>
            <a:r>
              <a:rPr lang="fr-FR" sz="2000" dirty="0"/>
              <a:t>75% d’enfants </a:t>
            </a:r>
            <a:r>
              <a:rPr lang="fr-FR" sz="2000" dirty="0" smtClean="0"/>
              <a:t>polyhandicapées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FR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000" b="1" dirty="0"/>
              <a:t>Cohorte Polyhandicap : </a:t>
            </a:r>
            <a:r>
              <a:rPr lang="fr-FR" sz="2000" b="1" dirty="0" err="1"/>
              <a:t>Eval</a:t>
            </a:r>
            <a:r>
              <a:rPr lang="fr-FR" sz="2000" b="1" dirty="0"/>
              <a:t>-PLH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76176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+mn-lt"/>
              </a:rPr>
              <a:t>Existe-t-il des dispositifs de type cohorte ?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5777808" cy="36576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fld id="{DB4CA21B-3B09-4EF9-86FA-89EA10707EC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9</a:t>
            </a:fld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19256" cy="3721968"/>
          </a:xfrm>
          <a:ln>
            <a:solidFill>
              <a:schemeClr val="accent3"/>
            </a:solidFill>
          </a:ln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2000" b="1" dirty="0"/>
              <a:t>C</a:t>
            </a:r>
            <a:r>
              <a:rPr lang="fr-FR" sz="2000" b="1" dirty="0" smtClean="0"/>
              <a:t>ohorte </a:t>
            </a:r>
            <a:r>
              <a:rPr lang="fr-FR" sz="2000" b="1" dirty="0"/>
              <a:t>Polyhandicap : </a:t>
            </a:r>
            <a:r>
              <a:rPr lang="fr-FR" sz="2000" b="1" dirty="0" err="1"/>
              <a:t>Eval</a:t>
            </a:r>
            <a:r>
              <a:rPr lang="fr-FR" sz="2000" b="1" dirty="0"/>
              <a:t>-PLH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Objectifs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fr-FR" dirty="0" smtClean="0"/>
              <a:t>polyhandicapées enfants </a:t>
            </a:r>
            <a:r>
              <a:rPr lang="fr-FR" dirty="0"/>
              <a:t>et </a:t>
            </a:r>
            <a:r>
              <a:rPr lang="fr-FR" dirty="0" smtClean="0"/>
              <a:t>adultes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fr-FR" dirty="0" smtClean="0"/>
              <a:t>identification </a:t>
            </a:r>
            <a:r>
              <a:rPr lang="fr-FR" dirty="0"/>
              <a:t>des </a:t>
            </a:r>
            <a:r>
              <a:rPr lang="fr-FR" dirty="0" smtClean="0"/>
              <a:t>déterminants : médicaux</a:t>
            </a:r>
            <a:r>
              <a:rPr lang="fr-FR" dirty="0"/>
              <a:t>, médico-sociaux, économiques, comportementaux, et environnement </a:t>
            </a:r>
            <a:r>
              <a:rPr lang="fr-FR" dirty="0" smtClean="0"/>
              <a:t>du PLH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fr-FR" dirty="0" smtClean="0"/>
              <a:t>évaluation </a:t>
            </a:r>
            <a:r>
              <a:rPr lang="fr-FR" dirty="0"/>
              <a:t>de la lourdeur des soins, de la qualité de </a:t>
            </a:r>
            <a:r>
              <a:rPr lang="fr-FR" dirty="0" smtClean="0"/>
              <a:t>vie</a:t>
            </a:r>
            <a:endParaRPr lang="fr-FR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fr-FR" dirty="0" smtClean="0"/>
              <a:t>description </a:t>
            </a:r>
            <a:r>
              <a:rPr lang="fr-FR" dirty="0"/>
              <a:t>de l’histoire naturelle du polyhandicap</a:t>
            </a:r>
            <a:r>
              <a:rPr lang="fr-FR" dirty="0" smtClean="0"/>
              <a:t>.</a:t>
            </a:r>
            <a:endParaRPr lang="fr-F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900 polyhandicapées et 441 </a:t>
            </a:r>
            <a:r>
              <a:rPr lang="fr-FR" sz="2000" dirty="0"/>
              <a:t>aidants familiaux et </a:t>
            </a:r>
            <a:r>
              <a:rPr lang="fr-FR" sz="2000" dirty="0" smtClean="0"/>
              <a:t>300 </a:t>
            </a:r>
            <a:r>
              <a:rPr lang="fr-FR" sz="2000" dirty="0"/>
              <a:t>aidants </a:t>
            </a:r>
            <a:r>
              <a:rPr lang="fr-FR" sz="2000" dirty="0" smtClean="0"/>
              <a:t>prof.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caractérisation </a:t>
            </a:r>
            <a:r>
              <a:rPr lang="fr-FR" sz="2000" dirty="0"/>
              <a:t>du </a:t>
            </a:r>
            <a:r>
              <a:rPr lang="fr-FR" sz="2000" dirty="0" smtClean="0"/>
              <a:t>polyhandicap ++</a:t>
            </a:r>
            <a:endParaRPr lang="fr-FR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services </a:t>
            </a:r>
            <a:r>
              <a:rPr lang="fr-FR" sz="2000" dirty="0"/>
              <a:t>spécialisés de </a:t>
            </a:r>
            <a:r>
              <a:rPr lang="fr-FR" sz="2000" dirty="0" err="1"/>
              <a:t>N</a:t>
            </a:r>
            <a:r>
              <a:rPr lang="fr-FR" sz="2000" dirty="0" err="1" smtClean="0"/>
              <a:t>europédiatrie</a:t>
            </a:r>
            <a:r>
              <a:rPr lang="fr-FR" sz="2000" dirty="0" smtClean="0"/>
              <a:t> ; établissements SSR ; EMS</a:t>
            </a:r>
          </a:p>
          <a:p>
            <a:pPr marL="0" lvl="0" indent="0">
              <a:buNone/>
            </a:pPr>
            <a:endParaRPr lang="fr-FR" sz="2000" dirty="0"/>
          </a:p>
          <a:p>
            <a:endParaRPr lang="fr-FR" sz="2000" dirty="0"/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467544" y="5085184"/>
            <a:ext cx="8208912" cy="11521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2000" dirty="0" smtClean="0"/>
              <a:t>Des atouts ... </a:t>
            </a:r>
            <a:r>
              <a:rPr lang="fr-FR" sz="2000" b="1" dirty="0" smtClean="0"/>
              <a:t>mais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fr-FR" sz="2000" b="1" dirty="0">
                <a:solidFill>
                  <a:schemeClr val="accent4"/>
                </a:solidFill>
              </a:rPr>
              <a:t>Représentativité discutable de certaines </a:t>
            </a:r>
            <a:r>
              <a:rPr lang="fr-FR" sz="2000" b="1" dirty="0" smtClean="0">
                <a:solidFill>
                  <a:schemeClr val="accent4"/>
                </a:solidFill>
              </a:rPr>
              <a:t>population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fr-FR" sz="2000" b="1" dirty="0" smtClean="0">
                <a:solidFill>
                  <a:schemeClr val="accent4"/>
                </a:solidFill>
              </a:rPr>
              <a:t>Recueil </a:t>
            </a:r>
            <a:r>
              <a:rPr lang="fr-FR" sz="2000" b="1" dirty="0" smtClean="0">
                <a:solidFill>
                  <a:schemeClr val="accent4"/>
                </a:solidFill>
              </a:rPr>
              <a:t>dynamique non mis en place : moyens …</a:t>
            </a:r>
          </a:p>
          <a:p>
            <a:pPr algn="ctr">
              <a:buFont typeface="Wingdings" panose="05000000000000000000" pitchFamily="2" charset="2"/>
              <a:buChar char="§"/>
            </a:pPr>
            <a:endParaRPr lang="fr-FR" sz="20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14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Ep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gine">
  <a:themeElements>
    <a:clrScheme name="Élémentai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préCNU 46-01 - 13 04 2016 E Audureau</Template>
  <TotalTime>800</TotalTime>
  <Words>1339</Words>
  <Application>Microsoft Office PowerPoint</Application>
  <PresentationFormat>Affichage à l'écran (4:3)</PresentationFormat>
  <Paragraphs>355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22</vt:i4>
      </vt:variant>
    </vt:vector>
  </HeadingPairs>
  <TitlesOfParts>
    <vt:vector size="33" baseType="lpstr">
      <vt:lpstr>Arial</vt:lpstr>
      <vt:lpstr>Bookman Old Style</vt:lpstr>
      <vt:lpstr>Calibri</vt:lpstr>
      <vt:lpstr>Century Gothic</vt:lpstr>
      <vt:lpstr>Courier New</vt:lpstr>
      <vt:lpstr>Gill Sans MT</vt:lpstr>
      <vt:lpstr>Times New Roman</vt:lpstr>
      <vt:lpstr>Wingdings</vt:lpstr>
      <vt:lpstr>Wingdings 3</vt:lpstr>
      <vt:lpstr>CEpiA</vt:lpstr>
      <vt:lpstr>Origine</vt:lpstr>
      <vt:lpstr>Préfiguration d’une cohorte  Résultats du groupe de travail IRESP</vt:lpstr>
      <vt:lpstr>Contexte</vt:lpstr>
      <vt:lpstr>Programme de travail</vt:lpstr>
      <vt:lpstr>Registre / Cohorte / Enquête : signification ?</vt:lpstr>
      <vt:lpstr>Existe-t-il des dispositifs de type cohorte ?</vt:lpstr>
      <vt:lpstr>Existe-t-il des dispositifs de type cohorte ?</vt:lpstr>
      <vt:lpstr>Existe-t-il des dispositifs de type cohorte ?</vt:lpstr>
      <vt:lpstr>Existe-t-il des dispositifs de type cohorte ?</vt:lpstr>
      <vt:lpstr>Existe-t-il des dispositifs de type cohorte ?</vt:lpstr>
      <vt:lpstr>Existe-t-il des dispositifs de type cohorte ?</vt:lpstr>
      <vt:lpstr>Programme de travail</vt:lpstr>
      <vt:lpstr>Existe-t-il des dispositifs de recueil systématique ?</vt:lpstr>
      <vt:lpstr>Existe-t-il des dispositifs de recueil systématique ?</vt:lpstr>
      <vt:lpstr>Existe-t-il des dispositifs de recueil systématique ?</vt:lpstr>
      <vt:lpstr>Existe-t-il des dispositifs de recueil systématique ?</vt:lpstr>
      <vt:lpstr>Questions : point de salut sans cohorte ?</vt:lpstr>
      <vt:lpstr>Questions : point de salut sans cohorte ?</vt:lpstr>
      <vt:lpstr>Programme de travail</vt:lpstr>
      <vt:lpstr>Questions : point de salut sans cohorte ?</vt:lpstr>
      <vt:lpstr>Programme de travail</vt:lpstr>
      <vt:lpstr>Quelles recommandations</vt:lpstr>
      <vt:lpstr>Quelles recommandations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 Auquier</dc:creator>
  <cp:lastModifiedBy>pokié</cp:lastModifiedBy>
  <cp:revision>80</cp:revision>
  <dcterms:created xsi:type="dcterms:W3CDTF">2019-03-26T17:30:36Z</dcterms:created>
  <dcterms:modified xsi:type="dcterms:W3CDTF">2020-01-13T08:31:47Z</dcterms:modified>
</cp:coreProperties>
</file>