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9.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4"/>
  </p:sldMasterIdLst>
  <p:notesMasterIdLst>
    <p:notesMasterId r:id="rId23"/>
  </p:notesMasterIdLst>
  <p:handoutMasterIdLst>
    <p:handoutMasterId r:id="rId24"/>
  </p:handoutMasterIdLst>
  <p:sldIdLst>
    <p:sldId id="260" r:id="rId5"/>
    <p:sldId id="265" r:id="rId6"/>
    <p:sldId id="270" r:id="rId7"/>
    <p:sldId id="273" r:id="rId8"/>
    <p:sldId id="271" r:id="rId9"/>
    <p:sldId id="266" r:id="rId10"/>
    <p:sldId id="274" r:id="rId11"/>
    <p:sldId id="275" r:id="rId12"/>
    <p:sldId id="276" r:id="rId13"/>
    <p:sldId id="277" r:id="rId14"/>
    <p:sldId id="278" r:id="rId15"/>
    <p:sldId id="279" r:id="rId16"/>
    <p:sldId id="281" r:id="rId17"/>
    <p:sldId id="280" r:id="rId18"/>
    <p:sldId id="285" r:id="rId19"/>
    <p:sldId id="284" r:id="rId20"/>
    <p:sldId id="282" r:id="rId21"/>
    <p:sldId id="286" r:id="rId22"/>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C22"/>
    <a:srgbClr val="F7A893"/>
    <a:srgbClr val="E63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595"/>
    <p:restoredTop sz="95940"/>
  </p:normalViewPr>
  <p:slideViewPr>
    <p:cSldViewPr snapToGrid="0" snapToObjects="1">
      <p:cViewPr>
        <p:scale>
          <a:sx n="100" d="100"/>
          <a:sy n="100" d="100"/>
        </p:scale>
        <p:origin x="1650" y="264"/>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04" d="100"/>
          <a:sy n="104" d="100"/>
        </p:scale>
        <p:origin x="738"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lisabeth.adjadj\Documents\Journaux%20Titre%20et%20IF\JOurnaux_part%20ESI.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n-US" sz="1800" dirty="0">
                <a:solidFill>
                  <a:srgbClr val="562324"/>
                </a:solidFill>
                <a:latin typeface="Arial Narrow" panose="020B0606020202030204" pitchFamily="34" charset="0"/>
              </a:rPr>
              <a:t>Share of Journals by Web of Science ESI-Field Domain (%)</a:t>
            </a:r>
          </a:p>
        </c:rich>
      </c:tx>
      <c:layout>
        <c:manualLayout>
          <c:xMode val="edge"/>
          <c:yMode val="edge"/>
          <c:x val="0.12895243535763379"/>
          <c:y val="1.3660626160077584E-3"/>
        </c:manualLayout>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fr-FR"/>
        </a:p>
      </c:txPr>
    </c:title>
    <c:autoTitleDeleted val="0"/>
    <c:plotArea>
      <c:layout/>
      <c:pieChart>
        <c:varyColors val="1"/>
        <c:ser>
          <c:idx val="0"/>
          <c:order val="0"/>
          <c:tx>
            <c:strRef>
              <c:f>Feuil1!$B$1</c:f>
              <c:strCache>
                <c:ptCount val="1"/>
                <c:pt idx="0">
                  <c:v>nb de journaux (%)</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6D80-468B-BFEE-256F0D17CA51}"/>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6D80-468B-BFEE-256F0D17CA51}"/>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6D80-468B-BFEE-256F0D17CA51}"/>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6D80-468B-BFEE-256F0D17CA51}"/>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6D80-468B-BFEE-256F0D17CA51}"/>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6D80-468B-BFEE-256F0D17CA51}"/>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6D80-468B-BFEE-256F0D17CA51}"/>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6D80-468B-BFEE-256F0D17CA51}"/>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6D80-468B-BFEE-256F0D17CA51}"/>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13-6D80-468B-BFEE-256F0D17CA51}"/>
              </c:ext>
            </c:extLst>
          </c:dPt>
          <c:dPt>
            <c:idx val="10"/>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15-6D80-468B-BFEE-256F0D17CA51}"/>
              </c:ext>
            </c:extLst>
          </c:dPt>
          <c:dPt>
            <c:idx val="11"/>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17-6D80-468B-BFEE-256F0D17CA51}"/>
              </c:ext>
            </c:extLst>
          </c:dPt>
          <c:dPt>
            <c:idx val="12"/>
            <c:bubble3D val="0"/>
            <c:spPr>
              <a:gradFill>
                <a:gsLst>
                  <a:gs pos="100000">
                    <a:schemeClr val="accent1">
                      <a:lumMod val="80000"/>
                      <a:lumOff val="20000"/>
                      <a:lumMod val="60000"/>
                      <a:lumOff val="40000"/>
                    </a:schemeClr>
                  </a:gs>
                  <a:gs pos="0">
                    <a:schemeClr val="accent1">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19-6D80-468B-BFEE-256F0D17CA51}"/>
              </c:ext>
            </c:extLst>
          </c:dPt>
          <c:dPt>
            <c:idx val="13"/>
            <c:bubble3D val="0"/>
            <c:spPr>
              <a:gradFill>
                <a:gsLst>
                  <a:gs pos="100000">
                    <a:schemeClr val="accent2">
                      <a:lumMod val="80000"/>
                      <a:lumOff val="20000"/>
                      <a:lumMod val="60000"/>
                      <a:lumOff val="40000"/>
                    </a:schemeClr>
                  </a:gs>
                  <a:gs pos="0">
                    <a:schemeClr val="accent2">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1B-6D80-468B-BFEE-256F0D17CA51}"/>
              </c:ext>
            </c:extLst>
          </c:dPt>
          <c:dPt>
            <c:idx val="14"/>
            <c:bubble3D val="0"/>
            <c:spPr>
              <a:gradFill>
                <a:gsLst>
                  <a:gs pos="100000">
                    <a:schemeClr val="accent3">
                      <a:lumMod val="80000"/>
                      <a:lumOff val="20000"/>
                      <a:lumMod val="60000"/>
                      <a:lumOff val="40000"/>
                    </a:schemeClr>
                  </a:gs>
                  <a:gs pos="0">
                    <a:schemeClr val="accent3">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1D-6D80-468B-BFEE-256F0D17CA51}"/>
              </c:ext>
            </c:extLst>
          </c:dPt>
          <c:dPt>
            <c:idx val="15"/>
            <c:bubble3D val="0"/>
            <c:spPr>
              <a:gradFill>
                <a:gsLst>
                  <a:gs pos="100000">
                    <a:schemeClr val="accent4">
                      <a:lumMod val="80000"/>
                      <a:lumOff val="20000"/>
                      <a:lumMod val="60000"/>
                      <a:lumOff val="40000"/>
                    </a:schemeClr>
                  </a:gs>
                  <a:gs pos="0">
                    <a:schemeClr val="accent4">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1F-6D80-468B-BFEE-256F0D17CA51}"/>
              </c:ext>
            </c:extLst>
          </c:dPt>
          <c:dPt>
            <c:idx val="16"/>
            <c:bubble3D val="0"/>
            <c:spPr>
              <a:gradFill>
                <a:gsLst>
                  <a:gs pos="100000">
                    <a:schemeClr val="accent5">
                      <a:lumMod val="80000"/>
                      <a:lumOff val="20000"/>
                      <a:lumMod val="60000"/>
                      <a:lumOff val="40000"/>
                    </a:schemeClr>
                  </a:gs>
                  <a:gs pos="0">
                    <a:schemeClr val="accent5">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21-6D80-468B-BFEE-256F0D17CA51}"/>
              </c:ext>
            </c:extLst>
          </c:dPt>
          <c:dPt>
            <c:idx val="17"/>
            <c:bubble3D val="0"/>
            <c:spPr>
              <a:gradFill>
                <a:gsLst>
                  <a:gs pos="100000">
                    <a:schemeClr val="accent6">
                      <a:lumMod val="80000"/>
                      <a:lumOff val="20000"/>
                      <a:lumMod val="60000"/>
                      <a:lumOff val="40000"/>
                    </a:schemeClr>
                  </a:gs>
                  <a:gs pos="0">
                    <a:schemeClr val="accent6">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23-6D80-468B-BFEE-256F0D17CA51}"/>
              </c:ext>
            </c:extLst>
          </c:dPt>
          <c:dPt>
            <c:idx val="18"/>
            <c:bubble3D val="0"/>
            <c:spPr>
              <a:gradFill>
                <a:gsLst>
                  <a:gs pos="100000">
                    <a:schemeClr val="accent1">
                      <a:lumMod val="80000"/>
                      <a:lumMod val="60000"/>
                      <a:lumOff val="40000"/>
                    </a:schemeClr>
                  </a:gs>
                  <a:gs pos="0">
                    <a:schemeClr val="accent1">
                      <a:lumMod val="80000"/>
                    </a:schemeClr>
                  </a:gs>
                </a:gsLst>
                <a:lin ang="5400000" scaled="0"/>
              </a:gradFill>
              <a:ln w="19050">
                <a:solidFill>
                  <a:schemeClr val="lt1"/>
                </a:solidFill>
              </a:ln>
              <a:effectLst/>
            </c:spPr>
            <c:extLst>
              <c:ext xmlns:c16="http://schemas.microsoft.com/office/drawing/2014/chart" uri="{C3380CC4-5D6E-409C-BE32-E72D297353CC}">
                <c16:uniqueId val="{00000025-6D80-468B-BFEE-256F0D17CA51}"/>
              </c:ext>
            </c:extLst>
          </c:dPt>
          <c:dPt>
            <c:idx val="19"/>
            <c:bubble3D val="0"/>
            <c:spPr>
              <a:gradFill>
                <a:gsLst>
                  <a:gs pos="100000">
                    <a:schemeClr val="accent2">
                      <a:lumMod val="80000"/>
                      <a:lumMod val="60000"/>
                      <a:lumOff val="40000"/>
                    </a:schemeClr>
                  </a:gs>
                  <a:gs pos="0">
                    <a:schemeClr val="accent2">
                      <a:lumMod val="80000"/>
                    </a:schemeClr>
                  </a:gs>
                </a:gsLst>
                <a:lin ang="5400000" scaled="0"/>
              </a:gradFill>
              <a:ln w="19050">
                <a:solidFill>
                  <a:schemeClr val="lt1"/>
                </a:solidFill>
              </a:ln>
              <a:effectLst/>
            </c:spPr>
            <c:extLst>
              <c:ext xmlns:c16="http://schemas.microsoft.com/office/drawing/2014/chart" uri="{C3380CC4-5D6E-409C-BE32-E72D297353CC}">
                <c16:uniqueId val="{00000027-6D80-468B-BFEE-256F0D17CA51}"/>
              </c:ext>
            </c:extLst>
          </c:dPt>
          <c:dPt>
            <c:idx val="20"/>
            <c:bubble3D val="0"/>
            <c:spPr>
              <a:gradFill>
                <a:gsLst>
                  <a:gs pos="100000">
                    <a:schemeClr val="accent3">
                      <a:lumMod val="80000"/>
                      <a:lumMod val="60000"/>
                      <a:lumOff val="40000"/>
                    </a:schemeClr>
                  </a:gs>
                  <a:gs pos="0">
                    <a:schemeClr val="accent3">
                      <a:lumMod val="80000"/>
                    </a:schemeClr>
                  </a:gs>
                </a:gsLst>
                <a:lin ang="5400000" scaled="0"/>
              </a:gradFill>
              <a:ln w="19050">
                <a:solidFill>
                  <a:schemeClr val="lt1"/>
                </a:solidFill>
              </a:ln>
              <a:effectLst/>
            </c:spPr>
            <c:extLst>
              <c:ext xmlns:c16="http://schemas.microsoft.com/office/drawing/2014/chart" uri="{C3380CC4-5D6E-409C-BE32-E72D297353CC}">
                <c16:uniqueId val="{00000029-6D80-468B-BFEE-256F0D17CA51}"/>
              </c:ext>
            </c:extLst>
          </c:dPt>
          <c:dPt>
            <c:idx val="21"/>
            <c:bubble3D val="0"/>
            <c:spPr>
              <a:gradFill>
                <a:gsLst>
                  <a:gs pos="100000">
                    <a:schemeClr val="accent4">
                      <a:lumMod val="80000"/>
                      <a:lumMod val="60000"/>
                      <a:lumOff val="40000"/>
                    </a:schemeClr>
                  </a:gs>
                  <a:gs pos="0">
                    <a:schemeClr val="accent4">
                      <a:lumMod val="80000"/>
                    </a:schemeClr>
                  </a:gs>
                </a:gsLst>
                <a:lin ang="5400000" scaled="0"/>
              </a:gradFill>
              <a:ln w="19050">
                <a:solidFill>
                  <a:schemeClr val="lt1"/>
                </a:solidFill>
              </a:ln>
              <a:effectLst/>
            </c:spPr>
            <c:extLst>
              <c:ext xmlns:c16="http://schemas.microsoft.com/office/drawing/2014/chart" uri="{C3380CC4-5D6E-409C-BE32-E72D297353CC}">
                <c16:uniqueId val="{0000002B-6D80-468B-BFEE-256F0D17CA51}"/>
              </c:ext>
            </c:extLst>
          </c:dPt>
          <c:dLbls>
            <c:dLbl>
              <c:idx val="0"/>
              <c:layout/>
              <c:tx>
                <c:rich>
                  <a:bodyPr/>
                  <a:lstStyle/>
                  <a:p>
                    <a:fld id="{B1193A6C-D9F8-4F4F-9BFB-EC284EE4B23C}" type="VALUE">
                      <a:rPr lang="en-US" b="1">
                        <a:solidFill>
                          <a:schemeClr val="tx1"/>
                        </a:solidFill>
                      </a:rPr>
                      <a:pPr/>
                      <a:t>[VALEUR]</a:t>
                    </a:fld>
                    <a:endParaRPr lang="fr-F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6D80-468B-BFEE-256F0D17CA51}"/>
                </c:ext>
              </c:extLst>
            </c:dLbl>
            <c:dLbl>
              <c:idx val="1"/>
              <c:layout/>
              <c:tx>
                <c:rich>
                  <a:bodyPr/>
                  <a:lstStyle/>
                  <a:p>
                    <a:fld id="{7B608BAE-D672-4390-853A-46B1F0C20FBF}" type="VALUE">
                      <a:rPr lang="en-US" b="1">
                        <a:solidFill>
                          <a:schemeClr val="tx1"/>
                        </a:solidFill>
                      </a:rPr>
                      <a:pPr/>
                      <a:t>[VALEUR]</a:t>
                    </a:fld>
                    <a:endParaRPr lang="fr-F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6D80-468B-BFEE-256F0D17CA51}"/>
                </c:ext>
              </c:extLst>
            </c:dLbl>
            <c:dLbl>
              <c:idx val="21"/>
              <c:delete val="1"/>
              <c:extLst>
                <c:ext xmlns:c15="http://schemas.microsoft.com/office/drawing/2012/chart" uri="{CE6537A1-D6FC-4f65-9D91-7224C49458BB}"/>
                <c:ext xmlns:c16="http://schemas.microsoft.com/office/drawing/2014/chart" uri="{C3380CC4-5D6E-409C-BE32-E72D297353CC}">
                  <c16:uniqueId val="{0000002B-6D80-468B-BFEE-256F0D17CA5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Feuil1!$A$2:$A$23</c:f>
              <c:strCache>
                <c:ptCount val="22"/>
                <c:pt idx="0">
                  <c:v>Social Sciences, general</c:v>
                </c:pt>
                <c:pt idx="1">
                  <c:v>Clinical Medicine</c:v>
                </c:pt>
                <c:pt idx="2">
                  <c:v>Engineering</c:v>
                </c:pt>
                <c:pt idx="3">
                  <c:v>Plant &amp; Animal Science</c:v>
                </c:pt>
                <c:pt idx="4">
                  <c:v>Psychiatry/Psychology</c:v>
                </c:pt>
                <c:pt idx="5">
                  <c:v>Chemistry</c:v>
                </c:pt>
                <c:pt idx="6">
                  <c:v>Economics &amp; Business</c:v>
                </c:pt>
                <c:pt idx="7">
                  <c:v>Biology &amp; Biochemistry</c:v>
                </c:pt>
                <c:pt idx="8">
                  <c:v>Mathematics</c:v>
                </c:pt>
                <c:pt idx="9">
                  <c:v>Geosciences</c:v>
                </c:pt>
                <c:pt idx="10">
                  <c:v>Materials Science</c:v>
                </c:pt>
                <c:pt idx="11">
                  <c:v>Environment/Ecology</c:v>
                </c:pt>
                <c:pt idx="12">
                  <c:v>Physics</c:v>
                </c:pt>
                <c:pt idx="13">
                  <c:v>Computer Science</c:v>
                </c:pt>
                <c:pt idx="14">
                  <c:v>Agricultural Sciences</c:v>
                </c:pt>
                <c:pt idx="15">
                  <c:v>Molecular Biology &amp; Genetics</c:v>
                </c:pt>
                <c:pt idx="16">
                  <c:v>Pharmacology &amp; Toxicology</c:v>
                </c:pt>
                <c:pt idx="17">
                  <c:v>Neuroscience &amp; Behavior</c:v>
                </c:pt>
                <c:pt idx="18">
                  <c:v>Microbiology</c:v>
                </c:pt>
                <c:pt idx="19">
                  <c:v>Immunology</c:v>
                </c:pt>
                <c:pt idx="20">
                  <c:v>Space Science</c:v>
                </c:pt>
                <c:pt idx="21">
                  <c:v>Multidisciplinary</c:v>
                </c:pt>
              </c:strCache>
            </c:strRef>
          </c:cat>
          <c:val>
            <c:numRef>
              <c:f>Feuil1!$B$2:$B$23</c:f>
              <c:numCache>
                <c:formatCode>0%</c:formatCode>
                <c:ptCount val="22"/>
                <c:pt idx="0">
                  <c:v>0.18785072951739618</c:v>
                </c:pt>
                <c:pt idx="1">
                  <c:v>0.1808361391694725</c:v>
                </c:pt>
                <c:pt idx="2">
                  <c:v>8.4175084175084181E-2</c:v>
                </c:pt>
                <c:pt idx="3">
                  <c:v>6.7831088664422001E-2</c:v>
                </c:pt>
                <c:pt idx="4">
                  <c:v>4.9663299663299666E-2</c:v>
                </c:pt>
                <c:pt idx="5">
                  <c:v>4.5314253647586983E-2</c:v>
                </c:pt>
                <c:pt idx="6">
                  <c:v>4.4893378226711557E-2</c:v>
                </c:pt>
                <c:pt idx="7">
                  <c:v>3.7808641975308643E-2</c:v>
                </c:pt>
                <c:pt idx="8">
                  <c:v>3.5143097643097643E-2</c:v>
                </c:pt>
                <c:pt idx="9">
                  <c:v>3.3950617283950615E-2</c:v>
                </c:pt>
                <c:pt idx="10">
                  <c:v>3.1004489337822672E-2</c:v>
                </c:pt>
                <c:pt idx="11">
                  <c:v>2.8900112233445567E-2</c:v>
                </c:pt>
                <c:pt idx="12">
                  <c:v>2.7847923681257016E-2</c:v>
                </c:pt>
                <c:pt idx="13">
                  <c:v>2.595398428731762E-2</c:v>
                </c:pt>
                <c:pt idx="14">
                  <c:v>2.5252525252525252E-2</c:v>
                </c:pt>
                <c:pt idx="15">
                  <c:v>2.2727272727272728E-2</c:v>
                </c:pt>
                <c:pt idx="16">
                  <c:v>2.1043771043771045E-2</c:v>
                </c:pt>
                <c:pt idx="17">
                  <c:v>2.0131874298540964E-2</c:v>
                </c:pt>
                <c:pt idx="18">
                  <c:v>1.1223344556677889E-2</c:v>
                </c:pt>
                <c:pt idx="19">
                  <c:v>8.7682379349046016E-3</c:v>
                </c:pt>
                <c:pt idx="20">
                  <c:v>5.2609427609427613E-3</c:v>
                </c:pt>
                <c:pt idx="21">
                  <c:v>4.419191919191919E-3</c:v>
                </c:pt>
              </c:numCache>
            </c:numRef>
          </c:val>
          <c:extLst>
            <c:ext xmlns:c16="http://schemas.microsoft.com/office/drawing/2014/chart" uri="{C3380CC4-5D6E-409C-BE32-E72D297353CC}">
              <c16:uniqueId val="{0000002C-6D80-468B-BFEE-256F0D17CA5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7700811341761766"/>
          <c:y val="8.372275531832675E-2"/>
          <c:w val="0.22214348166330822"/>
          <c:h val="0.91627714162046436"/>
        </c:manualLayout>
      </c:layout>
      <c:overlay val="0"/>
      <c:spPr>
        <a:solidFill>
          <a:schemeClr val="lt1">
            <a:alpha val="50000"/>
          </a:schemeClr>
        </a:solid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Arial Narrow" panose="020B0606020202030204" pitchFamily="34" charset="0"/>
              <a:ea typeface="+mn-ea"/>
              <a:cs typeface="+mn-cs"/>
            </a:defRPr>
          </a:pPr>
          <a:endParaRPr lang="fr-FR"/>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a:outerShdw blurRad="63500" sx="102000" sy="102000" algn="ctr" rotWithShape="0">
        <a:prstClr val="black">
          <a:alpha val="40000"/>
        </a:prstClr>
      </a:outerShdw>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0.5502</cdr:x>
      <cdr:y>0.04965</cdr:y>
    </cdr:from>
    <cdr:to>
      <cdr:x>0.78984</cdr:x>
      <cdr:y>0.62127</cdr:y>
    </cdr:to>
    <cdr:grpSp>
      <cdr:nvGrpSpPr>
        <cdr:cNvPr id="5" name="Groupe 4">
          <a:extLst xmlns:a="http://schemas.openxmlformats.org/drawingml/2006/main">
            <a:ext uri="{FF2B5EF4-FFF2-40B4-BE49-F238E27FC236}">
              <a16:creationId xmlns:a16="http://schemas.microsoft.com/office/drawing/2014/main" id="{47C412D1-E4F1-4CC3-9ADB-1F2F7ED44469}"/>
            </a:ext>
          </a:extLst>
        </cdr:cNvPr>
        <cdr:cNvGrpSpPr/>
      </cdr:nvGrpSpPr>
      <cdr:grpSpPr>
        <a:xfrm xmlns:a="http://schemas.openxmlformats.org/drawingml/2006/main">
          <a:off x="4340793" y="230793"/>
          <a:ext cx="1890635" cy="2657116"/>
          <a:chOff x="4314872" y="230749"/>
          <a:chExt cx="1879390" cy="2657191"/>
        </a:xfrm>
      </cdr:grpSpPr>
      <cdr:sp macro="" textlink="">
        <cdr:nvSpPr>
          <cdr:cNvPr id="2" name="ZoneTexte 4">
            <a:extLst xmlns:a="http://schemas.openxmlformats.org/drawingml/2006/main">
              <a:ext uri="{FF2B5EF4-FFF2-40B4-BE49-F238E27FC236}">
                <a16:creationId xmlns:a16="http://schemas.microsoft.com/office/drawing/2014/main" id="{2132AAC1-0660-4374-811F-CA2A0BAF4DD0}"/>
              </a:ext>
            </a:extLst>
          </cdr:cNvPr>
          <cdr:cNvSpPr txBox="1"/>
        </cdr:nvSpPr>
        <cdr:spPr>
          <a:xfrm xmlns:a="http://schemas.openxmlformats.org/drawingml/2006/main">
            <a:off x="4314872" y="1067045"/>
            <a:ext cx="1202573" cy="25391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r-FR"/>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xmlns:a="http://schemas.openxmlformats.org/drawingml/2006/main">
            <a:r>
              <a:rPr lang="fr-FR" sz="1050" b="1" dirty="0">
                <a:solidFill>
                  <a:srgbClr val="562324"/>
                </a:solidFill>
              </a:rPr>
              <a:t>Social Sciences</a:t>
            </a:r>
          </a:p>
        </cdr:txBody>
      </cdr:sp>
      <cdr:sp macro="" textlink="">
        <cdr:nvSpPr>
          <cdr:cNvPr id="3" name="ZoneTexte 5">
            <a:extLst xmlns:a="http://schemas.openxmlformats.org/drawingml/2006/main">
              <a:ext uri="{FF2B5EF4-FFF2-40B4-BE49-F238E27FC236}">
                <a16:creationId xmlns:a16="http://schemas.microsoft.com/office/drawing/2014/main" id="{434328A5-7FA1-4BDF-9530-FD4181256A4C}"/>
              </a:ext>
            </a:extLst>
          </cdr:cNvPr>
          <cdr:cNvSpPr txBox="1"/>
        </cdr:nvSpPr>
        <cdr:spPr>
          <a:xfrm xmlns:a="http://schemas.openxmlformats.org/drawingml/2006/main">
            <a:off x="4919554" y="2634024"/>
            <a:ext cx="1274708" cy="25391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r-FR"/>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xmlns:a="http://schemas.openxmlformats.org/drawingml/2006/main">
            <a:r>
              <a:rPr lang="fr-FR" sz="1050" b="1" dirty="0" err="1">
                <a:solidFill>
                  <a:srgbClr val="562324"/>
                </a:solidFill>
              </a:rPr>
              <a:t>Clinical</a:t>
            </a:r>
            <a:r>
              <a:rPr lang="fr-FR" sz="1050" b="1" dirty="0">
                <a:solidFill>
                  <a:srgbClr val="562324"/>
                </a:solidFill>
              </a:rPr>
              <a:t> </a:t>
            </a:r>
            <a:r>
              <a:rPr lang="fr-FR" sz="1050" b="1" dirty="0" err="1">
                <a:solidFill>
                  <a:srgbClr val="562324"/>
                </a:solidFill>
              </a:rPr>
              <a:t>Medicine</a:t>
            </a:r>
            <a:endParaRPr lang="fr-FR" sz="1050" b="1" dirty="0">
              <a:solidFill>
                <a:srgbClr val="562324"/>
              </a:solidFill>
            </a:endParaRPr>
          </a:p>
        </cdr:txBody>
      </cdr:sp>
      <cdr:sp macro="" textlink="">
        <cdr:nvSpPr>
          <cdr:cNvPr id="4" name="Flèche : gauche 3">
            <a:extLst xmlns:a="http://schemas.openxmlformats.org/drawingml/2006/main">
              <a:ext uri="{FF2B5EF4-FFF2-40B4-BE49-F238E27FC236}">
                <a16:creationId xmlns:a16="http://schemas.microsoft.com/office/drawing/2014/main" id="{137B0E19-20D8-41BF-9427-CD360CA01397}"/>
              </a:ext>
            </a:extLst>
          </cdr:cNvPr>
          <cdr:cNvSpPr/>
        </cdr:nvSpPr>
        <cdr:spPr>
          <a:xfrm xmlns:a="http://schemas.openxmlformats.org/drawingml/2006/main" rot="18808338">
            <a:off x="4938985" y="482014"/>
            <a:ext cx="984274" cy="481744"/>
          </a:xfrm>
          <a:prstGeom xmlns:a="http://schemas.openxmlformats.org/drawingml/2006/main" prst="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pied de page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8952367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8D0ACC5-85CC-1649-BC18-840037C9EA90}" type="datetimeFigureOut">
              <a:rPr lang="fr-FR" smtClean="0"/>
              <a:t>07/01/2020</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B5C0F53-5EB0-A846-AA9C-8F8924860C8E}" type="slidenum">
              <a:rPr lang="fr-FR" smtClean="0"/>
              <a:t>‹N°›</a:t>
            </a:fld>
            <a:endParaRPr lang="fr-FR"/>
          </a:p>
        </p:txBody>
      </p:sp>
    </p:spTree>
    <p:extLst>
      <p:ext uri="{BB962C8B-B14F-4D97-AF65-F5344CB8AC3E}">
        <p14:creationId xmlns:p14="http://schemas.microsoft.com/office/powerpoint/2010/main" val="9284079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288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D86AED-D6D1-40B2-87FE-DEA98392FD67}"/>
              </a:ext>
            </a:extLst>
          </p:cNvPr>
          <p:cNvSpPr>
            <a:spLocks noGrp="1"/>
          </p:cNvSpPr>
          <p:nvPr>
            <p:ph type="sldNum" sz="quarter" idx="5"/>
          </p:nvPr>
        </p:nvSpPr>
        <p:spPr/>
        <p:txBody>
          <a:bodyPr/>
          <a:lstStyle/>
          <a:p>
            <a:fld id="{AB5C0F53-5EB0-A846-AA9C-8F8924860C8E}" type="slidenum">
              <a:rPr lang="fr-FR" smtClean="0"/>
              <a:t>2</a:t>
            </a:fld>
            <a:endParaRPr lang="fr-FR"/>
          </a:p>
        </p:txBody>
      </p:sp>
    </p:spTree>
    <p:extLst>
      <p:ext uri="{BB962C8B-B14F-4D97-AF65-F5344CB8AC3E}">
        <p14:creationId xmlns:p14="http://schemas.microsoft.com/office/powerpoint/2010/main" val="60647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D86AED-D6D1-40B2-87FE-DEA98392FD67}"/>
              </a:ext>
            </a:extLst>
          </p:cNvPr>
          <p:cNvSpPr>
            <a:spLocks noGrp="1"/>
          </p:cNvSpPr>
          <p:nvPr>
            <p:ph type="sldNum" sz="quarter" idx="5"/>
          </p:nvPr>
        </p:nvSpPr>
        <p:spPr/>
        <p:txBody>
          <a:bodyPr/>
          <a:lstStyle/>
          <a:p>
            <a:fld id="{AB5C0F53-5EB0-A846-AA9C-8F8924860C8E}" type="slidenum">
              <a:rPr lang="fr-FR" smtClean="0"/>
              <a:t>13</a:t>
            </a:fld>
            <a:endParaRPr lang="fr-FR"/>
          </a:p>
        </p:txBody>
      </p:sp>
    </p:spTree>
    <p:extLst>
      <p:ext uri="{BB962C8B-B14F-4D97-AF65-F5344CB8AC3E}">
        <p14:creationId xmlns:p14="http://schemas.microsoft.com/office/powerpoint/2010/main" val="2539723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D86AED-D6D1-40B2-87FE-DEA98392FD67}"/>
              </a:ext>
            </a:extLst>
          </p:cNvPr>
          <p:cNvSpPr>
            <a:spLocks noGrp="1"/>
          </p:cNvSpPr>
          <p:nvPr>
            <p:ph type="sldNum" sz="quarter" idx="5"/>
          </p:nvPr>
        </p:nvSpPr>
        <p:spPr/>
        <p:txBody>
          <a:bodyPr/>
          <a:lstStyle/>
          <a:p>
            <a:fld id="{AB5C0F53-5EB0-A846-AA9C-8F8924860C8E}" type="slidenum">
              <a:rPr lang="fr-FR" smtClean="0"/>
              <a:t>14</a:t>
            </a:fld>
            <a:endParaRPr lang="fr-FR"/>
          </a:p>
        </p:txBody>
      </p:sp>
    </p:spTree>
    <p:extLst>
      <p:ext uri="{BB962C8B-B14F-4D97-AF65-F5344CB8AC3E}">
        <p14:creationId xmlns:p14="http://schemas.microsoft.com/office/powerpoint/2010/main" val="2548327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D86AED-D6D1-40B2-87FE-DEA98392FD67}"/>
              </a:ext>
            </a:extLst>
          </p:cNvPr>
          <p:cNvSpPr>
            <a:spLocks noGrp="1"/>
          </p:cNvSpPr>
          <p:nvPr>
            <p:ph type="sldNum" sz="quarter" idx="5"/>
          </p:nvPr>
        </p:nvSpPr>
        <p:spPr/>
        <p:txBody>
          <a:bodyPr/>
          <a:lstStyle/>
          <a:p>
            <a:fld id="{AB5C0F53-5EB0-A846-AA9C-8F8924860C8E}" type="slidenum">
              <a:rPr lang="fr-FR" smtClean="0"/>
              <a:t>15</a:t>
            </a:fld>
            <a:endParaRPr lang="fr-FR"/>
          </a:p>
        </p:txBody>
      </p:sp>
    </p:spTree>
    <p:extLst>
      <p:ext uri="{BB962C8B-B14F-4D97-AF65-F5344CB8AC3E}">
        <p14:creationId xmlns:p14="http://schemas.microsoft.com/office/powerpoint/2010/main" val="181570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D86AED-D6D1-40B2-87FE-DEA98392FD67}"/>
              </a:ext>
            </a:extLst>
          </p:cNvPr>
          <p:cNvSpPr>
            <a:spLocks noGrp="1"/>
          </p:cNvSpPr>
          <p:nvPr>
            <p:ph type="sldNum" sz="quarter" idx="5"/>
          </p:nvPr>
        </p:nvSpPr>
        <p:spPr/>
        <p:txBody>
          <a:bodyPr/>
          <a:lstStyle/>
          <a:p>
            <a:fld id="{AB5C0F53-5EB0-A846-AA9C-8F8924860C8E}" type="slidenum">
              <a:rPr lang="fr-FR" smtClean="0"/>
              <a:t>16</a:t>
            </a:fld>
            <a:endParaRPr lang="fr-FR"/>
          </a:p>
        </p:txBody>
      </p:sp>
    </p:spTree>
    <p:extLst>
      <p:ext uri="{BB962C8B-B14F-4D97-AF65-F5344CB8AC3E}">
        <p14:creationId xmlns:p14="http://schemas.microsoft.com/office/powerpoint/2010/main" val="342588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D86AED-D6D1-40B2-87FE-DEA98392FD67}"/>
              </a:ext>
            </a:extLst>
          </p:cNvPr>
          <p:cNvSpPr>
            <a:spLocks noGrp="1"/>
          </p:cNvSpPr>
          <p:nvPr>
            <p:ph type="sldNum" sz="quarter" idx="5"/>
          </p:nvPr>
        </p:nvSpPr>
        <p:spPr/>
        <p:txBody>
          <a:bodyPr/>
          <a:lstStyle/>
          <a:p>
            <a:fld id="{AB5C0F53-5EB0-A846-AA9C-8F8924860C8E}" type="slidenum">
              <a:rPr lang="fr-FR" smtClean="0"/>
              <a:t>17</a:t>
            </a:fld>
            <a:endParaRPr lang="fr-FR"/>
          </a:p>
        </p:txBody>
      </p:sp>
    </p:spTree>
    <p:extLst>
      <p:ext uri="{BB962C8B-B14F-4D97-AF65-F5344CB8AC3E}">
        <p14:creationId xmlns:p14="http://schemas.microsoft.com/office/powerpoint/2010/main" val="1448087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D86AED-D6D1-40B2-87FE-DEA98392FD67}"/>
              </a:ext>
            </a:extLst>
          </p:cNvPr>
          <p:cNvSpPr>
            <a:spLocks noGrp="1"/>
          </p:cNvSpPr>
          <p:nvPr>
            <p:ph type="sldNum" sz="quarter" idx="5"/>
          </p:nvPr>
        </p:nvSpPr>
        <p:spPr/>
        <p:txBody>
          <a:bodyPr/>
          <a:lstStyle/>
          <a:p>
            <a:fld id="{AB5C0F53-5EB0-A846-AA9C-8F8924860C8E}" type="slidenum">
              <a:rPr lang="fr-FR" smtClean="0"/>
              <a:t>18</a:t>
            </a:fld>
            <a:endParaRPr lang="fr-FR"/>
          </a:p>
        </p:txBody>
      </p:sp>
    </p:spTree>
    <p:extLst>
      <p:ext uri="{BB962C8B-B14F-4D97-AF65-F5344CB8AC3E}">
        <p14:creationId xmlns:p14="http://schemas.microsoft.com/office/powerpoint/2010/main" val="337835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D86AED-D6D1-40B2-87FE-DEA98392FD67}"/>
              </a:ext>
            </a:extLst>
          </p:cNvPr>
          <p:cNvSpPr>
            <a:spLocks noGrp="1"/>
          </p:cNvSpPr>
          <p:nvPr>
            <p:ph type="sldNum" sz="quarter" idx="5"/>
          </p:nvPr>
        </p:nvSpPr>
        <p:spPr/>
        <p:txBody>
          <a:bodyPr/>
          <a:lstStyle/>
          <a:p>
            <a:fld id="{AB5C0F53-5EB0-A846-AA9C-8F8924860C8E}" type="slidenum">
              <a:rPr lang="fr-FR" smtClean="0"/>
              <a:t>3</a:t>
            </a:fld>
            <a:endParaRPr lang="fr-FR"/>
          </a:p>
        </p:txBody>
      </p:sp>
    </p:spTree>
    <p:extLst>
      <p:ext uri="{BB962C8B-B14F-4D97-AF65-F5344CB8AC3E}">
        <p14:creationId xmlns:p14="http://schemas.microsoft.com/office/powerpoint/2010/main" val="272555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D86AED-D6D1-40B2-87FE-DEA98392FD67}"/>
              </a:ext>
            </a:extLst>
          </p:cNvPr>
          <p:cNvSpPr>
            <a:spLocks noGrp="1"/>
          </p:cNvSpPr>
          <p:nvPr>
            <p:ph type="sldNum" sz="quarter" idx="5"/>
          </p:nvPr>
        </p:nvSpPr>
        <p:spPr/>
        <p:txBody>
          <a:bodyPr/>
          <a:lstStyle/>
          <a:p>
            <a:fld id="{AB5C0F53-5EB0-A846-AA9C-8F8924860C8E}" type="slidenum">
              <a:rPr lang="fr-FR" smtClean="0"/>
              <a:t>4</a:t>
            </a:fld>
            <a:endParaRPr lang="fr-FR"/>
          </a:p>
        </p:txBody>
      </p:sp>
    </p:spTree>
    <p:extLst>
      <p:ext uri="{BB962C8B-B14F-4D97-AF65-F5344CB8AC3E}">
        <p14:creationId xmlns:p14="http://schemas.microsoft.com/office/powerpoint/2010/main" val="43267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D86AED-D6D1-40B2-87FE-DEA98392FD67}"/>
              </a:ext>
            </a:extLst>
          </p:cNvPr>
          <p:cNvSpPr>
            <a:spLocks noGrp="1"/>
          </p:cNvSpPr>
          <p:nvPr>
            <p:ph type="sldNum" sz="quarter" idx="5"/>
          </p:nvPr>
        </p:nvSpPr>
        <p:spPr/>
        <p:txBody>
          <a:bodyPr/>
          <a:lstStyle/>
          <a:p>
            <a:fld id="{AB5C0F53-5EB0-A846-AA9C-8F8924860C8E}" type="slidenum">
              <a:rPr lang="fr-FR" smtClean="0"/>
              <a:t>7</a:t>
            </a:fld>
            <a:endParaRPr lang="fr-FR"/>
          </a:p>
        </p:txBody>
      </p:sp>
    </p:spTree>
    <p:extLst>
      <p:ext uri="{BB962C8B-B14F-4D97-AF65-F5344CB8AC3E}">
        <p14:creationId xmlns:p14="http://schemas.microsoft.com/office/powerpoint/2010/main" val="213931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D86AED-D6D1-40B2-87FE-DEA98392FD67}"/>
              </a:ext>
            </a:extLst>
          </p:cNvPr>
          <p:cNvSpPr>
            <a:spLocks noGrp="1"/>
          </p:cNvSpPr>
          <p:nvPr>
            <p:ph type="sldNum" sz="quarter" idx="5"/>
          </p:nvPr>
        </p:nvSpPr>
        <p:spPr/>
        <p:txBody>
          <a:bodyPr/>
          <a:lstStyle/>
          <a:p>
            <a:fld id="{AB5C0F53-5EB0-A846-AA9C-8F8924860C8E}" type="slidenum">
              <a:rPr lang="fr-FR" smtClean="0"/>
              <a:t>8</a:t>
            </a:fld>
            <a:endParaRPr lang="fr-FR"/>
          </a:p>
        </p:txBody>
      </p:sp>
    </p:spTree>
    <p:extLst>
      <p:ext uri="{BB962C8B-B14F-4D97-AF65-F5344CB8AC3E}">
        <p14:creationId xmlns:p14="http://schemas.microsoft.com/office/powerpoint/2010/main" val="154252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D86AED-D6D1-40B2-87FE-DEA98392FD67}"/>
              </a:ext>
            </a:extLst>
          </p:cNvPr>
          <p:cNvSpPr>
            <a:spLocks noGrp="1"/>
          </p:cNvSpPr>
          <p:nvPr>
            <p:ph type="sldNum" sz="quarter" idx="5"/>
          </p:nvPr>
        </p:nvSpPr>
        <p:spPr/>
        <p:txBody>
          <a:bodyPr/>
          <a:lstStyle/>
          <a:p>
            <a:fld id="{AB5C0F53-5EB0-A846-AA9C-8F8924860C8E}" type="slidenum">
              <a:rPr lang="fr-FR" smtClean="0"/>
              <a:t>9</a:t>
            </a:fld>
            <a:endParaRPr lang="fr-FR"/>
          </a:p>
        </p:txBody>
      </p:sp>
    </p:spTree>
    <p:extLst>
      <p:ext uri="{BB962C8B-B14F-4D97-AF65-F5344CB8AC3E}">
        <p14:creationId xmlns:p14="http://schemas.microsoft.com/office/powerpoint/2010/main" val="60227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D86AED-D6D1-40B2-87FE-DEA98392FD67}"/>
              </a:ext>
            </a:extLst>
          </p:cNvPr>
          <p:cNvSpPr>
            <a:spLocks noGrp="1"/>
          </p:cNvSpPr>
          <p:nvPr>
            <p:ph type="sldNum" sz="quarter" idx="5"/>
          </p:nvPr>
        </p:nvSpPr>
        <p:spPr/>
        <p:txBody>
          <a:bodyPr/>
          <a:lstStyle/>
          <a:p>
            <a:fld id="{AB5C0F53-5EB0-A846-AA9C-8F8924860C8E}" type="slidenum">
              <a:rPr lang="fr-FR" smtClean="0"/>
              <a:t>10</a:t>
            </a:fld>
            <a:endParaRPr lang="fr-FR"/>
          </a:p>
        </p:txBody>
      </p:sp>
    </p:spTree>
    <p:extLst>
      <p:ext uri="{BB962C8B-B14F-4D97-AF65-F5344CB8AC3E}">
        <p14:creationId xmlns:p14="http://schemas.microsoft.com/office/powerpoint/2010/main" val="2855509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D86AED-D6D1-40B2-87FE-DEA98392FD67}"/>
              </a:ext>
            </a:extLst>
          </p:cNvPr>
          <p:cNvSpPr>
            <a:spLocks noGrp="1"/>
          </p:cNvSpPr>
          <p:nvPr>
            <p:ph type="sldNum" sz="quarter" idx="5"/>
          </p:nvPr>
        </p:nvSpPr>
        <p:spPr/>
        <p:txBody>
          <a:bodyPr/>
          <a:lstStyle/>
          <a:p>
            <a:fld id="{AB5C0F53-5EB0-A846-AA9C-8F8924860C8E}" type="slidenum">
              <a:rPr lang="fr-FR" smtClean="0"/>
              <a:t>11</a:t>
            </a:fld>
            <a:endParaRPr lang="fr-FR"/>
          </a:p>
        </p:txBody>
      </p:sp>
    </p:spTree>
    <p:extLst>
      <p:ext uri="{BB962C8B-B14F-4D97-AF65-F5344CB8AC3E}">
        <p14:creationId xmlns:p14="http://schemas.microsoft.com/office/powerpoint/2010/main" val="414926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D86AED-D6D1-40B2-87FE-DEA98392FD67}"/>
              </a:ext>
            </a:extLst>
          </p:cNvPr>
          <p:cNvSpPr>
            <a:spLocks noGrp="1"/>
          </p:cNvSpPr>
          <p:nvPr>
            <p:ph type="sldNum" sz="quarter" idx="5"/>
          </p:nvPr>
        </p:nvSpPr>
        <p:spPr/>
        <p:txBody>
          <a:bodyPr/>
          <a:lstStyle/>
          <a:p>
            <a:fld id="{AB5C0F53-5EB0-A846-AA9C-8F8924860C8E}" type="slidenum">
              <a:rPr lang="fr-FR" smtClean="0"/>
              <a:t>12</a:t>
            </a:fld>
            <a:endParaRPr lang="fr-FR"/>
          </a:p>
        </p:txBody>
      </p:sp>
    </p:spTree>
    <p:extLst>
      <p:ext uri="{BB962C8B-B14F-4D97-AF65-F5344CB8AC3E}">
        <p14:creationId xmlns:p14="http://schemas.microsoft.com/office/powerpoint/2010/main" val="4234312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solidFill>
          <a:schemeClr val="bg2"/>
        </a:solidFill>
        <a:effectLst/>
      </p:bgPr>
    </p:bg>
    <p:spTree>
      <p:nvGrpSpPr>
        <p:cNvPr id="1" name=""/>
        <p:cNvGrpSpPr/>
        <p:nvPr/>
      </p:nvGrpSpPr>
      <p:grpSpPr>
        <a:xfrm>
          <a:off x="0" y="0"/>
          <a:ext cx="0" cy="0"/>
          <a:chOff x="0" y="0"/>
          <a:chExt cx="0" cy="0"/>
        </a:xfrm>
      </p:grpSpPr>
      <p:pic>
        <p:nvPicPr>
          <p:cNvPr id="3" name="Image 2" descr="Groupe 2.jpg"/>
          <p:cNvPicPr>
            <a:picLocks noChangeAspect="1"/>
          </p:cNvPicPr>
          <p:nvPr userDrawn="1"/>
        </p:nvPicPr>
        <p:blipFill rotWithShape="1">
          <a:blip r:embed="rId2">
            <a:extLst>
              <a:ext uri="{28A0092B-C50C-407E-A947-70E740481C1C}">
                <a14:useLocalDpi xmlns:a14="http://schemas.microsoft.com/office/drawing/2010/main" val="0"/>
              </a:ext>
            </a:extLst>
          </a:blip>
          <a:srcRect t="-345" r="398" b="-1087"/>
          <a:stretch/>
        </p:blipFill>
        <p:spPr>
          <a:xfrm>
            <a:off x="0" y="3410024"/>
            <a:ext cx="9144000" cy="3500029"/>
          </a:xfrm>
          <a:prstGeom prst="rect">
            <a:avLst/>
          </a:prstGeom>
        </p:spPr>
      </p:pic>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8522" y="958468"/>
            <a:ext cx="3613410" cy="1499181"/>
          </a:xfrm>
          <a:prstGeom prst="rect">
            <a:avLst/>
          </a:prstGeom>
        </p:spPr>
      </p:pic>
      <p:sp>
        <p:nvSpPr>
          <p:cNvPr id="6" name="Title 1"/>
          <p:cNvSpPr>
            <a:spLocks noGrp="1"/>
          </p:cNvSpPr>
          <p:nvPr>
            <p:ph type="ctrTitle" hasCustomPrompt="1"/>
          </p:nvPr>
        </p:nvSpPr>
        <p:spPr>
          <a:xfrm>
            <a:off x="4463934" y="3420000"/>
            <a:ext cx="4079702" cy="1230699"/>
          </a:xfrm>
          <a:prstGeom prst="rect">
            <a:avLst/>
          </a:prstGeom>
        </p:spPr>
        <p:txBody>
          <a:bodyPr tIns="180000" anchor="t" anchorCtr="0">
            <a:normAutofit/>
          </a:bodyPr>
          <a:lstStyle>
            <a:lvl1pPr algn="l">
              <a:defRPr sz="2400" baseline="0">
                <a:solidFill>
                  <a:schemeClr val="bg2"/>
                </a:solidFill>
              </a:defRPr>
            </a:lvl1pPr>
          </a:lstStyle>
          <a:p>
            <a:r>
              <a:rPr lang="fr-FR" dirty="0"/>
              <a:t>Cliquez et modifiez le titre en Arial 24 gras. Modèle version texte plus long</a:t>
            </a:r>
            <a:endParaRPr lang="en-US" dirty="0"/>
          </a:p>
        </p:txBody>
      </p:sp>
      <p:sp>
        <p:nvSpPr>
          <p:cNvPr id="15" name="ZoneTexte 14"/>
          <p:cNvSpPr txBox="1"/>
          <p:nvPr userDrawn="1"/>
        </p:nvSpPr>
        <p:spPr>
          <a:xfrm rot="16200000">
            <a:off x="-1479375" y="5042818"/>
            <a:ext cx="3182307" cy="123111"/>
          </a:xfrm>
          <a:prstGeom prst="rect">
            <a:avLst/>
          </a:prstGeom>
          <a:noFill/>
          <a:ln w="0">
            <a:noFill/>
          </a:ln>
        </p:spPr>
        <p:txBody>
          <a:bodyPr wrap="square" lIns="0" tIns="0" rIns="0" bIns="0" rtlCol="0">
            <a:spAutoFit/>
          </a:bodyPr>
          <a:lstStyle/>
          <a:p>
            <a:r>
              <a:rPr lang="fr-FR" sz="800" dirty="0">
                <a:solidFill>
                  <a:schemeClr val="bg1">
                    <a:lumMod val="75000"/>
                  </a:schemeClr>
                </a:solidFill>
                <a:latin typeface="Arial" charset="0"/>
                <a:ea typeface="Arial" charset="0"/>
                <a:cs typeface="Arial" charset="0"/>
              </a:rPr>
              <a:t>©</a:t>
            </a:r>
            <a:r>
              <a:rPr lang="fr-FR" sz="800" baseline="0" dirty="0">
                <a:solidFill>
                  <a:schemeClr val="bg1">
                    <a:lumMod val="75000"/>
                  </a:schemeClr>
                </a:solidFill>
                <a:latin typeface="Arial" charset="0"/>
                <a:ea typeface="Arial" charset="0"/>
                <a:cs typeface="Arial" charset="0"/>
              </a:rPr>
              <a:t> Inserm/</a:t>
            </a:r>
            <a:r>
              <a:rPr lang="fr-FR" sz="800" baseline="0" dirty="0" err="1">
                <a:solidFill>
                  <a:schemeClr val="bg1">
                    <a:lumMod val="75000"/>
                  </a:schemeClr>
                </a:solidFill>
                <a:latin typeface="Arial" charset="0"/>
                <a:ea typeface="Arial" charset="0"/>
                <a:cs typeface="Arial" charset="0"/>
              </a:rPr>
              <a:t>Valjent</a:t>
            </a:r>
            <a:r>
              <a:rPr lang="fr-FR" sz="800" baseline="0" dirty="0">
                <a:solidFill>
                  <a:schemeClr val="bg1">
                    <a:lumMod val="75000"/>
                  </a:schemeClr>
                </a:solidFill>
                <a:latin typeface="Arial" charset="0"/>
                <a:ea typeface="Arial" charset="0"/>
                <a:cs typeface="Arial" charset="0"/>
              </a:rPr>
              <a:t> Emmanuel/Coupe horizontale du cervelet de souris</a:t>
            </a:r>
            <a:endParaRPr lang="fr-FR" sz="800" dirty="0">
              <a:solidFill>
                <a:schemeClr val="bg1">
                  <a:lumMod val="75000"/>
                </a:schemeClr>
              </a:solidFill>
              <a:latin typeface="Arial" charset="0"/>
              <a:ea typeface="Arial" charset="0"/>
              <a:cs typeface="Arial" charset="0"/>
            </a:endParaRPr>
          </a:p>
        </p:txBody>
      </p:sp>
    </p:spTree>
    <p:extLst>
      <p:ext uri="{BB962C8B-B14F-4D97-AF65-F5344CB8AC3E}">
        <p14:creationId xmlns:p14="http://schemas.microsoft.com/office/powerpoint/2010/main" val="11545213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7"/>
            <a:ext cx="7886700" cy="713521"/>
          </a:xfrm>
          <a:prstGeom prst="rect">
            <a:avLst/>
          </a:prstGeom>
        </p:spPr>
        <p:txBody>
          <a:bodyPr/>
          <a:lstStyle>
            <a:lvl1pPr>
              <a:defRPr baseline="0">
                <a:solidFill>
                  <a:schemeClr val="tx2"/>
                </a:solidFill>
              </a:defRPr>
            </a:lvl1pPr>
          </a:lstStyle>
          <a:p>
            <a:r>
              <a:rPr lang="fr-FR"/>
              <a:t>Modifiez le style du titre</a:t>
            </a:r>
            <a:endParaRPr lang="fr-FR" dirty="0"/>
          </a:p>
        </p:txBody>
      </p:sp>
      <p:sp>
        <p:nvSpPr>
          <p:cNvPr id="5" name="Espace réservé du numéro de diapositive 4"/>
          <p:cNvSpPr>
            <a:spLocks noGrp="1"/>
          </p:cNvSpPr>
          <p:nvPr>
            <p:ph type="sldNum" sz="quarter" idx="12"/>
          </p:nvPr>
        </p:nvSpPr>
        <p:spPr>
          <a:xfrm>
            <a:off x="8515350" y="6542116"/>
            <a:ext cx="617713" cy="287872"/>
          </a:xfrm>
          <a:prstGeom prst="rect">
            <a:avLst/>
          </a:prstGeom>
        </p:spPr>
        <p:txBody>
          <a:bodyPr/>
          <a:lstStyle>
            <a:lvl1pPr>
              <a:defRPr sz="1200" b="0" i="0">
                <a:solidFill>
                  <a:schemeClr val="tx2"/>
                </a:solidFill>
                <a:latin typeface="Times New Roman" charset="0"/>
                <a:ea typeface="Times New Roman" charset="0"/>
                <a:cs typeface="Times New Roman" charset="0"/>
              </a:defRPr>
            </a:lvl1pPr>
          </a:lstStyle>
          <a:p>
            <a:fld id="{90F7D937-8C47-D949-9B66-03B4793ACCA3}" type="slidenum">
              <a:rPr lang="fr-FR" smtClean="0"/>
              <a:pPr/>
              <a:t>‹N°›</a:t>
            </a:fld>
            <a:endParaRPr lang="fr-FR" dirty="0"/>
          </a:p>
        </p:txBody>
      </p:sp>
      <p:cxnSp>
        <p:nvCxnSpPr>
          <p:cNvPr id="12" name="Connecteur droit 11"/>
          <p:cNvCxnSpPr/>
          <p:nvPr userDrawn="1"/>
        </p:nvCxnSpPr>
        <p:spPr>
          <a:xfrm>
            <a:off x="0" y="1078648"/>
            <a:ext cx="9144000" cy="0"/>
          </a:xfrm>
          <a:prstGeom prst="line">
            <a:avLst/>
          </a:prstGeom>
          <a:ln>
            <a:solidFill>
              <a:srgbClr val="EF4C22"/>
            </a:solidFill>
          </a:ln>
        </p:spPr>
        <p:style>
          <a:lnRef idx="1">
            <a:schemeClr val="accent1"/>
          </a:lnRef>
          <a:fillRef idx="0">
            <a:schemeClr val="accent1"/>
          </a:fillRef>
          <a:effectRef idx="0">
            <a:schemeClr val="accent1"/>
          </a:effectRef>
          <a:fontRef idx="minor">
            <a:schemeClr val="tx1"/>
          </a:fontRef>
        </p:style>
      </p:cxnSp>
      <p:sp>
        <p:nvSpPr>
          <p:cNvPr id="14" name="Footer Placeholder 5"/>
          <p:cNvSpPr>
            <a:spLocks noGrp="1"/>
          </p:cNvSpPr>
          <p:nvPr>
            <p:ph type="ftr" sz="quarter" idx="11"/>
          </p:nvPr>
        </p:nvSpPr>
        <p:spPr>
          <a:xfrm>
            <a:off x="628650" y="6542116"/>
            <a:ext cx="3145328" cy="287872"/>
          </a:xfrm>
          <a:prstGeom prst="rect">
            <a:avLst/>
          </a:prstGeom>
        </p:spPr>
        <p:txBody>
          <a:bodyPr/>
          <a:lstStyle>
            <a:lvl1pPr>
              <a:defRPr sz="1200" b="0" i="1">
                <a:solidFill>
                  <a:schemeClr val="tx2"/>
                </a:solidFill>
                <a:latin typeface="Times New Roman" charset="0"/>
                <a:ea typeface="Times New Roman" charset="0"/>
                <a:cs typeface="Times New Roman" charset="0"/>
              </a:defRPr>
            </a:lvl1pPr>
          </a:lstStyle>
          <a:p>
            <a:r>
              <a:rPr lang="fr-FR"/>
              <a:t>Elisabeth ADJADJ - DESP Inserm</a:t>
            </a:r>
            <a:endParaRPr lang="fr-FR" dirty="0"/>
          </a:p>
        </p:txBody>
      </p:sp>
      <p:sp>
        <p:nvSpPr>
          <p:cNvPr id="15" name="Espace réservé de la date 2"/>
          <p:cNvSpPr>
            <a:spLocks noGrp="1"/>
          </p:cNvSpPr>
          <p:nvPr>
            <p:ph type="dt" sz="half" idx="10"/>
          </p:nvPr>
        </p:nvSpPr>
        <p:spPr>
          <a:xfrm>
            <a:off x="7321774" y="6542116"/>
            <a:ext cx="1004582" cy="287872"/>
          </a:xfrm>
          <a:prstGeom prst="rect">
            <a:avLst/>
          </a:prstGeom>
        </p:spPr>
        <p:txBody>
          <a:bodyPr/>
          <a:lstStyle>
            <a:lvl1pPr>
              <a:defRPr sz="1200" b="0" i="1">
                <a:solidFill>
                  <a:schemeClr val="tx2"/>
                </a:solidFill>
                <a:latin typeface="Times New Roman" charset="0"/>
                <a:ea typeface="Times New Roman" charset="0"/>
                <a:cs typeface="Times New Roman" charset="0"/>
              </a:defRPr>
            </a:lvl1pPr>
          </a:lstStyle>
          <a:p>
            <a:endParaRPr lang="fr-FR" dirty="0"/>
          </a:p>
        </p:txBody>
      </p:sp>
      <p:sp>
        <p:nvSpPr>
          <p:cNvPr id="7" name="Espace réservé du contenu 6"/>
          <p:cNvSpPr>
            <a:spLocks noGrp="1"/>
          </p:cNvSpPr>
          <p:nvPr>
            <p:ph sz="quarter" idx="14"/>
          </p:nvPr>
        </p:nvSpPr>
        <p:spPr>
          <a:xfrm>
            <a:off x="628650" y="1151217"/>
            <a:ext cx="7886700" cy="523689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cxnSp>
        <p:nvCxnSpPr>
          <p:cNvPr id="17" name="Connecteur droit 16"/>
          <p:cNvCxnSpPr/>
          <p:nvPr userDrawn="1"/>
        </p:nvCxnSpPr>
        <p:spPr>
          <a:xfrm>
            <a:off x="-10937" y="6465116"/>
            <a:ext cx="9144000" cy="0"/>
          </a:xfrm>
          <a:prstGeom prst="line">
            <a:avLst/>
          </a:prstGeom>
          <a:ln w="3175">
            <a:solidFill>
              <a:srgbClr val="EF4C22"/>
            </a:solidFill>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userDrawn="1"/>
        </p:nvPicPr>
        <p:blipFill rotWithShape="1">
          <a:blip r:embed="rId2">
            <a:extLst>
              <a:ext uri="{28A0092B-C50C-407E-A947-70E740481C1C}">
                <a14:useLocalDpi xmlns:a14="http://schemas.microsoft.com/office/drawing/2010/main" val="0"/>
              </a:ext>
            </a:extLst>
          </a:blip>
          <a:srcRect t="8919" b="18900"/>
          <a:stretch/>
        </p:blipFill>
        <p:spPr>
          <a:xfrm>
            <a:off x="4218102" y="6508800"/>
            <a:ext cx="1152000" cy="304800"/>
          </a:xfrm>
          <a:prstGeom prst="rect">
            <a:avLst/>
          </a:prstGeom>
        </p:spPr>
      </p:pic>
    </p:spTree>
    <p:extLst>
      <p:ext uri="{BB962C8B-B14F-4D97-AF65-F5344CB8AC3E}">
        <p14:creationId xmlns:p14="http://schemas.microsoft.com/office/powerpoint/2010/main" val="120246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7"/>
            <a:ext cx="7886700" cy="726275"/>
          </a:xfrm>
          <a:prstGeom prst="rect">
            <a:avLst/>
          </a:prstGeom>
        </p:spPr>
        <p:txBody>
          <a:bodyPr/>
          <a:lstStyle>
            <a:lvl1pPr>
              <a:defRPr baseline="0">
                <a:solidFill>
                  <a:schemeClr val="tx2"/>
                </a:solidFill>
              </a:defRPr>
            </a:lvl1pPr>
          </a:lstStyle>
          <a:p>
            <a:r>
              <a:rPr lang="fr-FR"/>
              <a:t>Modifiez le style du titre</a:t>
            </a:r>
            <a:endParaRPr lang="fr-FR" dirty="0"/>
          </a:p>
        </p:txBody>
      </p:sp>
      <p:sp>
        <p:nvSpPr>
          <p:cNvPr id="5" name="Espace réservé du numéro de diapositive 4"/>
          <p:cNvSpPr>
            <a:spLocks noGrp="1"/>
          </p:cNvSpPr>
          <p:nvPr>
            <p:ph type="sldNum" sz="quarter" idx="12"/>
          </p:nvPr>
        </p:nvSpPr>
        <p:spPr>
          <a:xfrm>
            <a:off x="8515350" y="6542116"/>
            <a:ext cx="617713" cy="287872"/>
          </a:xfrm>
          <a:prstGeom prst="rect">
            <a:avLst/>
          </a:prstGeom>
        </p:spPr>
        <p:txBody>
          <a:bodyPr/>
          <a:lstStyle>
            <a:lvl1pPr>
              <a:defRPr sz="1200" b="0" i="0">
                <a:solidFill>
                  <a:schemeClr val="tx2"/>
                </a:solidFill>
                <a:latin typeface="Times New Roman" charset="0"/>
                <a:ea typeface="Times New Roman" charset="0"/>
                <a:cs typeface="Times New Roman" charset="0"/>
              </a:defRPr>
            </a:lvl1pPr>
          </a:lstStyle>
          <a:p>
            <a:fld id="{90F7D937-8C47-D949-9B66-03B4793ACCA3}" type="slidenum">
              <a:rPr lang="fr-FR" smtClean="0"/>
              <a:pPr/>
              <a:t>‹N°›</a:t>
            </a:fld>
            <a:endParaRPr lang="fr-FR" dirty="0"/>
          </a:p>
        </p:txBody>
      </p:sp>
      <p:sp>
        <p:nvSpPr>
          <p:cNvPr id="8" name="Text Placeholder 2"/>
          <p:cNvSpPr>
            <a:spLocks noGrp="1"/>
          </p:cNvSpPr>
          <p:nvPr>
            <p:ph type="body" idx="13" hasCustomPrompt="1"/>
          </p:nvPr>
        </p:nvSpPr>
        <p:spPr>
          <a:xfrm>
            <a:off x="629842" y="1152000"/>
            <a:ext cx="7885508" cy="959977"/>
          </a:xfrm>
        </p:spPr>
        <p:txBody>
          <a:bodyPr tIns="180000" anchor="t"/>
          <a:lstStyle>
            <a:lvl1pPr marL="0" indent="0">
              <a:buNone/>
              <a:defRPr sz="2400" b="0">
                <a:solidFill>
                  <a:srgbClr val="EF4C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 Modèle sur une ou deux lignes de texte :</a:t>
            </a:r>
          </a:p>
        </p:txBody>
      </p:sp>
      <p:cxnSp>
        <p:nvCxnSpPr>
          <p:cNvPr id="12" name="Connecteur droit 11"/>
          <p:cNvCxnSpPr/>
          <p:nvPr userDrawn="1"/>
        </p:nvCxnSpPr>
        <p:spPr>
          <a:xfrm>
            <a:off x="0" y="1080000"/>
            <a:ext cx="9144000" cy="0"/>
          </a:xfrm>
          <a:prstGeom prst="line">
            <a:avLst/>
          </a:prstGeom>
          <a:ln>
            <a:solidFill>
              <a:srgbClr val="EF4C22"/>
            </a:solidFill>
          </a:ln>
        </p:spPr>
        <p:style>
          <a:lnRef idx="1">
            <a:schemeClr val="accent1"/>
          </a:lnRef>
          <a:fillRef idx="0">
            <a:schemeClr val="accent1"/>
          </a:fillRef>
          <a:effectRef idx="0">
            <a:schemeClr val="accent1"/>
          </a:effectRef>
          <a:fontRef idx="minor">
            <a:schemeClr val="tx1"/>
          </a:fontRef>
        </p:style>
      </p:cxnSp>
      <p:sp>
        <p:nvSpPr>
          <p:cNvPr id="14" name="Footer Placeholder 5"/>
          <p:cNvSpPr>
            <a:spLocks noGrp="1"/>
          </p:cNvSpPr>
          <p:nvPr>
            <p:ph type="ftr" sz="quarter" idx="11"/>
          </p:nvPr>
        </p:nvSpPr>
        <p:spPr>
          <a:xfrm>
            <a:off x="628650" y="6542116"/>
            <a:ext cx="3145328" cy="287872"/>
          </a:xfrm>
          <a:prstGeom prst="rect">
            <a:avLst/>
          </a:prstGeom>
        </p:spPr>
        <p:txBody>
          <a:bodyPr/>
          <a:lstStyle>
            <a:lvl1pPr>
              <a:defRPr sz="1200" b="0" i="1">
                <a:solidFill>
                  <a:schemeClr val="tx2"/>
                </a:solidFill>
                <a:latin typeface="Times New Roman" charset="0"/>
                <a:ea typeface="Times New Roman" charset="0"/>
                <a:cs typeface="Times New Roman" charset="0"/>
              </a:defRPr>
            </a:lvl1pPr>
          </a:lstStyle>
          <a:p>
            <a:r>
              <a:rPr lang="fr-FR"/>
              <a:t>Elisabeth ADJADJ - DESP Inserm</a:t>
            </a:r>
            <a:endParaRPr lang="fr-FR" dirty="0"/>
          </a:p>
        </p:txBody>
      </p:sp>
      <p:sp>
        <p:nvSpPr>
          <p:cNvPr id="15" name="Espace réservé de la date 2"/>
          <p:cNvSpPr>
            <a:spLocks noGrp="1"/>
          </p:cNvSpPr>
          <p:nvPr>
            <p:ph type="dt" sz="half" idx="10"/>
          </p:nvPr>
        </p:nvSpPr>
        <p:spPr>
          <a:xfrm>
            <a:off x="7321774" y="6542116"/>
            <a:ext cx="1004582" cy="287872"/>
          </a:xfrm>
          <a:prstGeom prst="rect">
            <a:avLst/>
          </a:prstGeom>
        </p:spPr>
        <p:txBody>
          <a:bodyPr/>
          <a:lstStyle>
            <a:lvl1pPr>
              <a:defRPr sz="1200" b="0" i="1">
                <a:solidFill>
                  <a:schemeClr val="tx2"/>
                </a:solidFill>
                <a:latin typeface="Times New Roman" charset="0"/>
                <a:ea typeface="Times New Roman" charset="0"/>
                <a:cs typeface="Times New Roman" charset="0"/>
              </a:defRPr>
            </a:lvl1pPr>
          </a:lstStyle>
          <a:p>
            <a:endParaRPr lang="fr-FR" dirty="0"/>
          </a:p>
        </p:txBody>
      </p:sp>
      <p:sp>
        <p:nvSpPr>
          <p:cNvPr id="7" name="Espace réservé du contenu 6"/>
          <p:cNvSpPr>
            <a:spLocks noGrp="1"/>
          </p:cNvSpPr>
          <p:nvPr>
            <p:ph sz="quarter" idx="14"/>
          </p:nvPr>
        </p:nvSpPr>
        <p:spPr>
          <a:xfrm>
            <a:off x="628650" y="2160000"/>
            <a:ext cx="7886700" cy="42281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cxnSp>
        <p:nvCxnSpPr>
          <p:cNvPr id="17" name="Connecteur droit 16"/>
          <p:cNvCxnSpPr/>
          <p:nvPr userDrawn="1"/>
        </p:nvCxnSpPr>
        <p:spPr>
          <a:xfrm>
            <a:off x="-10937" y="6465116"/>
            <a:ext cx="9144000" cy="0"/>
          </a:xfrm>
          <a:prstGeom prst="line">
            <a:avLst/>
          </a:prstGeom>
          <a:ln w="3175">
            <a:solidFill>
              <a:srgbClr val="EF4C22">
                <a:alpha val="70000"/>
              </a:srgbClr>
            </a:solidFill>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userDrawn="1"/>
        </p:nvPicPr>
        <p:blipFill rotWithShape="1">
          <a:blip r:embed="rId2">
            <a:extLst>
              <a:ext uri="{28A0092B-C50C-407E-A947-70E740481C1C}">
                <a14:useLocalDpi xmlns:a14="http://schemas.microsoft.com/office/drawing/2010/main" val="0"/>
              </a:ext>
            </a:extLst>
          </a:blip>
          <a:srcRect t="8919" b="18900"/>
          <a:stretch/>
        </p:blipFill>
        <p:spPr>
          <a:xfrm>
            <a:off x="4218102" y="6508800"/>
            <a:ext cx="1152000" cy="304800"/>
          </a:xfrm>
          <a:prstGeom prst="rect">
            <a:avLst/>
          </a:prstGeom>
        </p:spPr>
      </p:pic>
    </p:spTree>
    <p:extLst>
      <p:ext uri="{BB962C8B-B14F-4D97-AF65-F5344CB8AC3E}">
        <p14:creationId xmlns:p14="http://schemas.microsoft.com/office/powerpoint/2010/main" val="10452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0" y="365400"/>
            <a:ext cx="7885510" cy="714600"/>
          </a:xfrm>
          <a:prstGeom prst="rect">
            <a:avLst/>
          </a:prstGeom>
        </p:spPr>
        <p:txBody>
          <a:bodyPr anchor="t">
            <a:normAutofit/>
          </a:bodyPr>
          <a:lstStyle>
            <a:lvl1pPr>
              <a:defRPr sz="2400">
                <a:solidFill>
                  <a:schemeClr val="tx2"/>
                </a:solidFill>
              </a:defRPr>
            </a:lvl1pPr>
          </a:lstStyle>
          <a:p>
            <a:r>
              <a:rPr lang="fr-FR"/>
              <a:t>Modifiez le style du titre</a:t>
            </a:r>
            <a:endParaRPr lang="en-US" dirty="0"/>
          </a:p>
        </p:txBody>
      </p:sp>
      <p:sp>
        <p:nvSpPr>
          <p:cNvPr id="6" name="Footer Placeholder 5"/>
          <p:cNvSpPr>
            <a:spLocks noGrp="1"/>
          </p:cNvSpPr>
          <p:nvPr>
            <p:ph type="ftr" sz="quarter" idx="11"/>
          </p:nvPr>
        </p:nvSpPr>
        <p:spPr>
          <a:xfrm>
            <a:off x="628650" y="6542116"/>
            <a:ext cx="3145328" cy="287872"/>
          </a:xfrm>
          <a:prstGeom prst="rect">
            <a:avLst/>
          </a:prstGeom>
        </p:spPr>
        <p:txBody>
          <a:bodyPr/>
          <a:lstStyle>
            <a:lvl1pPr>
              <a:defRPr sz="1200" b="0" i="1">
                <a:solidFill>
                  <a:schemeClr val="tx2"/>
                </a:solidFill>
                <a:latin typeface="Times New Roman" charset="0"/>
                <a:ea typeface="Times New Roman" charset="0"/>
                <a:cs typeface="Times New Roman" charset="0"/>
              </a:defRPr>
            </a:lvl1pPr>
          </a:lstStyle>
          <a:p>
            <a:r>
              <a:rPr lang="fr-FR"/>
              <a:t>Elisabeth ADJADJ - DESP Inserm</a:t>
            </a:r>
            <a:endParaRPr lang="fr-FR" dirty="0"/>
          </a:p>
        </p:txBody>
      </p:sp>
      <p:sp>
        <p:nvSpPr>
          <p:cNvPr id="7" name="Slide Number Placeholder 6"/>
          <p:cNvSpPr>
            <a:spLocks noGrp="1"/>
          </p:cNvSpPr>
          <p:nvPr>
            <p:ph type="sldNum" sz="quarter" idx="12"/>
          </p:nvPr>
        </p:nvSpPr>
        <p:spPr>
          <a:xfrm>
            <a:off x="8515350" y="6542116"/>
            <a:ext cx="617712" cy="287872"/>
          </a:xfrm>
          <a:prstGeom prst="rect">
            <a:avLst/>
          </a:prstGeom>
        </p:spPr>
        <p:txBody>
          <a:bodyPr/>
          <a:lstStyle>
            <a:lvl1pPr>
              <a:defRPr sz="1200" b="0" i="0">
                <a:solidFill>
                  <a:schemeClr val="tx2"/>
                </a:solidFill>
                <a:latin typeface="Times New Roman" charset="0"/>
                <a:ea typeface="Times New Roman" charset="0"/>
                <a:cs typeface="Times New Roman" charset="0"/>
              </a:defRPr>
            </a:lvl1pPr>
          </a:lstStyle>
          <a:p>
            <a:fld id="{D646609C-F1CF-394A-8828-57C056433711}" type="slidenum">
              <a:rPr lang="fr-FR" smtClean="0"/>
              <a:pPr/>
              <a:t>‹N°›</a:t>
            </a:fld>
            <a:endParaRPr lang="fr-FR" dirty="0"/>
          </a:p>
        </p:txBody>
      </p:sp>
      <p:cxnSp>
        <p:nvCxnSpPr>
          <p:cNvPr id="13" name="Connecteur droit 12"/>
          <p:cNvCxnSpPr/>
          <p:nvPr userDrawn="1"/>
        </p:nvCxnSpPr>
        <p:spPr>
          <a:xfrm>
            <a:off x="-10937" y="1080000"/>
            <a:ext cx="9144000" cy="0"/>
          </a:xfrm>
          <a:prstGeom prst="line">
            <a:avLst/>
          </a:prstGeom>
          <a:ln>
            <a:solidFill>
              <a:srgbClr val="EF4C22"/>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10937" y="6465116"/>
            <a:ext cx="9144000" cy="0"/>
          </a:xfrm>
          <a:prstGeom prst="line">
            <a:avLst/>
          </a:prstGeom>
          <a:ln w="3175">
            <a:solidFill>
              <a:srgbClr val="EF4C22">
                <a:alpha val="70000"/>
              </a:srgbClr>
            </a:solidFill>
          </a:ln>
        </p:spPr>
        <p:style>
          <a:lnRef idx="1">
            <a:schemeClr val="accent1"/>
          </a:lnRef>
          <a:fillRef idx="0">
            <a:schemeClr val="accent1"/>
          </a:fillRef>
          <a:effectRef idx="0">
            <a:schemeClr val="accent1"/>
          </a:effectRef>
          <a:fontRef idx="minor">
            <a:schemeClr val="tx1"/>
          </a:fontRef>
        </p:style>
      </p:cxnSp>
      <p:sp>
        <p:nvSpPr>
          <p:cNvPr id="21" name="Espace réservé de la date 2"/>
          <p:cNvSpPr>
            <a:spLocks noGrp="1"/>
          </p:cNvSpPr>
          <p:nvPr>
            <p:ph type="dt" sz="half" idx="10"/>
          </p:nvPr>
        </p:nvSpPr>
        <p:spPr>
          <a:xfrm>
            <a:off x="7321774" y="6542116"/>
            <a:ext cx="1004582" cy="287872"/>
          </a:xfrm>
          <a:prstGeom prst="rect">
            <a:avLst/>
          </a:prstGeom>
        </p:spPr>
        <p:txBody>
          <a:bodyPr/>
          <a:lstStyle>
            <a:lvl1pPr>
              <a:defRPr sz="1200" b="0" i="1">
                <a:solidFill>
                  <a:schemeClr val="tx2"/>
                </a:solidFill>
                <a:latin typeface="Times New Roman" charset="0"/>
                <a:ea typeface="Times New Roman" charset="0"/>
                <a:cs typeface="Times New Roman" charset="0"/>
              </a:defRPr>
            </a:lvl1pPr>
          </a:lstStyle>
          <a:p>
            <a:endParaRPr lang="fr-FR" dirty="0"/>
          </a:p>
        </p:txBody>
      </p:sp>
      <p:sp>
        <p:nvSpPr>
          <p:cNvPr id="29" name="Espace réservé du contenu 28"/>
          <p:cNvSpPr>
            <a:spLocks noGrp="1"/>
          </p:cNvSpPr>
          <p:nvPr>
            <p:ph sz="quarter" idx="13"/>
          </p:nvPr>
        </p:nvSpPr>
        <p:spPr>
          <a:xfrm>
            <a:off x="628650" y="1152000"/>
            <a:ext cx="3727450" cy="52361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1" name="Espace réservé du contenu 30"/>
          <p:cNvSpPr>
            <a:spLocks noGrp="1"/>
          </p:cNvSpPr>
          <p:nvPr>
            <p:ph sz="quarter" idx="14"/>
          </p:nvPr>
        </p:nvSpPr>
        <p:spPr>
          <a:xfrm>
            <a:off x="4572000" y="1151999"/>
            <a:ext cx="3943350" cy="52361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4" name="Image 33"/>
          <p:cNvPicPr>
            <a:picLocks noChangeAspect="1"/>
          </p:cNvPicPr>
          <p:nvPr userDrawn="1"/>
        </p:nvPicPr>
        <p:blipFill rotWithShape="1">
          <a:blip r:embed="rId2">
            <a:extLst>
              <a:ext uri="{28A0092B-C50C-407E-A947-70E740481C1C}">
                <a14:useLocalDpi xmlns:a14="http://schemas.microsoft.com/office/drawing/2010/main" val="0"/>
              </a:ext>
            </a:extLst>
          </a:blip>
          <a:srcRect t="8919" b="18900"/>
          <a:stretch/>
        </p:blipFill>
        <p:spPr>
          <a:xfrm>
            <a:off x="4218102" y="6508800"/>
            <a:ext cx="1152000" cy="304800"/>
          </a:xfrm>
          <a:prstGeom prst="rect">
            <a:avLst/>
          </a:prstGeom>
        </p:spPr>
      </p:pic>
    </p:spTree>
    <p:extLst>
      <p:ext uri="{BB962C8B-B14F-4D97-AF65-F5344CB8AC3E}">
        <p14:creationId xmlns:p14="http://schemas.microsoft.com/office/powerpoint/2010/main" val="213260271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52000"/>
            <a:ext cx="3724808" cy="931342"/>
          </a:xfrm>
        </p:spPr>
        <p:txBody>
          <a:bodyPr tIns="180000" anchor="t"/>
          <a:lstStyle>
            <a:lvl1pPr marL="0" indent="0">
              <a:buClr>
                <a:schemeClr val="accent1"/>
              </a:buClr>
              <a:buFont typeface="Arial" charset="0"/>
              <a:buNone/>
              <a:defRPr sz="2400" b="0">
                <a:solidFill>
                  <a:srgbClr val="EF4C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5" name="Text Placeholder 4"/>
          <p:cNvSpPr>
            <a:spLocks noGrp="1"/>
          </p:cNvSpPr>
          <p:nvPr>
            <p:ph type="body" sz="quarter" idx="3"/>
          </p:nvPr>
        </p:nvSpPr>
        <p:spPr>
          <a:xfrm>
            <a:off x="4572000" y="1152000"/>
            <a:ext cx="3944541" cy="931342"/>
          </a:xfrm>
        </p:spPr>
        <p:txBody>
          <a:bodyPr tIns="180000" anchor="t"/>
          <a:lstStyle>
            <a:lvl1pPr marL="0" indent="0">
              <a:buClr>
                <a:schemeClr val="accent1"/>
              </a:buClr>
              <a:buFont typeface="Arial" charset="0"/>
              <a:buNone/>
              <a:defRPr sz="2400" b="0">
                <a:solidFill>
                  <a:srgbClr val="EF4C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Titre 1"/>
          <p:cNvSpPr>
            <a:spLocks noGrp="1"/>
          </p:cNvSpPr>
          <p:nvPr>
            <p:ph type="title"/>
          </p:nvPr>
        </p:nvSpPr>
        <p:spPr>
          <a:xfrm>
            <a:off x="628650" y="365127"/>
            <a:ext cx="7886700" cy="726275"/>
          </a:xfrm>
          <a:prstGeom prst="rect">
            <a:avLst/>
          </a:prstGeom>
        </p:spPr>
        <p:txBody>
          <a:bodyPr/>
          <a:lstStyle>
            <a:lvl1pPr>
              <a:defRPr>
                <a:solidFill>
                  <a:schemeClr val="tx2"/>
                </a:solidFill>
              </a:defRPr>
            </a:lvl1pPr>
          </a:lstStyle>
          <a:p>
            <a:r>
              <a:rPr lang="fr-FR"/>
              <a:t>Modifiez le style du titre</a:t>
            </a:r>
            <a:endParaRPr lang="fr-FR" dirty="0"/>
          </a:p>
        </p:txBody>
      </p:sp>
      <p:cxnSp>
        <p:nvCxnSpPr>
          <p:cNvPr id="14" name="Connecteur droit 13"/>
          <p:cNvCxnSpPr/>
          <p:nvPr userDrawn="1"/>
        </p:nvCxnSpPr>
        <p:spPr>
          <a:xfrm>
            <a:off x="0" y="1080000"/>
            <a:ext cx="9144000" cy="0"/>
          </a:xfrm>
          <a:prstGeom prst="line">
            <a:avLst/>
          </a:prstGeom>
          <a:ln>
            <a:solidFill>
              <a:srgbClr val="EF4C22"/>
            </a:solidFill>
          </a:ln>
        </p:spPr>
        <p:style>
          <a:lnRef idx="1">
            <a:schemeClr val="accent1"/>
          </a:lnRef>
          <a:fillRef idx="0">
            <a:schemeClr val="accent1"/>
          </a:fillRef>
          <a:effectRef idx="0">
            <a:schemeClr val="accent1"/>
          </a:effectRef>
          <a:fontRef idx="minor">
            <a:schemeClr val="tx1"/>
          </a:fontRef>
        </p:style>
      </p:cxnSp>
      <p:sp>
        <p:nvSpPr>
          <p:cNvPr id="27" name="Espace réservé du numéro de diapositive 4"/>
          <p:cNvSpPr>
            <a:spLocks noGrp="1"/>
          </p:cNvSpPr>
          <p:nvPr>
            <p:ph type="sldNum" sz="quarter" idx="12"/>
          </p:nvPr>
        </p:nvSpPr>
        <p:spPr>
          <a:xfrm>
            <a:off x="8515350" y="6542116"/>
            <a:ext cx="617713" cy="287872"/>
          </a:xfrm>
          <a:prstGeom prst="rect">
            <a:avLst/>
          </a:prstGeom>
        </p:spPr>
        <p:txBody>
          <a:bodyPr/>
          <a:lstStyle>
            <a:lvl1pPr>
              <a:defRPr sz="1200" b="0" i="0">
                <a:solidFill>
                  <a:schemeClr val="tx2"/>
                </a:solidFill>
                <a:latin typeface="Times New Roman" charset="0"/>
                <a:ea typeface="Times New Roman" charset="0"/>
                <a:cs typeface="Times New Roman" charset="0"/>
              </a:defRPr>
            </a:lvl1pPr>
          </a:lstStyle>
          <a:p>
            <a:fld id="{90F7D937-8C47-D949-9B66-03B4793ACCA3}" type="slidenum">
              <a:rPr lang="fr-FR" smtClean="0"/>
              <a:pPr/>
              <a:t>‹N°›</a:t>
            </a:fld>
            <a:endParaRPr lang="fr-FR" dirty="0"/>
          </a:p>
        </p:txBody>
      </p:sp>
      <p:sp>
        <p:nvSpPr>
          <p:cNvPr id="28" name="Espace réservé de la date 2"/>
          <p:cNvSpPr>
            <a:spLocks noGrp="1"/>
          </p:cNvSpPr>
          <p:nvPr>
            <p:ph type="dt" sz="half" idx="10"/>
          </p:nvPr>
        </p:nvSpPr>
        <p:spPr>
          <a:xfrm>
            <a:off x="7321774" y="6542116"/>
            <a:ext cx="1004582" cy="287872"/>
          </a:xfrm>
          <a:prstGeom prst="rect">
            <a:avLst/>
          </a:prstGeom>
        </p:spPr>
        <p:txBody>
          <a:bodyPr/>
          <a:lstStyle>
            <a:lvl1pPr>
              <a:defRPr sz="1200" b="0" i="1">
                <a:solidFill>
                  <a:schemeClr val="tx2"/>
                </a:solidFill>
                <a:latin typeface="Times New Roman" charset="0"/>
                <a:ea typeface="Times New Roman" charset="0"/>
                <a:cs typeface="Times New Roman" charset="0"/>
              </a:defRPr>
            </a:lvl1pPr>
          </a:lstStyle>
          <a:p>
            <a:endParaRPr lang="fr-FR" dirty="0"/>
          </a:p>
        </p:txBody>
      </p:sp>
      <p:sp>
        <p:nvSpPr>
          <p:cNvPr id="12" name="Footer Placeholder 5"/>
          <p:cNvSpPr>
            <a:spLocks noGrp="1"/>
          </p:cNvSpPr>
          <p:nvPr>
            <p:ph type="ftr" sz="quarter" idx="11"/>
          </p:nvPr>
        </p:nvSpPr>
        <p:spPr>
          <a:xfrm>
            <a:off x="628650" y="6542116"/>
            <a:ext cx="3145328" cy="287872"/>
          </a:xfrm>
          <a:prstGeom prst="rect">
            <a:avLst/>
          </a:prstGeom>
        </p:spPr>
        <p:txBody>
          <a:bodyPr/>
          <a:lstStyle>
            <a:lvl1pPr>
              <a:defRPr sz="1200" b="0" i="1">
                <a:solidFill>
                  <a:schemeClr val="tx2"/>
                </a:solidFill>
                <a:latin typeface="Times New Roman" charset="0"/>
                <a:ea typeface="Times New Roman" charset="0"/>
                <a:cs typeface="Times New Roman" charset="0"/>
              </a:defRPr>
            </a:lvl1pPr>
          </a:lstStyle>
          <a:p>
            <a:r>
              <a:rPr lang="fr-FR"/>
              <a:t>Elisabeth ADJADJ - DESP Inserm</a:t>
            </a:r>
            <a:endParaRPr lang="fr-FR" dirty="0"/>
          </a:p>
        </p:txBody>
      </p:sp>
      <p:cxnSp>
        <p:nvCxnSpPr>
          <p:cNvPr id="17" name="Connecteur droit 16"/>
          <p:cNvCxnSpPr/>
          <p:nvPr userDrawn="1"/>
        </p:nvCxnSpPr>
        <p:spPr>
          <a:xfrm>
            <a:off x="-10937" y="6465116"/>
            <a:ext cx="9144000" cy="0"/>
          </a:xfrm>
          <a:prstGeom prst="line">
            <a:avLst/>
          </a:prstGeom>
          <a:ln w="3175">
            <a:solidFill>
              <a:srgbClr val="EF4C22"/>
            </a:solidFill>
          </a:ln>
        </p:spPr>
        <p:style>
          <a:lnRef idx="1">
            <a:schemeClr val="accent1"/>
          </a:lnRef>
          <a:fillRef idx="0">
            <a:schemeClr val="accent1"/>
          </a:fillRef>
          <a:effectRef idx="0">
            <a:schemeClr val="accent1"/>
          </a:effectRef>
          <a:fontRef idx="minor">
            <a:schemeClr val="tx1"/>
          </a:fontRef>
        </p:style>
      </p:cxnSp>
      <p:sp>
        <p:nvSpPr>
          <p:cNvPr id="4" name="Espace réservé du texte 3"/>
          <p:cNvSpPr>
            <a:spLocks noGrp="1"/>
          </p:cNvSpPr>
          <p:nvPr>
            <p:ph type="body" sz="quarter" idx="13"/>
          </p:nvPr>
        </p:nvSpPr>
        <p:spPr>
          <a:xfrm>
            <a:off x="628650" y="2159999"/>
            <a:ext cx="3726000" cy="42281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contenu 6"/>
          <p:cNvSpPr>
            <a:spLocks noGrp="1"/>
          </p:cNvSpPr>
          <p:nvPr>
            <p:ph sz="quarter" idx="14"/>
          </p:nvPr>
        </p:nvSpPr>
        <p:spPr>
          <a:xfrm>
            <a:off x="4572000" y="2160000"/>
            <a:ext cx="3943350" cy="42281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22" name="Image 21"/>
          <p:cNvPicPr>
            <a:picLocks noChangeAspect="1"/>
          </p:cNvPicPr>
          <p:nvPr userDrawn="1"/>
        </p:nvPicPr>
        <p:blipFill rotWithShape="1">
          <a:blip r:embed="rId2">
            <a:extLst>
              <a:ext uri="{28A0092B-C50C-407E-A947-70E740481C1C}">
                <a14:useLocalDpi xmlns:a14="http://schemas.microsoft.com/office/drawing/2010/main" val="0"/>
              </a:ext>
            </a:extLst>
          </a:blip>
          <a:srcRect t="8919" b="18900"/>
          <a:stretch/>
        </p:blipFill>
        <p:spPr>
          <a:xfrm>
            <a:off x="4218102" y="6508800"/>
            <a:ext cx="1152000" cy="304800"/>
          </a:xfrm>
          <a:prstGeom prst="rect">
            <a:avLst/>
          </a:prstGeom>
        </p:spPr>
      </p:pic>
    </p:spTree>
    <p:extLst>
      <p:ext uri="{BB962C8B-B14F-4D97-AF65-F5344CB8AC3E}">
        <p14:creationId xmlns:p14="http://schemas.microsoft.com/office/powerpoint/2010/main" val="204387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52000"/>
            <a:ext cx="3724808" cy="931342"/>
          </a:xfrm>
        </p:spPr>
        <p:txBody>
          <a:bodyPr tIns="180000" anchor="t"/>
          <a:lstStyle>
            <a:lvl1pPr marL="0" indent="0">
              <a:buClr>
                <a:schemeClr val="accent1"/>
              </a:buClr>
              <a:buFont typeface="Arial" charset="0"/>
              <a:buNone/>
              <a:defRPr sz="2400" b="0">
                <a:solidFill>
                  <a:srgbClr val="EF4C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Titre 1"/>
          <p:cNvSpPr>
            <a:spLocks noGrp="1"/>
          </p:cNvSpPr>
          <p:nvPr>
            <p:ph type="title"/>
          </p:nvPr>
        </p:nvSpPr>
        <p:spPr>
          <a:xfrm>
            <a:off x="628650" y="365127"/>
            <a:ext cx="7886700" cy="714873"/>
          </a:xfrm>
          <a:prstGeom prst="rect">
            <a:avLst/>
          </a:prstGeom>
        </p:spPr>
        <p:txBody>
          <a:bodyPr/>
          <a:lstStyle>
            <a:lvl1pPr>
              <a:defRPr>
                <a:solidFill>
                  <a:schemeClr val="tx2"/>
                </a:solidFill>
              </a:defRPr>
            </a:lvl1pPr>
          </a:lstStyle>
          <a:p>
            <a:r>
              <a:rPr lang="fr-FR"/>
              <a:t>Modifiez le style du titre</a:t>
            </a:r>
            <a:endParaRPr lang="fr-FR" dirty="0"/>
          </a:p>
        </p:txBody>
      </p:sp>
      <p:cxnSp>
        <p:nvCxnSpPr>
          <p:cNvPr id="14" name="Connecteur droit 13"/>
          <p:cNvCxnSpPr/>
          <p:nvPr userDrawn="1"/>
        </p:nvCxnSpPr>
        <p:spPr>
          <a:xfrm>
            <a:off x="0" y="1080000"/>
            <a:ext cx="9144000" cy="0"/>
          </a:xfrm>
          <a:prstGeom prst="line">
            <a:avLst/>
          </a:prstGeom>
          <a:ln>
            <a:solidFill>
              <a:srgbClr val="EF4C22"/>
            </a:solidFill>
          </a:ln>
        </p:spPr>
        <p:style>
          <a:lnRef idx="1">
            <a:schemeClr val="accent1"/>
          </a:lnRef>
          <a:fillRef idx="0">
            <a:schemeClr val="accent1"/>
          </a:fillRef>
          <a:effectRef idx="0">
            <a:schemeClr val="accent1"/>
          </a:effectRef>
          <a:fontRef idx="minor">
            <a:schemeClr val="tx1"/>
          </a:fontRef>
        </p:style>
      </p:cxnSp>
      <p:sp>
        <p:nvSpPr>
          <p:cNvPr id="27" name="Espace réservé du numéro de diapositive 4"/>
          <p:cNvSpPr>
            <a:spLocks noGrp="1"/>
          </p:cNvSpPr>
          <p:nvPr>
            <p:ph type="sldNum" sz="quarter" idx="12"/>
          </p:nvPr>
        </p:nvSpPr>
        <p:spPr>
          <a:xfrm>
            <a:off x="8515350" y="6542116"/>
            <a:ext cx="617713" cy="287872"/>
          </a:xfrm>
          <a:prstGeom prst="rect">
            <a:avLst/>
          </a:prstGeom>
        </p:spPr>
        <p:txBody>
          <a:bodyPr/>
          <a:lstStyle>
            <a:lvl1pPr>
              <a:defRPr sz="1200" b="0" i="0">
                <a:solidFill>
                  <a:schemeClr val="tx2"/>
                </a:solidFill>
                <a:latin typeface="Times New Roman" charset="0"/>
                <a:ea typeface="Times New Roman" charset="0"/>
                <a:cs typeface="Times New Roman" charset="0"/>
              </a:defRPr>
            </a:lvl1pPr>
          </a:lstStyle>
          <a:p>
            <a:fld id="{90F7D937-8C47-D949-9B66-03B4793ACCA3}" type="slidenum">
              <a:rPr lang="fr-FR" smtClean="0"/>
              <a:pPr/>
              <a:t>‹N°›</a:t>
            </a:fld>
            <a:endParaRPr lang="fr-FR" dirty="0"/>
          </a:p>
        </p:txBody>
      </p:sp>
      <p:sp>
        <p:nvSpPr>
          <p:cNvPr id="28" name="Espace réservé de la date 2"/>
          <p:cNvSpPr>
            <a:spLocks noGrp="1"/>
          </p:cNvSpPr>
          <p:nvPr>
            <p:ph type="dt" sz="half" idx="10"/>
          </p:nvPr>
        </p:nvSpPr>
        <p:spPr>
          <a:xfrm>
            <a:off x="7321774" y="6542116"/>
            <a:ext cx="1004582" cy="287872"/>
          </a:xfrm>
          <a:prstGeom prst="rect">
            <a:avLst/>
          </a:prstGeom>
        </p:spPr>
        <p:txBody>
          <a:bodyPr/>
          <a:lstStyle>
            <a:lvl1pPr>
              <a:defRPr sz="1200" b="0" i="1">
                <a:solidFill>
                  <a:schemeClr val="tx2"/>
                </a:solidFill>
                <a:latin typeface="Times New Roman" charset="0"/>
                <a:ea typeface="Times New Roman" charset="0"/>
                <a:cs typeface="Times New Roman" charset="0"/>
              </a:defRPr>
            </a:lvl1pPr>
          </a:lstStyle>
          <a:p>
            <a:endParaRPr lang="fr-FR" dirty="0"/>
          </a:p>
        </p:txBody>
      </p:sp>
      <p:sp>
        <p:nvSpPr>
          <p:cNvPr id="12" name="Footer Placeholder 5"/>
          <p:cNvSpPr>
            <a:spLocks noGrp="1"/>
          </p:cNvSpPr>
          <p:nvPr>
            <p:ph type="ftr" sz="quarter" idx="11"/>
          </p:nvPr>
        </p:nvSpPr>
        <p:spPr>
          <a:xfrm>
            <a:off x="628650" y="6542116"/>
            <a:ext cx="3145328" cy="287872"/>
          </a:xfrm>
          <a:prstGeom prst="rect">
            <a:avLst/>
          </a:prstGeom>
        </p:spPr>
        <p:txBody>
          <a:bodyPr/>
          <a:lstStyle>
            <a:lvl1pPr>
              <a:defRPr sz="1200" b="0" i="1">
                <a:solidFill>
                  <a:schemeClr val="tx2"/>
                </a:solidFill>
                <a:latin typeface="Times New Roman" charset="0"/>
                <a:ea typeface="Times New Roman" charset="0"/>
                <a:cs typeface="Times New Roman" charset="0"/>
              </a:defRPr>
            </a:lvl1pPr>
          </a:lstStyle>
          <a:p>
            <a:r>
              <a:rPr lang="fr-FR"/>
              <a:t>Elisabeth ADJADJ - DESP Inserm</a:t>
            </a:r>
            <a:endParaRPr lang="fr-FR" dirty="0"/>
          </a:p>
        </p:txBody>
      </p:sp>
      <p:cxnSp>
        <p:nvCxnSpPr>
          <p:cNvPr id="17" name="Connecteur droit 16"/>
          <p:cNvCxnSpPr/>
          <p:nvPr userDrawn="1"/>
        </p:nvCxnSpPr>
        <p:spPr>
          <a:xfrm>
            <a:off x="-10937" y="6465116"/>
            <a:ext cx="9144000" cy="0"/>
          </a:xfrm>
          <a:prstGeom prst="line">
            <a:avLst/>
          </a:prstGeom>
          <a:ln w="3175">
            <a:solidFill>
              <a:srgbClr val="EF4C22"/>
            </a:solidFill>
          </a:ln>
        </p:spPr>
        <p:style>
          <a:lnRef idx="1">
            <a:schemeClr val="accent1"/>
          </a:lnRef>
          <a:fillRef idx="0">
            <a:schemeClr val="accent1"/>
          </a:fillRef>
          <a:effectRef idx="0">
            <a:schemeClr val="accent1"/>
          </a:effectRef>
          <a:fontRef idx="minor">
            <a:schemeClr val="tx1"/>
          </a:fontRef>
        </p:style>
      </p:cxnSp>
      <p:sp>
        <p:nvSpPr>
          <p:cNvPr id="4" name="Espace réservé du texte 3"/>
          <p:cNvSpPr>
            <a:spLocks noGrp="1"/>
          </p:cNvSpPr>
          <p:nvPr>
            <p:ph type="body" sz="quarter" idx="13"/>
          </p:nvPr>
        </p:nvSpPr>
        <p:spPr>
          <a:xfrm>
            <a:off x="628650" y="2159999"/>
            <a:ext cx="3726000" cy="422811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22" name="Image 21"/>
          <p:cNvPicPr>
            <a:picLocks noChangeAspect="1"/>
          </p:cNvPicPr>
          <p:nvPr userDrawn="1"/>
        </p:nvPicPr>
        <p:blipFill rotWithShape="1">
          <a:blip r:embed="rId2">
            <a:extLst>
              <a:ext uri="{28A0092B-C50C-407E-A947-70E740481C1C}">
                <a14:useLocalDpi xmlns:a14="http://schemas.microsoft.com/office/drawing/2010/main" val="0"/>
              </a:ext>
            </a:extLst>
          </a:blip>
          <a:srcRect t="8919" b="18900"/>
          <a:stretch/>
        </p:blipFill>
        <p:spPr>
          <a:xfrm>
            <a:off x="4218102" y="6508800"/>
            <a:ext cx="1152000" cy="304800"/>
          </a:xfrm>
          <a:prstGeom prst="rect">
            <a:avLst/>
          </a:prstGeom>
        </p:spPr>
      </p:pic>
      <p:sp>
        <p:nvSpPr>
          <p:cNvPr id="11" name="Espace réservé du graphique 10"/>
          <p:cNvSpPr>
            <a:spLocks noGrp="1"/>
          </p:cNvSpPr>
          <p:nvPr>
            <p:ph type="chart" sz="quarter" idx="14"/>
          </p:nvPr>
        </p:nvSpPr>
        <p:spPr>
          <a:xfrm>
            <a:off x="4572000" y="1152000"/>
            <a:ext cx="3943350" cy="5236116"/>
          </a:xfrm>
        </p:spPr>
        <p:txBody>
          <a:bodyPr/>
          <a:lstStyle/>
          <a:p>
            <a:r>
              <a:rPr lang="fr-FR"/>
              <a:t>Cliquez sur l'icône pour ajouter un graphique</a:t>
            </a:r>
          </a:p>
        </p:txBody>
      </p:sp>
    </p:spTree>
    <p:extLst>
      <p:ext uri="{BB962C8B-B14F-4D97-AF65-F5344CB8AC3E}">
        <p14:creationId xmlns:p14="http://schemas.microsoft.com/office/powerpoint/2010/main" val="1861838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498601"/>
            <a:ext cx="7886700" cy="4216400"/>
          </a:xfrm>
          <a:prstGeom prst="rect">
            <a:avLst/>
          </a:prstGeom>
        </p:spPr>
        <p:txBody>
          <a:bodyPr vert="horz" lIns="91440" tIns="45720" rIns="91440" bIns="45720" rtlCol="0">
            <a:normAutofit/>
          </a:bodyPr>
          <a:lstStyle/>
          <a:p>
            <a:pPr lvl="0"/>
            <a:r>
              <a:rPr lang="fr-FR" dirty="0"/>
              <a:t>Cliquez pour modifier les styles du texte du masque</a:t>
            </a:r>
          </a:p>
          <a:p>
            <a:pPr lvl="2"/>
            <a:r>
              <a:rPr lang="fr-FR" dirty="0"/>
              <a:t>Deuxième niveau</a:t>
            </a:r>
          </a:p>
          <a:p>
            <a:pPr lvl="3"/>
            <a:r>
              <a:rPr lang="fr-FR" dirty="0"/>
              <a:t>Troisième niveau</a:t>
            </a:r>
          </a:p>
          <a:p>
            <a:pPr lvl="4"/>
            <a:r>
              <a:rPr lang="fr-FR" dirty="0"/>
              <a:t>Quatrième niveau</a:t>
            </a:r>
          </a:p>
          <a:p>
            <a:pPr lvl="4"/>
            <a:endParaRPr lang="en-US" dirty="0"/>
          </a:p>
        </p:txBody>
      </p:sp>
    </p:spTree>
    <p:extLst>
      <p:ext uri="{BB962C8B-B14F-4D97-AF65-F5344CB8AC3E}">
        <p14:creationId xmlns:p14="http://schemas.microsoft.com/office/powerpoint/2010/main" val="2141912322"/>
      </p:ext>
    </p:extLst>
  </p:cSld>
  <p:clrMap bg1="lt1" tx1="dk1" bg2="lt2" tx2="dk2" accent1="accent1" accent2="accent2" accent3="accent3" accent4="accent4" accent5="accent5" accent6="accent6" hlink="hlink" folHlink="folHlink"/>
  <p:sldLayoutIdLst>
    <p:sldLayoutId id="2147483717" r:id="rId1"/>
    <p:sldLayoutId id="2147483756" r:id="rId2"/>
    <p:sldLayoutId id="2147483749" r:id="rId3"/>
    <p:sldLayoutId id="2147483726" r:id="rId4"/>
    <p:sldLayoutId id="2147483722" r:id="rId5"/>
    <p:sldLayoutId id="2147483759" r:id="rId6"/>
  </p:sldLayoutIdLst>
  <p:hf hdr="0" dt="0"/>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F4C22"/>
        </a:buClr>
        <a:buFont typeface="Arial" panose="020B0604020202020204" pitchFamily="34" charset="0"/>
        <a:buChar char="•"/>
        <a:defRPr sz="2400" kern="1200">
          <a:solidFill>
            <a:schemeClr val="tx2"/>
          </a:solidFill>
          <a:latin typeface="+mn-lt"/>
          <a:ea typeface="+mn-ea"/>
          <a:cs typeface="+mn-cs"/>
        </a:defRPr>
      </a:lvl1pPr>
      <a:lvl2pPr marL="223838" indent="-214313" algn="l" defTabSz="914400" rtl="0" eaLnBrk="1" latinLnBrk="0" hangingPunct="1">
        <a:lnSpc>
          <a:spcPct val="90000"/>
        </a:lnSpc>
        <a:spcBef>
          <a:spcPts val="500"/>
        </a:spcBef>
        <a:buClr>
          <a:srgbClr val="EF4C22"/>
        </a:buClr>
        <a:buFont typeface="Arial" panose="020B0604020202020204" pitchFamily="34" charset="0"/>
        <a:buChar char="•"/>
        <a:tabLst/>
        <a:defRPr sz="2400" b="0" kern="1200">
          <a:solidFill>
            <a:schemeClr val="tx2"/>
          </a:solidFill>
          <a:latin typeface="+mn-lt"/>
          <a:ea typeface="+mn-ea"/>
          <a:cs typeface="+mn-cs"/>
        </a:defRPr>
      </a:lvl2pPr>
      <a:lvl3pPr marL="449263" marR="0" indent="-180975" algn="l" defTabSz="914400" rtl="0" eaLnBrk="1" fontAlgn="auto" latinLnBrk="0" hangingPunct="1">
        <a:lnSpc>
          <a:spcPct val="90000"/>
        </a:lnSpc>
        <a:spcBef>
          <a:spcPts val="500"/>
        </a:spcBef>
        <a:spcAft>
          <a:spcPts val="0"/>
        </a:spcAft>
        <a:buClr>
          <a:srgbClr val="EF4C22"/>
        </a:buClr>
        <a:buSzTx/>
        <a:buFont typeface="Arial" charset="0"/>
        <a:buChar char="•"/>
        <a:tabLst/>
        <a:defRPr sz="1800" b="0" kern="1200">
          <a:solidFill>
            <a:schemeClr val="tx2"/>
          </a:solidFill>
          <a:latin typeface="+mn-lt"/>
          <a:ea typeface="+mn-ea"/>
          <a:cs typeface="+mn-cs"/>
        </a:defRPr>
      </a:lvl3pPr>
      <a:lvl4pPr marL="623888" indent="-174625" algn="l" defTabSz="914400" rtl="0" eaLnBrk="1" latinLnBrk="0" hangingPunct="1">
        <a:lnSpc>
          <a:spcPct val="90000"/>
        </a:lnSpc>
        <a:spcBef>
          <a:spcPts val="500"/>
        </a:spcBef>
        <a:buClr>
          <a:srgbClr val="EF4C22"/>
        </a:buClr>
        <a:buFont typeface="AppleSymbols" charset="0"/>
        <a:buChar char="⎼"/>
        <a:tabLst/>
        <a:defRPr sz="1400" kern="1200">
          <a:solidFill>
            <a:schemeClr val="tx2"/>
          </a:solidFill>
          <a:latin typeface="+mn-lt"/>
          <a:ea typeface="+mn-ea"/>
          <a:cs typeface="+mn-cs"/>
        </a:defRPr>
      </a:lvl4pPr>
      <a:lvl5pPr marL="804863" marR="0" indent="-180975" algn="l" defTabSz="914400" rtl="0" eaLnBrk="1" fontAlgn="auto" latinLnBrk="0" hangingPunct="1">
        <a:lnSpc>
          <a:spcPct val="100000"/>
        </a:lnSpc>
        <a:spcBef>
          <a:spcPts val="500"/>
        </a:spcBef>
        <a:spcAft>
          <a:spcPts val="0"/>
        </a:spcAft>
        <a:buClr>
          <a:srgbClr val="EF4C22"/>
        </a:buClr>
        <a:buSzTx/>
        <a:buFont typeface="AppleSymbols" charset="0"/>
        <a:buChar char="⎼"/>
        <a:tabLst/>
        <a:defRPr sz="1200" b="0" i="1" kern="1200">
          <a:solidFill>
            <a:schemeClr val="tx2"/>
          </a:solidFill>
          <a:latin typeface="Times New Roman" charset="0"/>
          <a:ea typeface="Times New Roman" charset="0"/>
          <a:cs typeface="Times New Roman" charset="0"/>
        </a:defRPr>
      </a:lvl5pPr>
      <a:lvl6pPr marL="2457450" indent="-171450" algn="l" defTabSz="914400" rtl="0" eaLnBrk="1" latinLnBrk="0" hangingPunct="1">
        <a:lnSpc>
          <a:spcPct val="90000"/>
        </a:lnSpc>
        <a:spcBef>
          <a:spcPts val="500"/>
        </a:spcBef>
        <a:buClr>
          <a:srgbClr val="E63723"/>
        </a:buClr>
        <a:buFont typeface="AppleSymbols" charset="0"/>
        <a:buChar char="⎼"/>
        <a:defRPr sz="1400" b="0" kern="1200">
          <a:solidFill>
            <a:schemeClr val="tx2"/>
          </a:solidFill>
          <a:latin typeface="+mj-lt"/>
          <a:ea typeface="Times New Roman" charset="0"/>
          <a:cs typeface="Times New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572000" y="3420000"/>
            <a:ext cx="4079702" cy="1230699"/>
          </a:xfrm>
        </p:spPr>
        <p:txBody>
          <a:bodyPr>
            <a:normAutofit fontScale="90000"/>
          </a:bodyPr>
          <a:lstStyle/>
          <a:p>
            <a:r>
              <a:rPr lang="fr-FR" dirty="0"/>
              <a:t>Panorama général de la recherche sur le polyhandicap à partir d'une analyse bibliométrique</a:t>
            </a:r>
          </a:p>
        </p:txBody>
      </p:sp>
      <p:sp>
        <p:nvSpPr>
          <p:cNvPr id="6" name="Espace réservé du pied de page 3">
            <a:extLst>
              <a:ext uri="{FF2B5EF4-FFF2-40B4-BE49-F238E27FC236}">
                <a16:creationId xmlns:a16="http://schemas.microsoft.com/office/drawing/2014/main" id="{D887F4AF-ABA8-402A-9EE6-59B1CC527C77}"/>
              </a:ext>
            </a:extLst>
          </p:cNvPr>
          <p:cNvSpPr txBox="1">
            <a:spLocks/>
          </p:cNvSpPr>
          <p:nvPr/>
        </p:nvSpPr>
        <p:spPr>
          <a:xfrm>
            <a:off x="7419976" y="6552461"/>
            <a:ext cx="1724024" cy="28787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b="1" dirty="0">
                <a:solidFill>
                  <a:schemeClr val="bg1"/>
                </a:solidFill>
                <a:latin typeface="Calibri" panose="020F0502020204030204" pitchFamily="34" charset="0"/>
                <a:cs typeface="Calibri" panose="020F0502020204030204" pitchFamily="34" charset="0"/>
              </a:rPr>
              <a:t>Elisabeth ADJADJ - DESP</a:t>
            </a:r>
          </a:p>
        </p:txBody>
      </p:sp>
      <p:sp>
        <p:nvSpPr>
          <p:cNvPr id="4" name="Espace réservé du pied de page 3">
            <a:extLst>
              <a:ext uri="{FF2B5EF4-FFF2-40B4-BE49-F238E27FC236}">
                <a16:creationId xmlns:a16="http://schemas.microsoft.com/office/drawing/2014/main" id="{EF5DF15E-B69B-4EC0-9352-1AED2986B1AE}"/>
              </a:ext>
            </a:extLst>
          </p:cNvPr>
          <p:cNvSpPr txBox="1">
            <a:spLocks/>
          </p:cNvSpPr>
          <p:nvPr/>
        </p:nvSpPr>
        <p:spPr>
          <a:xfrm>
            <a:off x="296055" y="6552461"/>
            <a:ext cx="1853757" cy="28787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b="1" dirty="0">
                <a:solidFill>
                  <a:schemeClr val="bg1"/>
                </a:solidFill>
                <a:latin typeface="Calibri" panose="020F0502020204030204" pitchFamily="34" charset="0"/>
                <a:cs typeface="Calibri" panose="020F0502020204030204" pitchFamily="34" charset="0"/>
              </a:rPr>
              <a:t>Colloque 13 janvier 2020</a:t>
            </a:r>
          </a:p>
        </p:txBody>
      </p:sp>
    </p:spTree>
    <p:extLst>
      <p:ext uri="{BB962C8B-B14F-4D97-AF65-F5344CB8AC3E}">
        <p14:creationId xmlns:p14="http://schemas.microsoft.com/office/powerpoint/2010/main" val="1219944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Connecteur 7">
            <a:extLst>
              <a:ext uri="{FF2B5EF4-FFF2-40B4-BE49-F238E27FC236}">
                <a16:creationId xmlns:a16="http://schemas.microsoft.com/office/drawing/2014/main" id="{D689A6F5-CDA9-4695-ACFC-43224F57C90F}"/>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Résultats</a:t>
            </a:r>
          </a:p>
        </p:txBody>
      </p:sp>
      <p:sp>
        <p:nvSpPr>
          <p:cNvPr id="4" name="Espace réservé du pied de page 3"/>
          <p:cNvSpPr>
            <a:spLocks noGrp="1"/>
          </p:cNvSpPr>
          <p:nvPr>
            <p:ph type="ftr" sz="quarter" idx="11"/>
          </p:nvPr>
        </p:nvSpPr>
        <p:spPr>
          <a:xfrm>
            <a:off x="7394136" y="6529729"/>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7" name="Espace réservé du numéro de diapositive 6">
            <a:extLst>
              <a:ext uri="{FF2B5EF4-FFF2-40B4-BE49-F238E27FC236}">
                <a16:creationId xmlns:a16="http://schemas.microsoft.com/office/drawing/2014/main" id="{3A044B53-1842-4027-93D6-6610A0D2C7D8}"/>
              </a:ext>
            </a:extLst>
          </p:cNvPr>
          <p:cNvSpPr>
            <a:spLocks noGrp="1"/>
          </p:cNvSpPr>
          <p:nvPr>
            <p:ph type="sldNum" sz="quarter" idx="12"/>
          </p:nvPr>
        </p:nvSpPr>
        <p:spPr>
          <a:xfrm>
            <a:off x="8742628" y="3139006"/>
            <a:ext cx="375532" cy="287872"/>
          </a:xfrm>
        </p:spPr>
        <p:txBody>
          <a:bodyPr/>
          <a:lstStyle/>
          <a:p>
            <a:pPr algn="ctr"/>
            <a:fld id="{7F23443D-8CF7-43C0-BB6E-43148C6578E0}" type="slidenum">
              <a:rPr lang="fr-FR" b="1" smtClean="0">
                <a:solidFill>
                  <a:schemeClr val="tx1"/>
                </a:solidFill>
                <a:latin typeface="+mj-lt"/>
              </a:rPr>
              <a:t>10</a:t>
            </a:fld>
            <a:endParaRPr lang="fr-FR" b="1" dirty="0">
              <a:solidFill>
                <a:schemeClr val="tx1"/>
              </a:solidFill>
              <a:latin typeface="+mj-lt"/>
            </a:endParaRPr>
          </a:p>
        </p:txBody>
      </p:sp>
      <p:sp>
        <p:nvSpPr>
          <p:cNvPr id="9" name="Espace réservé du pied de page 3">
            <a:extLst>
              <a:ext uri="{FF2B5EF4-FFF2-40B4-BE49-F238E27FC236}">
                <a16:creationId xmlns:a16="http://schemas.microsoft.com/office/drawing/2014/main" id="{3E293B42-158E-4A85-9A95-8D0E51BBB34B}"/>
              </a:ext>
            </a:extLst>
          </p:cNvPr>
          <p:cNvSpPr txBox="1">
            <a:spLocks/>
          </p:cNvSpPr>
          <p:nvPr/>
        </p:nvSpPr>
        <p:spPr>
          <a:xfrm>
            <a:off x="25839" y="6529729"/>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sp>
        <p:nvSpPr>
          <p:cNvPr id="11" name="Espace réservé du contenu 10">
            <a:extLst>
              <a:ext uri="{FF2B5EF4-FFF2-40B4-BE49-F238E27FC236}">
                <a16:creationId xmlns:a16="http://schemas.microsoft.com/office/drawing/2014/main" id="{0CA56D2A-B8C6-4C56-92C2-1181C26D57AF}"/>
              </a:ext>
            </a:extLst>
          </p:cNvPr>
          <p:cNvSpPr>
            <a:spLocks noGrp="1"/>
          </p:cNvSpPr>
          <p:nvPr>
            <p:ph sz="quarter" idx="14"/>
          </p:nvPr>
        </p:nvSpPr>
        <p:spPr>
          <a:xfrm>
            <a:off x="628650" y="1151217"/>
            <a:ext cx="8032310" cy="5236899"/>
          </a:xfrm>
        </p:spPr>
        <p:txBody>
          <a:bodyPr>
            <a:normAutofit/>
          </a:bodyPr>
          <a:lstStyle/>
          <a:p>
            <a:pPr marL="0" indent="0">
              <a:buNone/>
            </a:pPr>
            <a:endParaRPr lang="fr-FR" sz="1800" b="1" dirty="0">
              <a:solidFill>
                <a:schemeClr val="tx1"/>
              </a:solidFill>
              <a:latin typeface="Calibri" panose="020F0502020204030204" pitchFamily="34" charset="0"/>
              <a:cs typeface="Calibri" panose="020F0502020204030204" pitchFamily="34" charset="0"/>
            </a:endParaRPr>
          </a:p>
          <a:p>
            <a:pPr>
              <a:lnSpc>
                <a:spcPct val="100000"/>
              </a:lnSpc>
              <a:buFont typeface="Symbol" panose="05050102010706020507" pitchFamily="18" charset="2"/>
              <a:buChar char="Þ"/>
            </a:pPr>
            <a:endParaRPr lang="fr-FR" sz="2000" b="1" dirty="0">
              <a:latin typeface="Calibri" panose="020F0502020204030204" pitchFamily="34" charset="0"/>
              <a:cs typeface="Calibri" panose="020F0502020204030204" pitchFamily="34" charset="0"/>
            </a:endParaRPr>
          </a:p>
        </p:txBody>
      </p:sp>
      <p:sp>
        <p:nvSpPr>
          <p:cNvPr id="14" name="Rectangle 13"/>
          <p:cNvSpPr/>
          <p:nvPr/>
        </p:nvSpPr>
        <p:spPr>
          <a:xfrm>
            <a:off x="106532" y="1064913"/>
            <a:ext cx="8904303" cy="369332"/>
          </a:xfrm>
          <a:prstGeom prst="rect">
            <a:avLst/>
          </a:prstGeom>
        </p:spPr>
        <p:txBody>
          <a:bodyPr wrap="square">
            <a:spAutoFit/>
          </a:bodyPr>
          <a:lstStyle/>
          <a:p>
            <a:pPr>
              <a:lnSpc>
                <a:spcPct val="100000"/>
              </a:lnSpc>
            </a:pPr>
            <a:r>
              <a:rPr lang="en-US" b="1" dirty="0" err="1">
                <a:solidFill>
                  <a:schemeClr val="bg1">
                    <a:lumMod val="50000"/>
                  </a:schemeClr>
                </a:solidFill>
                <a:latin typeface="Calibri" panose="020F0502020204030204" pitchFamily="34" charset="0"/>
                <a:cs typeface="Calibri" panose="020F0502020204030204" pitchFamily="34" charset="0"/>
              </a:rPr>
              <a:t>Requête</a:t>
            </a:r>
            <a:r>
              <a:rPr lang="en-US" b="1" dirty="0">
                <a:solidFill>
                  <a:schemeClr val="bg1">
                    <a:lumMod val="50000"/>
                  </a:schemeClr>
                </a:solidFill>
                <a:latin typeface="Calibri" panose="020F0502020204030204" pitchFamily="34" charset="0"/>
                <a:cs typeface="Calibri" panose="020F0502020204030204" pitchFamily="34" charset="0"/>
              </a:rPr>
              <a:t> </a:t>
            </a:r>
            <a:r>
              <a:rPr lang="en-US" b="1" dirty="0" err="1">
                <a:solidFill>
                  <a:schemeClr val="bg1">
                    <a:lumMod val="50000"/>
                  </a:schemeClr>
                </a:solidFill>
                <a:latin typeface="Calibri" panose="020F0502020204030204" pitchFamily="34" charset="0"/>
                <a:cs typeface="Calibri" panose="020F0502020204030204" pitchFamily="34" charset="0"/>
              </a:rPr>
              <a:t>WoS</a:t>
            </a:r>
            <a:r>
              <a:rPr lang="en-US" b="1" dirty="0">
                <a:solidFill>
                  <a:schemeClr val="bg1">
                    <a:lumMod val="50000"/>
                  </a:schemeClr>
                </a:solidFill>
                <a:latin typeface="Calibri" panose="020F0502020204030204" pitchFamily="34" charset="0"/>
                <a:cs typeface="Calibri" panose="020F0502020204030204" pitchFamily="34" charset="0"/>
              </a:rPr>
              <a:t>-CC, </a:t>
            </a:r>
            <a:r>
              <a:rPr lang="en-US" b="1" dirty="0" err="1">
                <a:solidFill>
                  <a:schemeClr val="bg1">
                    <a:lumMod val="50000"/>
                  </a:schemeClr>
                </a:solidFill>
                <a:latin typeface="Calibri" panose="020F0502020204030204" pitchFamily="34" charset="0"/>
                <a:cs typeface="Calibri" panose="020F0502020204030204" pitchFamily="34" charset="0"/>
              </a:rPr>
              <a:t>Janv</a:t>
            </a:r>
            <a:r>
              <a:rPr lang="en-US" b="1" dirty="0">
                <a:solidFill>
                  <a:schemeClr val="bg1">
                    <a:lumMod val="50000"/>
                  </a:schemeClr>
                </a:solidFill>
                <a:latin typeface="Calibri" panose="020F0502020204030204" pitchFamily="34" charset="0"/>
                <a:cs typeface="Calibri" panose="020F0502020204030204" pitchFamily="34" charset="0"/>
              </a:rPr>
              <a:t> 2020, </a:t>
            </a:r>
            <a:r>
              <a:rPr lang="en-US" b="1" dirty="0" err="1">
                <a:solidFill>
                  <a:schemeClr val="bg1">
                    <a:lumMod val="50000"/>
                  </a:schemeClr>
                </a:solidFill>
                <a:latin typeface="Calibri" panose="020F0502020204030204" pitchFamily="34" charset="0"/>
                <a:cs typeface="Calibri" panose="020F0502020204030204" pitchFamily="34" charset="0"/>
              </a:rPr>
              <a:t>Nb</a:t>
            </a:r>
            <a:r>
              <a:rPr lang="en-US" b="1" dirty="0">
                <a:solidFill>
                  <a:schemeClr val="bg1">
                    <a:lumMod val="50000"/>
                  </a:schemeClr>
                </a:solidFill>
                <a:latin typeface="Calibri" panose="020F0502020204030204" pitchFamily="34" charset="0"/>
                <a:cs typeface="Calibri" panose="020F0502020204030204" pitchFamily="34" charset="0"/>
              </a:rPr>
              <a:t> de publications : France 455 (8ème), International 11070</a:t>
            </a:r>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092" y="1462181"/>
            <a:ext cx="4443413" cy="2143125"/>
          </a:xfrm>
          <a:prstGeom prst="rect">
            <a:avLst/>
          </a:prstGeom>
          <a:effectLst>
            <a:outerShdw blurRad="63500" sx="102000" sy="102000" algn="ctr" rotWithShape="0">
              <a:prstClr val="black">
                <a:alpha val="40000"/>
              </a:prstClr>
            </a:outerShdw>
          </a:effectLst>
        </p:spPr>
      </p:pic>
      <p:sp>
        <p:nvSpPr>
          <p:cNvPr id="18" name="Rectangle 17"/>
          <p:cNvSpPr/>
          <p:nvPr/>
        </p:nvSpPr>
        <p:spPr>
          <a:xfrm>
            <a:off x="106531" y="3768137"/>
            <a:ext cx="8904303" cy="369332"/>
          </a:xfrm>
          <a:prstGeom prst="rect">
            <a:avLst/>
          </a:prstGeom>
        </p:spPr>
        <p:txBody>
          <a:bodyPr wrap="square">
            <a:spAutoFit/>
          </a:bodyPr>
          <a:lstStyle/>
          <a:p>
            <a:pPr>
              <a:lnSpc>
                <a:spcPct val="100000"/>
              </a:lnSpc>
            </a:pPr>
            <a:r>
              <a:rPr lang="fr-FR" b="1" dirty="0">
                <a:solidFill>
                  <a:schemeClr val="bg1">
                    <a:lumMod val="50000"/>
                  </a:schemeClr>
                </a:solidFill>
                <a:latin typeface="Calibri" panose="020F0502020204030204" pitchFamily="34" charset="0"/>
                <a:cs typeface="Calibri" panose="020F0502020204030204" pitchFamily="34" charset="0"/>
              </a:rPr>
              <a:t>Progression annuelle du volume de publications</a:t>
            </a:r>
          </a:p>
        </p:txBody>
      </p:sp>
      <p:pic>
        <p:nvPicPr>
          <p:cNvPr id="19" name="Image 18"/>
          <p:cNvPicPr>
            <a:picLocks noChangeAspect="1"/>
          </p:cNvPicPr>
          <p:nvPr/>
        </p:nvPicPr>
        <p:blipFill>
          <a:blip r:embed="rId4"/>
          <a:stretch>
            <a:fillRect/>
          </a:stretch>
        </p:blipFill>
        <p:spPr>
          <a:xfrm>
            <a:off x="292097" y="4149433"/>
            <a:ext cx="3938588" cy="1976438"/>
          </a:xfrm>
          <a:prstGeom prst="rect">
            <a:avLst/>
          </a:prstGeom>
          <a:effectLst>
            <a:outerShdw blurRad="63500" sx="102000" sy="102000" algn="ctr" rotWithShape="0">
              <a:prstClr val="black">
                <a:alpha val="40000"/>
              </a:prstClr>
            </a:outerShdw>
          </a:effectLst>
        </p:spPr>
      </p:pic>
      <p:pic>
        <p:nvPicPr>
          <p:cNvPr id="20" name="Image 19"/>
          <p:cNvPicPr>
            <a:picLocks noChangeAspect="1"/>
          </p:cNvPicPr>
          <p:nvPr/>
        </p:nvPicPr>
        <p:blipFill>
          <a:blip r:embed="rId5"/>
          <a:stretch>
            <a:fillRect/>
          </a:stretch>
        </p:blipFill>
        <p:spPr>
          <a:xfrm>
            <a:off x="4491744" y="4080436"/>
            <a:ext cx="4438650" cy="2057400"/>
          </a:xfrm>
          <a:prstGeom prst="rect">
            <a:avLst/>
          </a:prstGeom>
          <a:effectLst>
            <a:outerShdw blurRad="63500" sx="102000" sy="102000" algn="ctr" rotWithShape="0">
              <a:prstClr val="black">
                <a:alpha val="40000"/>
              </a:prstClr>
            </a:outerShdw>
          </a:effectLst>
        </p:spPr>
      </p:pic>
      <p:sp>
        <p:nvSpPr>
          <p:cNvPr id="21" name="Rectangle 20"/>
          <p:cNvSpPr/>
          <p:nvPr/>
        </p:nvSpPr>
        <p:spPr>
          <a:xfrm>
            <a:off x="-16468" y="6174132"/>
            <a:ext cx="8904303" cy="369332"/>
          </a:xfrm>
          <a:prstGeom prst="rect">
            <a:avLst/>
          </a:prstGeom>
        </p:spPr>
        <p:txBody>
          <a:bodyPr wrap="square">
            <a:spAutoFit/>
          </a:bodyPr>
          <a:lstStyle/>
          <a:p>
            <a:pPr>
              <a:lnSpc>
                <a:spcPct val="100000"/>
              </a:lnSpc>
            </a:pPr>
            <a:r>
              <a:rPr lang="en-US" b="1" dirty="0" err="1">
                <a:solidFill>
                  <a:schemeClr val="bg1">
                    <a:lumMod val="50000"/>
                  </a:schemeClr>
                </a:solidFill>
                <a:latin typeface="Calibri" panose="020F0502020204030204" pitchFamily="34" charset="0"/>
                <a:cs typeface="Calibri" panose="020F0502020204030204" pitchFamily="34" charset="0"/>
              </a:rPr>
              <a:t>Amorçage</a:t>
            </a:r>
            <a:r>
              <a:rPr lang="en-US" b="1" dirty="0">
                <a:solidFill>
                  <a:schemeClr val="bg1">
                    <a:lumMod val="50000"/>
                  </a:schemeClr>
                </a:solidFill>
                <a:latin typeface="Calibri" panose="020F0502020204030204" pitchFamily="34" charset="0"/>
                <a:cs typeface="Calibri" panose="020F0502020204030204" pitchFamily="34" charset="0"/>
              </a:rPr>
              <a:t> au début des </a:t>
            </a:r>
            <a:r>
              <a:rPr lang="en-US" b="1" dirty="0" err="1">
                <a:solidFill>
                  <a:schemeClr val="bg1">
                    <a:lumMod val="50000"/>
                  </a:schemeClr>
                </a:solidFill>
                <a:latin typeface="Calibri" panose="020F0502020204030204" pitchFamily="34" charset="0"/>
                <a:cs typeface="Calibri" panose="020F0502020204030204" pitchFamily="34" charset="0"/>
              </a:rPr>
              <a:t>années</a:t>
            </a:r>
            <a:r>
              <a:rPr lang="en-US" b="1" dirty="0">
                <a:solidFill>
                  <a:schemeClr val="bg1">
                    <a:lumMod val="50000"/>
                  </a:schemeClr>
                </a:solidFill>
                <a:latin typeface="Calibri" panose="020F0502020204030204" pitchFamily="34" charset="0"/>
                <a:cs typeface="Calibri" panose="020F0502020204030204" pitchFamily="34" charset="0"/>
              </a:rPr>
              <a:t> 90, progression plus </a:t>
            </a:r>
            <a:r>
              <a:rPr lang="en-US" b="1" dirty="0" err="1">
                <a:solidFill>
                  <a:schemeClr val="bg1">
                    <a:lumMod val="50000"/>
                  </a:schemeClr>
                </a:solidFill>
                <a:latin typeface="Calibri" panose="020F0502020204030204" pitchFamily="34" charset="0"/>
                <a:cs typeface="Calibri" panose="020F0502020204030204" pitchFamily="34" charset="0"/>
              </a:rPr>
              <a:t>chaotique</a:t>
            </a:r>
            <a:r>
              <a:rPr lang="en-US" b="1" dirty="0">
                <a:solidFill>
                  <a:schemeClr val="bg1">
                    <a:lumMod val="50000"/>
                  </a:schemeClr>
                </a:solidFill>
                <a:latin typeface="Calibri" panose="020F0502020204030204" pitchFamily="34" charset="0"/>
                <a:cs typeface="Calibri" panose="020F0502020204030204" pitchFamily="34" charset="0"/>
              </a:rPr>
              <a:t> pour la France</a:t>
            </a:r>
          </a:p>
        </p:txBody>
      </p:sp>
    </p:spTree>
    <p:extLst>
      <p:ext uri="{BB962C8B-B14F-4D97-AF65-F5344CB8AC3E}">
        <p14:creationId xmlns:p14="http://schemas.microsoft.com/office/powerpoint/2010/main" val="927455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Connecteur 7">
            <a:extLst>
              <a:ext uri="{FF2B5EF4-FFF2-40B4-BE49-F238E27FC236}">
                <a16:creationId xmlns:a16="http://schemas.microsoft.com/office/drawing/2014/main" id="{D689A6F5-CDA9-4695-ACFC-43224F57C90F}"/>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71449" y="217951"/>
            <a:ext cx="7886700" cy="713521"/>
          </a:xfrm>
        </p:spPr>
        <p:txBody>
          <a:bodyPr/>
          <a:lstStyle/>
          <a:p>
            <a:r>
              <a:rPr lang="fr-FR" dirty="0"/>
              <a:t>Résultats</a:t>
            </a:r>
          </a:p>
        </p:txBody>
      </p:sp>
      <p:sp>
        <p:nvSpPr>
          <p:cNvPr id="4" name="Espace réservé du pied de page 3"/>
          <p:cNvSpPr>
            <a:spLocks noGrp="1"/>
          </p:cNvSpPr>
          <p:nvPr>
            <p:ph type="ftr" sz="quarter" idx="11"/>
          </p:nvPr>
        </p:nvSpPr>
        <p:spPr>
          <a:xfrm>
            <a:off x="7394136" y="6529729"/>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7" name="Espace réservé du numéro de diapositive 6">
            <a:extLst>
              <a:ext uri="{FF2B5EF4-FFF2-40B4-BE49-F238E27FC236}">
                <a16:creationId xmlns:a16="http://schemas.microsoft.com/office/drawing/2014/main" id="{3A044B53-1842-4027-93D6-6610A0D2C7D8}"/>
              </a:ext>
            </a:extLst>
          </p:cNvPr>
          <p:cNvSpPr>
            <a:spLocks noGrp="1"/>
          </p:cNvSpPr>
          <p:nvPr>
            <p:ph type="sldNum" sz="quarter" idx="12"/>
          </p:nvPr>
        </p:nvSpPr>
        <p:spPr>
          <a:xfrm>
            <a:off x="8742628" y="3139006"/>
            <a:ext cx="375532" cy="287872"/>
          </a:xfrm>
        </p:spPr>
        <p:txBody>
          <a:bodyPr/>
          <a:lstStyle/>
          <a:p>
            <a:pPr algn="ctr"/>
            <a:fld id="{7F23443D-8CF7-43C0-BB6E-43148C6578E0}" type="slidenum">
              <a:rPr lang="fr-FR" b="1" smtClean="0">
                <a:solidFill>
                  <a:schemeClr val="tx1"/>
                </a:solidFill>
                <a:latin typeface="+mj-lt"/>
              </a:rPr>
              <a:t>11</a:t>
            </a:fld>
            <a:endParaRPr lang="fr-FR" b="1" dirty="0">
              <a:solidFill>
                <a:schemeClr val="tx1"/>
              </a:solidFill>
              <a:latin typeface="+mj-lt"/>
            </a:endParaRPr>
          </a:p>
        </p:txBody>
      </p:sp>
      <p:sp>
        <p:nvSpPr>
          <p:cNvPr id="9" name="Espace réservé du pied de page 3">
            <a:extLst>
              <a:ext uri="{FF2B5EF4-FFF2-40B4-BE49-F238E27FC236}">
                <a16:creationId xmlns:a16="http://schemas.microsoft.com/office/drawing/2014/main" id="{3E293B42-158E-4A85-9A95-8D0E51BBB34B}"/>
              </a:ext>
            </a:extLst>
          </p:cNvPr>
          <p:cNvSpPr txBox="1">
            <a:spLocks/>
          </p:cNvSpPr>
          <p:nvPr/>
        </p:nvSpPr>
        <p:spPr>
          <a:xfrm>
            <a:off x="25839" y="6529729"/>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sp>
        <p:nvSpPr>
          <p:cNvPr id="11" name="Espace réservé du contenu 10">
            <a:extLst>
              <a:ext uri="{FF2B5EF4-FFF2-40B4-BE49-F238E27FC236}">
                <a16:creationId xmlns:a16="http://schemas.microsoft.com/office/drawing/2014/main" id="{0CA56D2A-B8C6-4C56-92C2-1181C26D57AF}"/>
              </a:ext>
            </a:extLst>
          </p:cNvPr>
          <p:cNvSpPr>
            <a:spLocks noGrp="1"/>
          </p:cNvSpPr>
          <p:nvPr>
            <p:ph sz="quarter" idx="14"/>
          </p:nvPr>
        </p:nvSpPr>
        <p:spPr>
          <a:xfrm>
            <a:off x="628650" y="1151217"/>
            <a:ext cx="8032310" cy="5236899"/>
          </a:xfrm>
        </p:spPr>
        <p:txBody>
          <a:bodyPr>
            <a:normAutofit/>
          </a:bodyPr>
          <a:lstStyle/>
          <a:p>
            <a:pPr marL="0" indent="0">
              <a:buNone/>
            </a:pPr>
            <a:endParaRPr lang="fr-FR" sz="1800" b="1" dirty="0">
              <a:solidFill>
                <a:schemeClr val="tx1"/>
              </a:solidFill>
              <a:latin typeface="Calibri" panose="020F0502020204030204" pitchFamily="34" charset="0"/>
              <a:cs typeface="Calibri" panose="020F0502020204030204" pitchFamily="34" charset="0"/>
            </a:endParaRPr>
          </a:p>
          <a:p>
            <a:pPr>
              <a:lnSpc>
                <a:spcPct val="100000"/>
              </a:lnSpc>
              <a:buFont typeface="Symbol" panose="05050102010706020507" pitchFamily="18" charset="2"/>
              <a:buChar char="Þ"/>
            </a:pPr>
            <a:endParaRPr lang="fr-FR" sz="2000" b="1" dirty="0">
              <a:latin typeface="Calibri" panose="020F0502020204030204" pitchFamily="34" charset="0"/>
              <a:cs typeface="Calibri" panose="020F0502020204030204" pitchFamily="34" charset="0"/>
            </a:endParaRPr>
          </a:p>
        </p:txBody>
      </p:sp>
      <p:sp>
        <p:nvSpPr>
          <p:cNvPr id="14" name="Rectangle 13"/>
          <p:cNvSpPr/>
          <p:nvPr/>
        </p:nvSpPr>
        <p:spPr>
          <a:xfrm>
            <a:off x="192653" y="716757"/>
            <a:ext cx="8904303" cy="5970865"/>
          </a:xfrm>
          <a:prstGeom prst="rect">
            <a:avLst/>
          </a:prstGeom>
        </p:spPr>
        <p:txBody>
          <a:bodyPr wrap="square">
            <a:spAutoFit/>
          </a:bodyPr>
          <a:lstStyle/>
          <a:p>
            <a:pPr>
              <a:lnSpc>
                <a:spcPct val="100000"/>
              </a:lnSpc>
            </a:pPr>
            <a:r>
              <a:rPr lang="fr-FR" sz="2400" b="1" dirty="0">
                <a:solidFill>
                  <a:schemeClr val="bg1">
                    <a:lumMod val="50000"/>
                  </a:schemeClr>
                </a:solidFill>
                <a:latin typeface="Calibri" panose="020F0502020204030204" pitchFamily="34" charset="0"/>
                <a:cs typeface="Calibri" panose="020F0502020204030204" pitchFamily="34" charset="0"/>
              </a:rPr>
              <a:t>Analyse des résultats à l’aide des cartes relationnelles </a:t>
            </a:r>
          </a:p>
          <a:p>
            <a:pPr>
              <a:lnSpc>
                <a:spcPct val="100000"/>
              </a:lnSpc>
            </a:pPr>
            <a:r>
              <a:rPr lang="fr-FR" b="1" i="1" dirty="0">
                <a:solidFill>
                  <a:schemeClr val="bg1">
                    <a:lumMod val="50000"/>
                  </a:schemeClr>
                </a:solidFill>
                <a:latin typeface="Calibri" panose="020F0502020204030204" pitchFamily="34" charset="0"/>
                <a:cs typeface="Calibri" panose="020F0502020204030204" pitchFamily="34" charset="0"/>
              </a:rPr>
              <a:t>van Eck, N.J., </a:t>
            </a:r>
            <a:r>
              <a:rPr lang="fr-FR" b="1" i="1" dirty="0" err="1">
                <a:solidFill>
                  <a:schemeClr val="bg1">
                    <a:lumMod val="50000"/>
                  </a:schemeClr>
                </a:solidFill>
                <a:latin typeface="Calibri" panose="020F0502020204030204" pitchFamily="34" charset="0"/>
                <a:cs typeface="Calibri" panose="020F0502020204030204" pitchFamily="34" charset="0"/>
              </a:rPr>
              <a:t>Waltman</a:t>
            </a:r>
            <a:r>
              <a:rPr lang="fr-FR" b="1" i="1" dirty="0">
                <a:solidFill>
                  <a:schemeClr val="bg1">
                    <a:lumMod val="50000"/>
                  </a:schemeClr>
                </a:solidFill>
                <a:latin typeface="Calibri" panose="020F0502020204030204" pitchFamily="34" charset="0"/>
                <a:cs typeface="Calibri" panose="020F0502020204030204" pitchFamily="34" charset="0"/>
              </a:rPr>
              <a:t>, L. Software </a:t>
            </a:r>
            <a:r>
              <a:rPr lang="fr-FR" b="1" i="1" dirty="0" err="1">
                <a:solidFill>
                  <a:schemeClr val="bg1">
                    <a:lumMod val="50000"/>
                  </a:schemeClr>
                </a:solidFill>
                <a:latin typeface="Calibri" panose="020F0502020204030204" pitchFamily="34" charset="0"/>
                <a:cs typeface="Calibri" panose="020F0502020204030204" pitchFamily="34" charset="0"/>
              </a:rPr>
              <a:t>survey</a:t>
            </a:r>
            <a:r>
              <a:rPr lang="fr-FR" b="1" i="1" dirty="0">
                <a:solidFill>
                  <a:schemeClr val="bg1">
                    <a:lumMod val="50000"/>
                  </a:schemeClr>
                </a:solidFill>
                <a:latin typeface="Calibri" panose="020F0502020204030204" pitchFamily="34" charset="0"/>
                <a:cs typeface="Calibri" panose="020F0502020204030204" pitchFamily="34" charset="0"/>
              </a:rPr>
              <a:t>: </a:t>
            </a:r>
            <a:r>
              <a:rPr lang="fr-FR" b="1" i="1" dirty="0" err="1">
                <a:solidFill>
                  <a:schemeClr val="bg1">
                    <a:lumMod val="50000"/>
                  </a:schemeClr>
                </a:solidFill>
                <a:latin typeface="Calibri" panose="020F0502020204030204" pitchFamily="34" charset="0"/>
                <a:cs typeface="Calibri" panose="020F0502020204030204" pitchFamily="34" charset="0"/>
              </a:rPr>
              <a:t>VOSviewer</a:t>
            </a:r>
            <a:r>
              <a:rPr lang="fr-FR" b="1" i="1" dirty="0">
                <a:solidFill>
                  <a:schemeClr val="bg1">
                    <a:lumMod val="50000"/>
                  </a:schemeClr>
                </a:solidFill>
                <a:latin typeface="Calibri" panose="020F0502020204030204" pitchFamily="34" charset="0"/>
                <a:cs typeface="Calibri" panose="020F0502020204030204" pitchFamily="34" charset="0"/>
              </a:rPr>
              <a:t>, a computer program for </a:t>
            </a:r>
            <a:r>
              <a:rPr lang="fr-FR" b="1" i="1" dirty="0" err="1">
                <a:solidFill>
                  <a:schemeClr val="bg1">
                    <a:lumMod val="50000"/>
                  </a:schemeClr>
                </a:solidFill>
                <a:latin typeface="Calibri" panose="020F0502020204030204" pitchFamily="34" charset="0"/>
                <a:cs typeface="Calibri" panose="020F0502020204030204" pitchFamily="34" charset="0"/>
              </a:rPr>
              <a:t>bibliometric</a:t>
            </a:r>
            <a:r>
              <a:rPr lang="fr-FR" b="1" i="1" dirty="0">
                <a:solidFill>
                  <a:schemeClr val="bg1">
                    <a:lumMod val="50000"/>
                  </a:schemeClr>
                </a:solidFill>
                <a:latin typeface="Calibri" panose="020F0502020204030204" pitchFamily="34" charset="0"/>
                <a:cs typeface="Calibri" panose="020F0502020204030204" pitchFamily="34" charset="0"/>
              </a:rPr>
              <a:t> </a:t>
            </a:r>
            <a:r>
              <a:rPr lang="fr-FR" b="1" i="1" dirty="0" err="1">
                <a:solidFill>
                  <a:schemeClr val="bg1">
                    <a:lumMod val="50000"/>
                  </a:schemeClr>
                </a:solidFill>
                <a:latin typeface="Calibri" panose="020F0502020204030204" pitchFamily="34" charset="0"/>
                <a:cs typeface="Calibri" panose="020F0502020204030204" pitchFamily="34" charset="0"/>
              </a:rPr>
              <a:t>mapping</a:t>
            </a:r>
            <a:r>
              <a:rPr lang="fr-FR" b="1" i="1" dirty="0">
                <a:solidFill>
                  <a:schemeClr val="bg1">
                    <a:lumMod val="50000"/>
                  </a:schemeClr>
                </a:solidFill>
                <a:latin typeface="Calibri" panose="020F0502020204030204" pitchFamily="34" charset="0"/>
                <a:cs typeface="Calibri" panose="020F0502020204030204" pitchFamily="34" charset="0"/>
              </a:rPr>
              <a:t>. </a:t>
            </a:r>
            <a:r>
              <a:rPr lang="fr-FR" b="1" i="1" dirty="0" err="1">
                <a:solidFill>
                  <a:schemeClr val="bg1">
                    <a:lumMod val="50000"/>
                  </a:schemeClr>
                </a:solidFill>
                <a:latin typeface="Calibri" panose="020F0502020204030204" pitchFamily="34" charset="0"/>
                <a:cs typeface="Calibri" panose="020F0502020204030204" pitchFamily="34" charset="0"/>
              </a:rPr>
              <a:t>Scientometrics</a:t>
            </a:r>
            <a:r>
              <a:rPr lang="fr-FR" b="1" i="1" dirty="0">
                <a:solidFill>
                  <a:schemeClr val="bg1">
                    <a:lumMod val="50000"/>
                  </a:schemeClr>
                </a:solidFill>
                <a:latin typeface="Calibri" panose="020F0502020204030204" pitchFamily="34" charset="0"/>
                <a:cs typeface="Calibri" panose="020F0502020204030204" pitchFamily="34" charset="0"/>
              </a:rPr>
              <a:t> 84, 523–538 (2010)</a:t>
            </a:r>
          </a:p>
          <a:p>
            <a:pPr marL="174625" indent="-174625">
              <a:lnSpc>
                <a:spcPct val="100000"/>
              </a:lnSpc>
              <a:spcBef>
                <a:spcPts val="1200"/>
              </a:spcBef>
              <a:buClr>
                <a:srgbClr val="EF4C22"/>
              </a:buClr>
              <a:buFont typeface="Arial" panose="020B0604020202020204" pitchFamily="34" charset="0"/>
              <a:buChar char="•"/>
            </a:pPr>
            <a:r>
              <a:rPr lang="fr-FR" sz="2000" b="1" dirty="0">
                <a:solidFill>
                  <a:schemeClr val="bg1">
                    <a:lumMod val="50000"/>
                  </a:schemeClr>
                </a:solidFill>
                <a:latin typeface="Calibri" panose="020F0502020204030204" pitchFamily="34" charset="0"/>
                <a:cs typeface="Calibri" panose="020F0502020204030204" pitchFamily="34" charset="0"/>
              </a:rPr>
              <a:t>Basées sur les mots des titres et résumés des publications</a:t>
            </a:r>
          </a:p>
          <a:p>
            <a:pPr marL="820738" indent="-285750">
              <a:lnSpc>
                <a:spcPct val="100000"/>
              </a:lnSpc>
              <a:spcBef>
                <a:spcPts val="600"/>
              </a:spcBef>
              <a:buClr>
                <a:srgbClr val="EF4C22"/>
              </a:buClr>
              <a:buFont typeface="Wingdings" panose="05000000000000000000" pitchFamily="2" charset="2"/>
              <a:buChar char="Ø"/>
            </a:pPr>
            <a:r>
              <a:rPr lang="fr-FR" dirty="0">
                <a:solidFill>
                  <a:schemeClr val="bg1">
                    <a:lumMod val="50000"/>
                  </a:schemeClr>
                </a:solidFill>
                <a:latin typeface="Calibri" panose="020F0502020204030204" pitchFamily="34" charset="0"/>
                <a:cs typeface="Calibri" panose="020F0502020204030204" pitchFamily="34" charset="0"/>
              </a:rPr>
              <a:t>Mots clés auteurs </a:t>
            </a:r>
          </a:p>
          <a:p>
            <a:pPr marL="820738" indent="-285750">
              <a:lnSpc>
                <a:spcPct val="100000"/>
              </a:lnSpc>
              <a:spcBef>
                <a:spcPts val="600"/>
              </a:spcBef>
              <a:buClr>
                <a:srgbClr val="EF4C22"/>
              </a:buClr>
              <a:buFont typeface="Wingdings" panose="05000000000000000000" pitchFamily="2" charset="2"/>
              <a:buChar char="Ø"/>
            </a:pPr>
            <a:r>
              <a:rPr lang="fr-FR" dirty="0">
                <a:solidFill>
                  <a:schemeClr val="bg1">
                    <a:lumMod val="50000"/>
                  </a:schemeClr>
                </a:solidFill>
                <a:latin typeface="Calibri" panose="020F0502020204030204" pitchFamily="34" charset="0"/>
                <a:cs typeface="Calibri" panose="020F0502020204030204" pitchFamily="34" charset="0"/>
              </a:rPr>
              <a:t>Le lien entre 2 mots traduit leur </a:t>
            </a:r>
            <a:r>
              <a:rPr lang="fr-FR" dirty="0" err="1">
                <a:solidFill>
                  <a:schemeClr val="bg1">
                    <a:lumMod val="50000"/>
                  </a:schemeClr>
                </a:solidFill>
                <a:latin typeface="Calibri" panose="020F0502020204030204" pitchFamily="34" charset="0"/>
                <a:cs typeface="Calibri" panose="020F0502020204030204" pitchFamily="34" charset="0"/>
              </a:rPr>
              <a:t>co-occurrence</a:t>
            </a:r>
            <a:r>
              <a:rPr lang="fr-FR" dirty="0">
                <a:solidFill>
                  <a:schemeClr val="bg1">
                    <a:lumMod val="50000"/>
                  </a:schemeClr>
                </a:solidFill>
                <a:latin typeface="Calibri" panose="020F0502020204030204" pitchFamily="34" charset="0"/>
                <a:cs typeface="Calibri" panose="020F0502020204030204" pitchFamily="34" charset="0"/>
              </a:rPr>
              <a:t> dans une publication</a:t>
            </a:r>
          </a:p>
          <a:p>
            <a:pPr marL="820738" indent="-285750">
              <a:lnSpc>
                <a:spcPct val="100000"/>
              </a:lnSpc>
              <a:spcBef>
                <a:spcPts val="600"/>
              </a:spcBef>
              <a:buClr>
                <a:srgbClr val="EF4C22"/>
              </a:buClr>
              <a:buFont typeface="Wingdings" panose="05000000000000000000" pitchFamily="2" charset="2"/>
              <a:buChar char="Ø"/>
            </a:pPr>
            <a:r>
              <a:rPr lang="fr-FR" dirty="0">
                <a:solidFill>
                  <a:schemeClr val="bg1">
                    <a:lumMod val="50000"/>
                  </a:schemeClr>
                </a:solidFill>
                <a:latin typeface="Calibri" panose="020F0502020204030204" pitchFamily="34" charset="0"/>
                <a:cs typeface="Calibri" panose="020F0502020204030204" pitchFamily="34" charset="0"/>
              </a:rPr>
              <a:t>La force d’association entre les mots est reliée à la fréquence de leurs </a:t>
            </a:r>
            <a:r>
              <a:rPr lang="fr-FR" dirty="0" err="1">
                <a:solidFill>
                  <a:schemeClr val="bg1">
                    <a:lumMod val="50000"/>
                  </a:schemeClr>
                </a:solidFill>
                <a:latin typeface="Calibri" panose="020F0502020204030204" pitchFamily="34" charset="0"/>
                <a:cs typeface="Calibri" panose="020F0502020204030204" pitchFamily="34" charset="0"/>
              </a:rPr>
              <a:t>co-occurrences</a:t>
            </a:r>
            <a:endParaRPr lang="fr-FR" dirty="0">
              <a:solidFill>
                <a:schemeClr val="bg1">
                  <a:lumMod val="50000"/>
                </a:schemeClr>
              </a:solidFill>
              <a:latin typeface="Calibri" panose="020F0502020204030204" pitchFamily="34" charset="0"/>
              <a:cs typeface="Calibri" panose="020F0502020204030204" pitchFamily="34" charset="0"/>
            </a:endParaRPr>
          </a:p>
          <a:p>
            <a:pPr marL="820738" indent="-285750">
              <a:lnSpc>
                <a:spcPct val="100000"/>
              </a:lnSpc>
              <a:spcBef>
                <a:spcPts val="600"/>
              </a:spcBef>
              <a:buClr>
                <a:srgbClr val="EF4C22"/>
              </a:buClr>
              <a:buFont typeface="Wingdings" panose="05000000000000000000" pitchFamily="2" charset="2"/>
              <a:buChar char="Ø"/>
            </a:pPr>
            <a:r>
              <a:rPr lang="fr-FR" b="1" dirty="0">
                <a:latin typeface="Calibri" panose="020F0502020204030204" pitchFamily="34" charset="0"/>
                <a:cs typeface="Calibri" panose="020F0502020204030204" pitchFamily="34" charset="0"/>
              </a:rPr>
              <a:t>Etablissement de réseaux d’affinité de mots qui délimitent des focus de recherch</a:t>
            </a:r>
            <a:r>
              <a:rPr lang="fr-FR" dirty="0">
                <a:solidFill>
                  <a:schemeClr val="bg1">
                    <a:lumMod val="50000"/>
                  </a:schemeClr>
                </a:solidFill>
                <a:latin typeface="Calibri" panose="020F0502020204030204" pitchFamily="34" charset="0"/>
                <a:cs typeface="Calibri" panose="020F0502020204030204" pitchFamily="34" charset="0"/>
              </a:rPr>
              <a:t>e</a:t>
            </a:r>
          </a:p>
          <a:p>
            <a:pPr marL="174625" indent="-174625">
              <a:spcBef>
                <a:spcPts val="1200"/>
              </a:spcBef>
              <a:buClr>
                <a:srgbClr val="EF4C22"/>
              </a:buClr>
              <a:buFont typeface="Arial" panose="020B0604020202020204" pitchFamily="34" charset="0"/>
              <a:buChar char="•"/>
            </a:pPr>
            <a:r>
              <a:rPr lang="fr-FR" sz="2000" b="1" dirty="0">
                <a:solidFill>
                  <a:schemeClr val="bg1">
                    <a:lumMod val="50000"/>
                  </a:schemeClr>
                </a:solidFill>
                <a:latin typeface="Calibri" panose="020F0502020204030204" pitchFamily="34" charset="0"/>
                <a:cs typeface="Calibri" panose="020F0502020204030204" pitchFamily="34" charset="0"/>
              </a:rPr>
              <a:t>Basées sur les titres des journaux </a:t>
            </a:r>
          </a:p>
          <a:p>
            <a:pPr marL="820738" indent="-285750">
              <a:spcBef>
                <a:spcPts val="600"/>
              </a:spcBef>
              <a:buClr>
                <a:srgbClr val="EF4C22"/>
              </a:buClr>
              <a:buFont typeface="Wingdings" panose="05000000000000000000" pitchFamily="2" charset="2"/>
              <a:buChar char="Ø"/>
            </a:pPr>
            <a:r>
              <a:rPr lang="fr-FR" dirty="0">
                <a:solidFill>
                  <a:schemeClr val="bg1">
                    <a:lumMod val="50000"/>
                  </a:schemeClr>
                </a:solidFill>
                <a:latin typeface="Calibri" panose="020F0502020204030204" pitchFamily="34" charset="0"/>
                <a:cs typeface="Calibri" panose="020F0502020204030204" pitchFamily="34" charset="0"/>
              </a:rPr>
              <a:t>Le lien entre les journaux est déterminé par le nombre de références qu’ils partagent</a:t>
            </a:r>
          </a:p>
          <a:p>
            <a:pPr marL="820738" indent="-285750">
              <a:spcBef>
                <a:spcPts val="600"/>
              </a:spcBef>
              <a:buClr>
                <a:srgbClr val="EF4C22"/>
              </a:buClr>
              <a:buFont typeface="Wingdings" panose="05000000000000000000" pitchFamily="2" charset="2"/>
              <a:buChar char="Ø"/>
            </a:pPr>
            <a:r>
              <a:rPr lang="fr-FR" b="1" dirty="0">
                <a:latin typeface="Calibri" panose="020F0502020204030204" pitchFamily="34" charset="0"/>
                <a:cs typeface="Calibri" panose="020F0502020204030204" pitchFamily="34" charset="0"/>
              </a:rPr>
              <a:t>Relation intra- mais aussi </a:t>
            </a:r>
            <a:r>
              <a:rPr lang="fr-FR" b="1" dirty="0" err="1">
                <a:latin typeface="Calibri" panose="020F0502020204030204" pitchFamily="34" charset="0"/>
                <a:cs typeface="Calibri" panose="020F0502020204030204" pitchFamily="34" charset="0"/>
              </a:rPr>
              <a:t>inter-disciplinaire</a:t>
            </a:r>
            <a:r>
              <a:rPr lang="fr-FR" b="1" dirty="0">
                <a:latin typeface="Calibri" panose="020F0502020204030204" pitchFamily="34" charset="0"/>
                <a:cs typeface="Calibri" panose="020F0502020204030204" pitchFamily="34" charset="0"/>
              </a:rPr>
              <a:t> (multidisciplinarité)</a:t>
            </a:r>
          </a:p>
          <a:p>
            <a:pPr marL="174625" indent="-174625">
              <a:spcBef>
                <a:spcPts val="1200"/>
              </a:spcBef>
              <a:buClr>
                <a:srgbClr val="EF4C22"/>
              </a:buClr>
              <a:buFont typeface="Arial" panose="020B0604020202020204" pitchFamily="34" charset="0"/>
              <a:buChar char="•"/>
            </a:pPr>
            <a:r>
              <a:rPr lang="fr-FR" sz="2000" b="1" dirty="0">
                <a:solidFill>
                  <a:schemeClr val="bg1">
                    <a:lumMod val="50000"/>
                  </a:schemeClr>
                </a:solidFill>
                <a:latin typeface="Calibri" panose="020F0502020204030204" pitchFamily="34" charset="0"/>
                <a:cs typeface="Calibri" panose="020F0502020204030204" pitchFamily="34" charset="0"/>
              </a:rPr>
              <a:t>Basées sur le nom des auteurs des publications</a:t>
            </a:r>
          </a:p>
          <a:p>
            <a:pPr marL="820738" indent="-285750">
              <a:spcBef>
                <a:spcPts val="600"/>
              </a:spcBef>
              <a:buClr>
                <a:srgbClr val="EF4C22"/>
              </a:buClr>
              <a:buFont typeface="Wingdings" panose="05000000000000000000" pitchFamily="2" charset="2"/>
              <a:buChar char="Ø"/>
            </a:pPr>
            <a:r>
              <a:rPr lang="fr-FR" dirty="0">
                <a:solidFill>
                  <a:schemeClr val="bg1">
                    <a:lumMod val="50000"/>
                  </a:schemeClr>
                </a:solidFill>
                <a:latin typeface="Calibri" panose="020F0502020204030204" pitchFamily="34" charset="0"/>
                <a:cs typeface="Calibri" panose="020F0502020204030204" pitchFamily="34" charset="0"/>
              </a:rPr>
              <a:t>Le lien entre les auteurs </a:t>
            </a:r>
            <a:r>
              <a:rPr lang="fr-FR" dirty="0" smtClean="0">
                <a:solidFill>
                  <a:schemeClr val="bg1">
                    <a:lumMod val="50000"/>
                  </a:schemeClr>
                </a:solidFill>
                <a:latin typeface="Calibri" panose="020F0502020204030204" pitchFamily="34" charset="0"/>
                <a:cs typeface="Calibri" panose="020F0502020204030204" pitchFamily="34" charset="0"/>
              </a:rPr>
              <a:t>reflète les </a:t>
            </a:r>
            <a:r>
              <a:rPr lang="fr-FR" dirty="0" err="1" smtClean="0">
                <a:solidFill>
                  <a:schemeClr val="bg1">
                    <a:lumMod val="50000"/>
                  </a:schemeClr>
                </a:solidFill>
                <a:latin typeface="Calibri" panose="020F0502020204030204" pitchFamily="34" charset="0"/>
                <a:cs typeface="Calibri" panose="020F0502020204030204" pitchFamily="34" charset="0"/>
              </a:rPr>
              <a:t>co</a:t>
            </a:r>
            <a:r>
              <a:rPr lang="fr-FR" dirty="0" smtClean="0">
                <a:solidFill>
                  <a:schemeClr val="bg1">
                    <a:lumMod val="50000"/>
                  </a:schemeClr>
                </a:solidFill>
                <a:latin typeface="Calibri" panose="020F0502020204030204" pitchFamily="34" charset="0"/>
                <a:cs typeface="Calibri" panose="020F0502020204030204" pitchFamily="34" charset="0"/>
              </a:rPr>
              <a:t>-</a:t>
            </a:r>
            <a:r>
              <a:rPr lang="fr-FR" dirty="0" smtClean="0">
                <a:solidFill>
                  <a:schemeClr val="bg1">
                    <a:lumMod val="50000"/>
                  </a:schemeClr>
                </a:solidFill>
                <a:latin typeface="Calibri" panose="020F0502020204030204" pitchFamily="34" charset="0"/>
                <a:cs typeface="Calibri" panose="020F0502020204030204" pitchFamily="34" charset="0"/>
              </a:rPr>
              <a:t>signatures des publications</a:t>
            </a:r>
            <a:endParaRPr lang="fr-FR" dirty="0">
              <a:solidFill>
                <a:schemeClr val="bg1">
                  <a:lumMod val="50000"/>
                </a:schemeClr>
              </a:solidFill>
              <a:latin typeface="Calibri" panose="020F0502020204030204" pitchFamily="34" charset="0"/>
              <a:cs typeface="Calibri" panose="020F0502020204030204" pitchFamily="34" charset="0"/>
            </a:endParaRPr>
          </a:p>
          <a:p>
            <a:pPr marL="820738" indent="-285750">
              <a:spcBef>
                <a:spcPts val="600"/>
              </a:spcBef>
              <a:buClr>
                <a:srgbClr val="EF4C22"/>
              </a:buClr>
              <a:buFont typeface="Wingdings" panose="05000000000000000000" pitchFamily="2" charset="2"/>
              <a:buChar char="Ø"/>
            </a:pPr>
            <a:r>
              <a:rPr lang="fr-FR" b="1" dirty="0">
                <a:latin typeface="Calibri" panose="020F0502020204030204" pitchFamily="34" charset="0"/>
                <a:cs typeface="Calibri" panose="020F0502020204030204" pitchFamily="34" charset="0"/>
              </a:rPr>
              <a:t>Relation intra- mais aussi </a:t>
            </a:r>
            <a:r>
              <a:rPr lang="fr-FR" b="1" dirty="0" err="1">
                <a:latin typeface="Calibri" panose="020F0502020204030204" pitchFamily="34" charset="0"/>
                <a:cs typeface="Calibri" panose="020F0502020204030204" pitchFamily="34" charset="0"/>
              </a:rPr>
              <a:t>inter-disciplinaire</a:t>
            </a:r>
            <a:r>
              <a:rPr lang="fr-FR" b="1" dirty="0">
                <a:latin typeface="Calibri" panose="020F0502020204030204" pitchFamily="34" charset="0"/>
                <a:cs typeface="Calibri" panose="020F0502020204030204" pitchFamily="34" charset="0"/>
              </a:rPr>
              <a:t> (multidisciplinarité et réseaux de collaboration)</a:t>
            </a:r>
            <a:endParaRPr lang="fr-FR" sz="2000" b="1" dirty="0">
              <a:latin typeface="Calibri" panose="020F0502020204030204" pitchFamily="34" charset="0"/>
              <a:cs typeface="Calibri" panose="020F0502020204030204" pitchFamily="34" charset="0"/>
            </a:endParaRPr>
          </a:p>
          <a:p>
            <a:pPr marL="174625" indent="-174625">
              <a:lnSpc>
                <a:spcPct val="100000"/>
              </a:lnSpc>
              <a:spcBef>
                <a:spcPts val="1200"/>
              </a:spcBef>
              <a:buClr>
                <a:srgbClr val="EF4C22"/>
              </a:buClr>
              <a:buFont typeface="Arial" panose="020B0604020202020204" pitchFamily="34" charset="0"/>
              <a:buChar char="•"/>
            </a:pPr>
            <a:endParaRPr lang="fr-FR" sz="2000" b="1" dirty="0">
              <a:solidFill>
                <a:schemeClr val="bg1">
                  <a:lumMod val="50000"/>
                </a:schemeClr>
              </a:solidFill>
              <a:latin typeface="Calibri" panose="020F0502020204030204" pitchFamily="34" charset="0"/>
              <a:cs typeface="Calibri" panose="020F0502020204030204" pitchFamily="34" charset="0"/>
            </a:endParaRPr>
          </a:p>
        </p:txBody>
      </p:sp>
      <p:cxnSp>
        <p:nvCxnSpPr>
          <p:cNvPr id="5" name="Connecteur droit 4"/>
          <p:cNvCxnSpPr/>
          <p:nvPr/>
        </p:nvCxnSpPr>
        <p:spPr>
          <a:xfrm>
            <a:off x="1302137" y="2251806"/>
            <a:ext cx="1050587" cy="26264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713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Connecteur 7">
            <a:extLst>
              <a:ext uri="{FF2B5EF4-FFF2-40B4-BE49-F238E27FC236}">
                <a16:creationId xmlns:a16="http://schemas.microsoft.com/office/drawing/2014/main" id="{D689A6F5-CDA9-4695-ACFC-43224F57C90F}"/>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06532" y="43509"/>
            <a:ext cx="7886700" cy="713521"/>
          </a:xfrm>
        </p:spPr>
        <p:txBody>
          <a:bodyPr/>
          <a:lstStyle/>
          <a:p>
            <a:r>
              <a:rPr lang="fr-FR" dirty="0"/>
              <a:t>Résultats</a:t>
            </a:r>
          </a:p>
        </p:txBody>
      </p:sp>
      <p:sp>
        <p:nvSpPr>
          <p:cNvPr id="4" name="Espace réservé du pied de page 3"/>
          <p:cNvSpPr>
            <a:spLocks noGrp="1"/>
          </p:cNvSpPr>
          <p:nvPr>
            <p:ph type="ftr" sz="quarter" idx="11"/>
          </p:nvPr>
        </p:nvSpPr>
        <p:spPr>
          <a:xfrm>
            <a:off x="7394136" y="6529729"/>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7" name="Espace réservé du numéro de diapositive 6">
            <a:extLst>
              <a:ext uri="{FF2B5EF4-FFF2-40B4-BE49-F238E27FC236}">
                <a16:creationId xmlns:a16="http://schemas.microsoft.com/office/drawing/2014/main" id="{3A044B53-1842-4027-93D6-6610A0D2C7D8}"/>
              </a:ext>
            </a:extLst>
          </p:cNvPr>
          <p:cNvSpPr>
            <a:spLocks noGrp="1"/>
          </p:cNvSpPr>
          <p:nvPr>
            <p:ph type="sldNum" sz="quarter" idx="12"/>
          </p:nvPr>
        </p:nvSpPr>
        <p:spPr>
          <a:xfrm>
            <a:off x="8742628" y="3139006"/>
            <a:ext cx="375532" cy="287872"/>
          </a:xfrm>
        </p:spPr>
        <p:txBody>
          <a:bodyPr/>
          <a:lstStyle/>
          <a:p>
            <a:pPr algn="ctr"/>
            <a:fld id="{7F23443D-8CF7-43C0-BB6E-43148C6578E0}" type="slidenum">
              <a:rPr lang="fr-FR" b="1" smtClean="0">
                <a:solidFill>
                  <a:schemeClr val="tx1"/>
                </a:solidFill>
                <a:latin typeface="+mj-lt"/>
              </a:rPr>
              <a:t>12</a:t>
            </a:fld>
            <a:endParaRPr lang="fr-FR" b="1" dirty="0">
              <a:solidFill>
                <a:schemeClr val="tx1"/>
              </a:solidFill>
              <a:latin typeface="+mj-lt"/>
            </a:endParaRPr>
          </a:p>
        </p:txBody>
      </p:sp>
      <p:sp>
        <p:nvSpPr>
          <p:cNvPr id="9" name="Espace réservé du pied de page 3">
            <a:extLst>
              <a:ext uri="{FF2B5EF4-FFF2-40B4-BE49-F238E27FC236}">
                <a16:creationId xmlns:a16="http://schemas.microsoft.com/office/drawing/2014/main" id="{3E293B42-158E-4A85-9A95-8D0E51BBB34B}"/>
              </a:ext>
            </a:extLst>
          </p:cNvPr>
          <p:cNvSpPr txBox="1">
            <a:spLocks/>
          </p:cNvSpPr>
          <p:nvPr/>
        </p:nvSpPr>
        <p:spPr>
          <a:xfrm>
            <a:off x="25839" y="6529729"/>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sp>
        <p:nvSpPr>
          <p:cNvPr id="11" name="Espace réservé du contenu 10">
            <a:extLst>
              <a:ext uri="{FF2B5EF4-FFF2-40B4-BE49-F238E27FC236}">
                <a16:creationId xmlns:a16="http://schemas.microsoft.com/office/drawing/2014/main" id="{0CA56D2A-B8C6-4C56-92C2-1181C26D57AF}"/>
              </a:ext>
            </a:extLst>
          </p:cNvPr>
          <p:cNvSpPr>
            <a:spLocks noGrp="1"/>
          </p:cNvSpPr>
          <p:nvPr>
            <p:ph sz="quarter" idx="14"/>
          </p:nvPr>
        </p:nvSpPr>
        <p:spPr>
          <a:xfrm>
            <a:off x="628650" y="1151217"/>
            <a:ext cx="8032310" cy="5236899"/>
          </a:xfrm>
        </p:spPr>
        <p:txBody>
          <a:bodyPr>
            <a:normAutofit/>
          </a:bodyPr>
          <a:lstStyle/>
          <a:p>
            <a:pPr marL="0" indent="0">
              <a:buNone/>
            </a:pPr>
            <a:endParaRPr lang="fr-FR" sz="1800" b="1" dirty="0">
              <a:solidFill>
                <a:schemeClr val="tx1"/>
              </a:solidFill>
              <a:latin typeface="Calibri" panose="020F0502020204030204" pitchFamily="34" charset="0"/>
              <a:cs typeface="Calibri" panose="020F0502020204030204" pitchFamily="34" charset="0"/>
            </a:endParaRPr>
          </a:p>
          <a:p>
            <a:pPr>
              <a:lnSpc>
                <a:spcPct val="100000"/>
              </a:lnSpc>
              <a:buFont typeface="Symbol" panose="05050102010706020507" pitchFamily="18" charset="2"/>
              <a:buChar char="Þ"/>
            </a:pPr>
            <a:endParaRPr lang="fr-FR" sz="2000" b="1" dirty="0">
              <a:latin typeface="Calibri" panose="020F0502020204030204" pitchFamily="34" charset="0"/>
              <a:cs typeface="Calibri" panose="020F0502020204030204" pitchFamily="34" charset="0"/>
            </a:endParaRPr>
          </a:p>
        </p:txBody>
      </p:sp>
      <p:sp>
        <p:nvSpPr>
          <p:cNvPr id="14" name="Rectangle 13"/>
          <p:cNvSpPr/>
          <p:nvPr/>
        </p:nvSpPr>
        <p:spPr>
          <a:xfrm>
            <a:off x="106532" y="451346"/>
            <a:ext cx="8904303" cy="400110"/>
          </a:xfrm>
          <a:prstGeom prst="rect">
            <a:avLst/>
          </a:prstGeom>
        </p:spPr>
        <p:txBody>
          <a:bodyPr wrap="square">
            <a:spAutoFit/>
          </a:bodyPr>
          <a:lstStyle/>
          <a:p>
            <a:pPr marL="174625" indent="-174625">
              <a:lnSpc>
                <a:spcPct val="100000"/>
              </a:lnSpc>
              <a:spcBef>
                <a:spcPts val="1200"/>
              </a:spcBef>
              <a:buClr>
                <a:srgbClr val="EF4C22"/>
              </a:buClr>
              <a:buFont typeface="Arial" panose="020B0604020202020204" pitchFamily="34" charset="0"/>
              <a:buChar char="•"/>
            </a:pPr>
            <a:r>
              <a:rPr lang="fr-FR" sz="2000" b="1" dirty="0">
                <a:solidFill>
                  <a:schemeClr val="bg1">
                    <a:lumMod val="50000"/>
                  </a:schemeClr>
                </a:solidFill>
                <a:latin typeface="Calibri" panose="020F0502020204030204" pitchFamily="34" charset="0"/>
                <a:cs typeface="Calibri" panose="020F0502020204030204" pitchFamily="34" charset="0"/>
              </a:rPr>
              <a:t>Carte relationnelle basée sur les mots des titres et résumés des publications</a:t>
            </a:r>
          </a:p>
        </p:txBody>
      </p:sp>
      <p:grpSp>
        <p:nvGrpSpPr>
          <p:cNvPr id="13" name="Groupe 12"/>
          <p:cNvGrpSpPr/>
          <p:nvPr/>
        </p:nvGrpSpPr>
        <p:grpSpPr>
          <a:xfrm>
            <a:off x="134346" y="965806"/>
            <a:ext cx="5872125" cy="2630360"/>
            <a:chOff x="134346" y="965806"/>
            <a:chExt cx="5872125" cy="2630360"/>
          </a:xfrm>
        </p:grpSpPr>
        <p:pic>
          <p:nvPicPr>
            <p:cNvPr id="6" name="Image 5"/>
            <p:cNvPicPr>
              <a:picLocks noChangeAspect="1"/>
            </p:cNvPicPr>
            <p:nvPr/>
          </p:nvPicPr>
          <p:blipFill>
            <a:blip r:embed="rId3"/>
            <a:stretch>
              <a:fillRect/>
            </a:stretch>
          </p:blipFill>
          <p:spPr>
            <a:xfrm>
              <a:off x="134346" y="965806"/>
              <a:ext cx="5872125" cy="2630360"/>
            </a:xfrm>
            <a:prstGeom prst="rect">
              <a:avLst/>
            </a:prstGeom>
            <a:effectLst>
              <a:outerShdw blurRad="63500" sx="102000" sy="102000" algn="ctr" rotWithShape="0">
                <a:prstClr val="black">
                  <a:alpha val="40000"/>
                </a:prstClr>
              </a:outerShdw>
            </a:effectLst>
          </p:spPr>
        </p:pic>
        <p:sp>
          <p:nvSpPr>
            <p:cNvPr id="12" name="ZoneTexte 11"/>
            <p:cNvSpPr txBox="1"/>
            <p:nvPr/>
          </p:nvSpPr>
          <p:spPr>
            <a:xfrm>
              <a:off x="4644805" y="1284051"/>
              <a:ext cx="811504" cy="369332"/>
            </a:xfrm>
            <a:prstGeom prst="rect">
              <a:avLst/>
            </a:prstGeom>
            <a:noFill/>
          </p:spPr>
          <p:txBody>
            <a:bodyPr wrap="none" rtlCol="0">
              <a:spAutoFit/>
            </a:bodyPr>
            <a:lstStyle/>
            <a:p>
              <a:r>
                <a:rPr lang="fr-FR" b="1" dirty="0">
                  <a:latin typeface="Calibri" panose="020F0502020204030204" pitchFamily="34" charset="0"/>
                  <a:cs typeface="Calibri" panose="020F0502020204030204" pitchFamily="34" charset="0"/>
                </a:rPr>
                <a:t>France</a:t>
              </a:r>
            </a:p>
          </p:txBody>
        </p:sp>
      </p:grpSp>
      <p:sp>
        <p:nvSpPr>
          <p:cNvPr id="15" name="ZoneTexte 14"/>
          <p:cNvSpPr txBox="1"/>
          <p:nvPr/>
        </p:nvSpPr>
        <p:spPr>
          <a:xfrm>
            <a:off x="7437057" y="5836812"/>
            <a:ext cx="1429559" cy="369332"/>
          </a:xfrm>
          <a:prstGeom prst="rect">
            <a:avLst/>
          </a:prstGeom>
          <a:noFill/>
        </p:spPr>
        <p:txBody>
          <a:bodyPr wrap="none" rtlCol="0">
            <a:spAutoFit/>
          </a:bodyPr>
          <a:lstStyle/>
          <a:p>
            <a:r>
              <a:rPr lang="fr-FR" b="1" dirty="0">
                <a:latin typeface="Calibri" panose="020F0502020204030204" pitchFamily="34" charset="0"/>
                <a:cs typeface="Calibri" panose="020F0502020204030204" pitchFamily="34" charset="0"/>
              </a:rPr>
              <a:t>International</a:t>
            </a:r>
          </a:p>
        </p:txBody>
      </p:sp>
      <p:sp>
        <p:nvSpPr>
          <p:cNvPr id="19" name="Rectangle 18"/>
          <p:cNvSpPr/>
          <p:nvPr/>
        </p:nvSpPr>
        <p:spPr>
          <a:xfrm>
            <a:off x="278775" y="4002931"/>
            <a:ext cx="3144593" cy="1477328"/>
          </a:xfrm>
          <a:prstGeom prst="rect">
            <a:avLst/>
          </a:prstGeom>
        </p:spPr>
        <p:txBody>
          <a:bodyPr wrap="square">
            <a:spAutoFit/>
          </a:bodyPr>
          <a:lstStyle/>
          <a:p>
            <a:pPr>
              <a:lnSpc>
                <a:spcPct val="100000"/>
              </a:lnSpc>
              <a:spcBef>
                <a:spcPts val="1200"/>
              </a:spcBef>
              <a:buClr>
                <a:srgbClr val="EF4C22"/>
              </a:buClr>
            </a:pPr>
            <a:r>
              <a:rPr lang="fr-FR" b="1" dirty="0">
                <a:solidFill>
                  <a:schemeClr val="bg1">
                    <a:lumMod val="50000"/>
                  </a:schemeClr>
                </a:solidFill>
                <a:latin typeface="Calibri" panose="020F0502020204030204" pitchFamily="34" charset="0"/>
                <a:cs typeface="Calibri" panose="020F0502020204030204" pitchFamily="34" charset="0"/>
              </a:rPr>
              <a:t>International ≈ France : </a:t>
            </a:r>
          </a:p>
          <a:p>
            <a:pPr>
              <a:lnSpc>
                <a:spcPct val="100000"/>
              </a:lnSpc>
              <a:buClr>
                <a:srgbClr val="EF4C22"/>
              </a:buClr>
            </a:pPr>
            <a:r>
              <a:rPr lang="fr-FR" b="1" dirty="0">
                <a:solidFill>
                  <a:schemeClr val="bg1">
                    <a:lumMod val="50000"/>
                  </a:schemeClr>
                </a:solidFill>
                <a:latin typeface="Calibri" panose="020F0502020204030204" pitchFamily="34" charset="0"/>
                <a:cs typeface="Calibri" panose="020F0502020204030204" pitchFamily="34" charset="0"/>
              </a:rPr>
              <a:t>Etudes des syndromes génétiques pouvant conduire au polyhandicap</a:t>
            </a:r>
          </a:p>
          <a:p>
            <a:pPr>
              <a:lnSpc>
                <a:spcPct val="100000"/>
              </a:lnSpc>
              <a:buClr>
                <a:srgbClr val="EF4C22"/>
              </a:buClr>
            </a:pPr>
            <a:r>
              <a:rPr lang="fr-FR" b="1" dirty="0">
                <a:solidFill>
                  <a:schemeClr val="bg1">
                    <a:lumMod val="50000"/>
                  </a:schemeClr>
                </a:solidFill>
                <a:latin typeface="Calibri" panose="020F0502020204030204" pitchFamily="34" charset="0"/>
                <a:cs typeface="Calibri" panose="020F0502020204030204" pitchFamily="34" charset="0"/>
              </a:rPr>
              <a:t>Soins médicaux, survie..</a:t>
            </a:r>
          </a:p>
        </p:txBody>
      </p:sp>
      <p:grpSp>
        <p:nvGrpSpPr>
          <p:cNvPr id="22" name="Groupe 21"/>
          <p:cNvGrpSpPr/>
          <p:nvPr/>
        </p:nvGrpSpPr>
        <p:grpSpPr>
          <a:xfrm>
            <a:off x="3395472" y="3332558"/>
            <a:ext cx="5748528" cy="3413189"/>
            <a:chOff x="3395472" y="3332558"/>
            <a:chExt cx="5748528" cy="3413189"/>
          </a:xfrm>
        </p:grpSpPr>
        <p:pic>
          <p:nvPicPr>
            <p:cNvPr id="20" name="Image 19"/>
            <p:cNvPicPr>
              <a:picLocks noChangeAspect="1"/>
            </p:cNvPicPr>
            <p:nvPr/>
          </p:nvPicPr>
          <p:blipFill>
            <a:blip r:embed="rId4"/>
            <a:stretch>
              <a:fillRect/>
            </a:stretch>
          </p:blipFill>
          <p:spPr>
            <a:xfrm>
              <a:off x="3395472" y="3332558"/>
              <a:ext cx="5748528" cy="3413189"/>
            </a:xfrm>
            <a:prstGeom prst="rect">
              <a:avLst/>
            </a:prstGeom>
            <a:effectLst>
              <a:outerShdw blurRad="63500" sx="102000" sy="102000" algn="ctr" rotWithShape="0">
                <a:prstClr val="black">
                  <a:alpha val="40000"/>
                </a:prstClr>
              </a:outerShdw>
            </a:effectLst>
          </p:spPr>
        </p:pic>
        <p:sp>
          <p:nvSpPr>
            <p:cNvPr id="21" name="ZoneTexte 20"/>
            <p:cNvSpPr txBox="1"/>
            <p:nvPr/>
          </p:nvSpPr>
          <p:spPr>
            <a:xfrm>
              <a:off x="6162732" y="3511542"/>
              <a:ext cx="1429559" cy="369332"/>
            </a:xfrm>
            <a:prstGeom prst="rect">
              <a:avLst/>
            </a:prstGeom>
            <a:noFill/>
          </p:spPr>
          <p:txBody>
            <a:bodyPr wrap="none" rtlCol="0">
              <a:spAutoFit/>
            </a:bodyPr>
            <a:lstStyle/>
            <a:p>
              <a:r>
                <a:rPr lang="fr-FR" b="1" dirty="0">
                  <a:latin typeface="Calibri" panose="020F0502020204030204" pitchFamily="34" charset="0"/>
                  <a:cs typeface="Calibri" panose="020F0502020204030204" pitchFamily="34" charset="0"/>
                </a:rPr>
                <a:t>International</a:t>
              </a:r>
            </a:p>
          </p:txBody>
        </p:sp>
      </p:grpSp>
      <p:sp>
        <p:nvSpPr>
          <p:cNvPr id="17" name="Rectangle 16"/>
          <p:cNvSpPr/>
          <p:nvPr/>
        </p:nvSpPr>
        <p:spPr>
          <a:xfrm>
            <a:off x="6007586" y="1259292"/>
            <a:ext cx="3003249" cy="1754326"/>
          </a:xfrm>
          <a:prstGeom prst="wedgeRectCallout">
            <a:avLst>
              <a:gd name="adj1" fmla="val 15768"/>
              <a:gd name="adj2" fmla="val 87661"/>
            </a:avLst>
          </a:prstGeom>
          <a:solidFill>
            <a:schemeClr val="bg1">
              <a:lumMod val="65000"/>
            </a:schemeClr>
          </a:solidFill>
        </p:spPr>
        <p:txBody>
          <a:bodyPr wrap="square">
            <a:spAutoFit/>
          </a:bodyPr>
          <a:lstStyle/>
          <a:p>
            <a:pPr>
              <a:lnSpc>
                <a:spcPct val="100000"/>
              </a:lnSpc>
              <a:spcBef>
                <a:spcPts val="1200"/>
              </a:spcBef>
              <a:buClr>
                <a:srgbClr val="EF4C22"/>
              </a:buClr>
            </a:pPr>
            <a:r>
              <a:rPr lang="fr-FR" b="1" dirty="0">
                <a:latin typeface="Calibri" panose="020F0502020204030204" pitchFamily="34" charset="0"/>
                <a:cs typeface="Calibri" panose="020F0502020204030204" pitchFamily="34" charset="0"/>
              </a:rPr>
              <a:t>International ≠ France : </a:t>
            </a:r>
          </a:p>
          <a:p>
            <a:pPr>
              <a:lnSpc>
                <a:spcPct val="100000"/>
              </a:lnSpc>
              <a:buClr>
                <a:srgbClr val="EF4C22"/>
              </a:buClr>
            </a:pPr>
            <a:r>
              <a:rPr lang="fr-FR" b="1" dirty="0">
                <a:latin typeface="Calibri" panose="020F0502020204030204" pitchFamily="34" charset="0"/>
                <a:cs typeface="Calibri" panose="020F0502020204030204" pitchFamily="34" charset="0"/>
              </a:rPr>
              <a:t>Forte composante </a:t>
            </a:r>
            <a:r>
              <a:rPr lang="fr-FR" b="1" dirty="0" smtClean="0">
                <a:latin typeface="Calibri" panose="020F0502020204030204" pitchFamily="34" charset="0"/>
                <a:cs typeface="Calibri" panose="020F0502020204030204" pitchFamily="34" charset="0"/>
              </a:rPr>
              <a:t>psycho-éducative </a:t>
            </a:r>
            <a:r>
              <a:rPr lang="fr-FR" b="1" dirty="0">
                <a:latin typeface="Calibri" panose="020F0502020204030204" pitchFamily="34" charset="0"/>
                <a:cs typeface="Calibri" panose="020F0502020204030204" pitchFamily="34" charset="0"/>
              </a:rPr>
              <a:t>(éducation, comportement, communication, outils d’assistance à la rééducation)</a:t>
            </a:r>
          </a:p>
        </p:txBody>
      </p:sp>
    </p:spTree>
    <p:extLst>
      <p:ext uri="{BB962C8B-B14F-4D97-AF65-F5344CB8AC3E}">
        <p14:creationId xmlns:p14="http://schemas.microsoft.com/office/powerpoint/2010/main" val="3493459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Connecteur 7">
            <a:extLst>
              <a:ext uri="{FF2B5EF4-FFF2-40B4-BE49-F238E27FC236}">
                <a16:creationId xmlns:a16="http://schemas.microsoft.com/office/drawing/2014/main" id="{D689A6F5-CDA9-4695-ACFC-43224F57C90F}"/>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06532" y="43509"/>
            <a:ext cx="7886700" cy="713521"/>
          </a:xfrm>
        </p:spPr>
        <p:txBody>
          <a:bodyPr/>
          <a:lstStyle/>
          <a:p>
            <a:r>
              <a:rPr lang="fr-FR" dirty="0"/>
              <a:t>Résultats</a:t>
            </a:r>
          </a:p>
        </p:txBody>
      </p:sp>
      <p:sp>
        <p:nvSpPr>
          <p:cNvPr id="4" name="Espace réservé du pied de page 3"/>
          <p:cNvSpPr>
            <a:spLocks noGrp="1"/>
          </p:cNvSpPr>
          <p:nvPr>
            <p:ph type="ftr" sz="quarter" idx="11"/>
          </p:nvPr>
        </p:nvSpPr>
        <p:spPr>
          <a:xfrm>
            <a:off x="7394136" y="6529729"/>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7" name="Espace réservé du numéro de diapositive 6">
            <a:extLst>
              <a:ext uri="{FF2B5EF4-FFF2-40B4-BE49-F238E27FC236}">
                <a16:creationId xmlns:a16="http://schemas.microsoft.com/office/drawing/2014/main" id="{3A044B53-1842-4027-93D6-6610A0D2C7D8}"/>
              </a:ext>
            </a:extLst>
          </p:cNvPr>
          <p:cNvSpPr>
            <a:spLocks noGrp="1"/>
          </p:cNvSpPr>
          <p:nvPr>
            <p:ph type="sldNum" sz="quarter" idx="12"/>
          </p:nvPr>
        </p:nvSpPr>
        <p:spPr>
          <a:xfrm>
            <a:off x="8742628" y="3139006"/>
            <a:ext cx="375532" cy="287872"/>
          </a:xfrm>
        </p:spPr>
        <p:txBody>
          <a:bodyPr/>
          <a:lstStyle/>
          <a:p>
            <a:pPr algn="ctr"/>
            <a:fld id="{7F23443D-8CF7-43C0-BB6E-43148C6578E0}" type="slidenum">
              <a:rPr lang="fr-FR" b="1" smtClean="0">
                <a:solidFill>
                  <a:schemeClr val="tx1"/>
                </a:solidFill>
                <a:latin typeface="+mj-lt"/>
              </a:rPr>
              <a:t>13</a:t>
            </a:fld>
            <a:endParaRPr lang="fr-FR" b="1" dirty="0">
              <a:solidFill>
                <a:schemeClr val="tx1"/>
              </a:solidFill>
              <a:latin typeface="+mj-lt"/>
            </a:endParaRPr>
          </a:p>
        </p:txBody>
      </p:sp>
      <p:sp>
        <p:nvSpPr>
          <p:cNvPr id="9" name="Espace réservé du pied de page 3">
            <a:extLst>
              <a:ext uri="{FF2B5EF4-FFF2-40B4-BE49-F238E27FC236}">
                <a16:creationId xmlns:a16="http://schemas.microsoft.com/office/drawing/2014/main" id="{3E293B42-158E-4A85-9A95-8D0E51BBB34B}"/>
              </a:ext>
            </a:extLst>
          </p:cNvPr>
          <p:cNvSpPr txBox="1">
            <a:spLocks/>
          </p:cNvSpPr>
          <p:nvPr/>
        </p:nvSpPr>
        <p:spPr>
          <a:xfrm>
            <a:off x="25839" y="6529729"/>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sp>
        <p:nvSpPr>
          <p:cNvPr id="11" name="Espace réservé du contenu 10">
            <a:extLst>
              <a:ext uri="{FF2B5EF4-FFF2-40B4-BE49-F238E27FC236}">
                <a16:creationId xmlns:a16="http://schemas.microsoft.com/office/drawing/2014/main" id="{0CA56D2A-B8C6-4C56-92C2-1181C26D57AF}"/>
              </a:ext>
            </a:extLst>
          </p:cNvPr>
          <p:cNvSpPr>
            <a:spLocks noGrp="1"/>
          </p:cNvSpPr>
          <p:nvPr>
            <p:ph sz="quarter" idx="14"/>
          </p:nvPr>
        </p:nvSpPr>
        <p:spPr>
          <a:xfrm>
            <a:off x="628650" y="1151217"/>
            <a:ext cx="8032310" cy="5236899"/>
          </a:xfrm>
        </p:spPr>
        <p:txBody>
          <a:bodyPr>
            <a:normAutofit/>
          </a:bodyPr>
          <a:lstStyle/>
          <a:p>
            <a:pPr marL="0" indent="0">
              <a:buNone/>
            </a:pPr>
            <a:endParaRPr lang="fr-FR" sz="1800" b="1" dirty="0">
              <a:solidFill>
                <a:schemeClr val="tx1"/>
              </a:solidFill>
              <a:latin typeface="Calibri" panose="020F0502020204030204" pitchFamily="34" charset="0"/>
              <a:cs typeface="Calibri" panose="020F0502020204030204" pitchFamily="34" charset="0"/>
            </a:endParaRPr>
          </a:p>
          <a:p>
            <a:pPr>
              <a:lnSpc>
                <a:spcPct val="100000"/>
              </a:lnSpc>
              <a:buFont typeface="Symbol" panose="05050102010706020507" pitchFamily="18" charset="2"/>
              <a:buChar char="Þ"/>
            </a:pPr>
            <a:endParaRPr lang="fr-FR" sz="2000" b="1" dirty="0">
              <a:latin typeface="Calibri" panose="020F0502020204030204" pitchFamily="34" charset="0"/>
              <a:cs typeface="Calibri" panose="020F0502020204030204" pitchFamily="34" charset="0"/>
            </a:endParaRPr>
          </a:p>
        </p:txBody>
      </p:sp>
      <p:sp>
        <p:nvSpPr>
          <p:cNvPr id="14" name="Rectangle 13"/>
          <p:cNvSpPr/>
          <p:nvPr/>
        </p:nvSpPr>
        <p:spPr>
          <a:xfrm>
            <a:off x="106532" y="451346"/>
            <a:ext cx="8904303" cy="1169551"/>
          </a:xfrm>
          <a:prstGeom prst="rect">
            <a:avLst/>
          </a:prstGeom>
        </p:spPr>
        <p:txBody>
          <a:bodyPr wrap="square">
            <a:spAutoFit/>
          </a:bodyPr>
          <a:lstStyle/>
          <a:p>
            <a:pPr marL="174625" indent="-174625">
              <a:spcBef>
                <a:spcPts val="1200"/>
              </a:spcBef>
              <a:buClr>
                <a:srgbClr val="EF4C22"/>
              </a:buClr>
              <a:buFont typeface="Arial" panose="020B0604020202020204" pitchFamily="34" charset="0"/>
              <a:buChar char="•"/>
            </a:pPr>
            <a:r>
              <a:rPr lang="fr-FR" sz="2000" b="1" dirty="0">
                <a:solidFill>
                  <a:schemeClr val="bg1">
                    <a:lumMod val="50000"/>
                  </a:schemeClr>
                </a:solidFill>
                <a:latin typeface="Calibri" panose="020F0502020204030204" pitchFamily="34" charset="0"/>
                <a:cs typeface="Calibri" panose="020F0502020204030204" pitchFamily="34" charset="0"/>
              </a:rPr>
              <a:t>Carte relationnelle basée sur les titres des journaux (liés par les références partagées) </a:t>
            </a:r>
          </a:p>
          <a:p>
            <a:pPr marL="174625" indent="-174625">
              <a:lnSpc>
                <a:spcPct val="100000"/>
              </a:lnSpc>
              <a:spcBef>
                <a:spcPts val="1200"/>
              </a:spcBef>
              <a:buClr>
                <a:srgbClr val="EF4C22"/>
              </a:buClr>
              <a:buFont typeface="Arial" panose="020B0604020202020204" pitchFamily="34" charset="0"/>
              <a:buChar char="•"/>
            </a:pPr>
            <a:endParaRPr lang="fr-FR" sz="2000" b="1" dirty="0">
              <a:solidFill>
                <a:schemeClr val="bg1">
                  <a:lumMod val="50000"/>
                </a:schemeClr>
              </a:solidFill>
              <a:latin typeface="Calibri" panose="020F0502020204030204" pitchFamily="34" charset="0"/>
              <a:cs typeface="Calibri" panose="020F0502020204030204" pitchFamily="34" charset="0"/>
            </a:endParaRPr>
          </a:p>
        </p:txBody>
      </p:sp>
      <p:grpSp>
        <p:nvGrpSpPr>
          <p:cNvPr id="21" name="Groupe 20"/>
          <p:cNvGrpSpPr/>
          <p:nvPr/>
        </p:nvGrpSpPr>
        <p:grpSpPr>
          <a:xfrm>
            <a:off x="145610" y="1203025"/>
            <a:ext cx="6772275" cy="1448443"/>
            <a:chOff x="145610" y="1203025"/>
            <a:chExt cx="6772275" cy="1448443"/>
          </a:xfrm>
        </p:grpSpPr>
        <p:pic>
          <p:nvPicPr>
            <p:cNvPr id="10" name="Image 9"/>
            <p:cNvPicPr>
              <a:picLocks noChangeAspect="1"/>
            </p:cNvPicPr>
            <p:nvPr/>
          </p:nvPicPr>
          <p:blipFill>
            <a:blip r:embed="rId3"/>
            <a:stretch>
              <a:fillRect/>
            </a:stretch>
          </p:blipFill>
          <p:spPr>
            <a:xfrm>
              <a:off x="145610" y="1217955"/>
              <a:ext cx="6772275" cy="1433513"/>
            </a:xfrm>
            <a:prstGeom prst="rect">
              <a:avLst/>
            </a:prstGeom>
            <a:effectLst>
              <a:outerShdw blurRad="63500" sx="102000" sy="102000" algn="ctr" rotWithShape="0">
                <a:prstClr val="black">
                  <a:alpha val="40000"/>
                </a:prstClr>
              </a:outerShdw>
            </a:effectLst>
          </p:spPr>
        </p:pic>
        <p:sp>
          <p:nvSpPr>
            <p:cNvPr id="12" name="ZoneTexte 11"/>
            <p:cNvSpPr txBox="1"/>
            <p:nvPr/>
          </p:nvSpPr>
          <p:spPr>
            <a:xfrm>
              <a:off x="5942149" y="1203025"/>
              <a:ext cx="811504" cy="369332"/>
            </a:xfrm>
            <a:prstGeom prst="rect">
              <a:avLst/>
            </a:prstGeom>
            <a:noFill/>
          </p:spPr>
          <p:txBody>
            <a:bodyPr wrap="none" rtlCol="0">
              <a:spAutoFit/>
            </a:bodyPr>
            <a:lstStyle/>
            <a:p>
              <a:r>
                <a:rPr lang="fr-FR" b="1" dirty="0">
                  <a:latin typeface="Calibri" panose="020F0502020204030204" pitchFamily="34" charset="0"/>
                  <a:cs typeface="Calibri" panose="020F0502020204030204" pitchFamily="34" charset="0"/>
                </a:rPr>
                <a:t>France</a:t>
              </a:r>
            </a:p>
          </p:txBody>
        </p:sp>
      </p:grpSp>
      <p:grpSp>
        <p:nvGrpSpPr>
          <p:cNvPr id="26" name="Groupe 25"/>
          <p:cNvGrpSpPr/>
          <p:nvPr/>
        </p:nvGrpSpPr>
        <p:grpSpPr>
          <a:xfrm>
            <a:off x="350705" y="3813004"/>
            <a:ext cx="6734175" cy="2481263"/>
            <a:chOff x="350705" y="3813004"/>
            <a:chExt cx="6734175" cy="2481263"/>
          </a:xfrm>
        </p:grpSpPr>
        <p:pic>
          <p:nvPicPr>
            <p:cNvPr id="25" name="Image 24"/>
            <p:cNvPicPr>
              <a:picLocks noChangeAspect="1"/>
            </p:cNvPicPr>
            <p:nvPr/>
          </p:nvPicPr>
          <p:blipFill>
            <a:blip r:embed="rId4"/>
            <a:stretch>
              <a:fillRect/>
            </a:stretch>
          </p:blipFill>
          <p:spPr>
            <a:xfrm>
              <a:off x="350705" y="3813004"/>
              <a:ext cx="6734175" cy="2481263"/>
            </a:xfrm>
            <a:prstGeom prst="rect">
              <a:avLst/>
            </a:prstGeom>
            <a:effectLst>
              <a:outerShdw blurRad="63500" sx="102000" sy="102000" algn="ctr" rotWithShape="0">
                <a:prstClr val="black">
                  <a:alpha val="40000"/>
                </a:prstClr>
              </a:outerShdw>
            </a:effectLst>
          </p:spPr>
        </p:pic>
        <p:sp>
          <p:nvSpPr>
            <p:cNvPr id="15" name="ZoneTexte 14"/>
            <p:cNvSpPr txBox="1"/>
            <p:nvPr/>
          </p:nvSpPr>
          <p:spPr>
            <a:xfrm>
              <a:off x="587816" y="5787194"/>
              <a:ext cx="1429559" cy="369332"/>
            </a:xfrm>
            <a:prstGeom prst="rect">
              <a:avLst/>
            </a:prstGeom>
            <a:noFill/>
          </p:spPr>
          <p:txBody>
            <a:bodyPr wrap="none" rtlCol="0">
              <a:spAutoFit/>
            </a:bodyPr>
            <a:lstStyle/>
            <a:p>
              <a:r>
                <a:rPr lang="fr-FR" b="1" dirty="0">
                  <a:latin typeface="Calibri" panose="020F0502020204030204" pitchFamily="34" charset="0"/>
                  <a:cs typeface="Calibri" panose="020F0502020204030204" pitchFamily="34" charset="0"/>
                </a:rPr>
                <a:t>International</a:t>
              </a:r>
            </a:p>
          </p:txBody>
        </p:sp>
      </p:grpSp>
      <p:sp>
        <p:nvSpPr>
          <p:cNvPr id="17" name="Rectangle 16"/>
          <p:cNvSpPr/>
          <p:nvPr/>
        </p:nvSpPr>
        <p:spPr>
          <a:xfrm>
            <a:off x="5901315" y="2883760"/>
            <a:ext cx="3216845" cy="923330"/>
          </a:xfrm>
          <a:prstGeom prst="wedgeRectCallout">
            <a:avLst>
              <a:gd name="adj1" fmla="val -37676"/>
              <a:gd name="adj2" fmla="val 69363"/>
            </a:avLst>
          </a:prstGeom>
          <a:solidFill>
            <a:schemeClr val="accent6">
              <a:lumMod val="20000"/>
              <a:lumOff val="80000"/>
            </a:schemeClr>
          </a:solidFill>
        </p:spPr>
        <p:txBody>
          <a:bodyPr wrap="square">
            <a:spAutoFit/>
          </a:bodyPr>
          <a:lstStyle/>
          <a:p>
            <a:pPr>
              <a:lnSpc>
                <a:spcPct val="100000"/>
              </a:lnSpc>
              <a:spcBef>
                <a:spcPts val="1200"/>
              </a:spcBef>
              <a:buClr>
                <a:srgbClr val="EF4C22"/>
              </a:buClr>
            </a:pPr>
            <a:r>
              <a:rPr lang="fr-FR" b="1" dirty="0">
                <a:latin typeface="Calibri" panose="020F0502020204030204" pitchFamily="34" charset="0"/>
                <a:cs typeface="Calibri" panose="020F0502020204030204" pitchFamily="34" charset="0"/>
              </a:rPr>
              <a:t>International ≠ France : </a:t>
            </a:r>
          </a:p>
          <a:p>
            <a:pPr>
              <a:lnSpc>
                <a:spcPct val="100000"/>
              </a:lnSpc>
              <a:buClr>
                <a:srgbClr val="EF4C22"/>
              </a:buClr>
            </a:pPr>
            <a:r>
              <a:rPr lang="fr-FR" b="1" dirty="0">
                <a:latin typeface="Calibri" panose="020F0502020204030204" pitchFamily="34" charset="0"/>
                <a:cs typeface="Calibri" panose="020F0502020204030204" pitchFamily="34" charset="0"/>
              </a:rPr>
              <a:t>Prédominance de journaux associés à des thématiques SHS</a:t>
            </a:r>
          </a:p>
        </p:txBody>
      </p:sp>
    </p:spTree>
    <p:extLst>
      <p:ext uri="{BB962C8B-B14F-4D97-AF65-F5344CB8AC3E}">
        <p14:creationId xmlns:p14="http://schemas.microsoft.com/office/powerpoint/2010/main" val="986347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Connecteur 7">
            <a:extLst>
              <a:ext uri="{FF2B5EF4-FFF2-40B4-BE49-F238E27FC236}">
                <a16:creationId xmlns:a16="http://schemas.microsoft.com/office/drawing/2014/main" id="{D689A6F5-CDA9-4695-ACFC-43224F57C90F}"/>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06532" y="43509"/>
            <a:ext cx="7886700" cy="713521"/>
          </a:xfrm>
        </p:spPr>
        <p:txBody>
          <a:bodyPr/>
          <a:lstStyle/>
          <a:p>
            <a:r>
              <a:rPr lang="fr-FR" dirty="0"/>
              <a:t>Résultats</a:t>
            </a:r>
          </a:p>
        </p:txBody>
      </p:sp>
      <p:sp>
        <p:nvSpPr>
          <p:cNvPr id="4" name="Espace réservé du pied de page 3"/>
          <p:cNvSpPr>
            <a:spLocks noGrp="1"/>
          </p:cNvSpPr>
          <p:nvPr>
            <p:ph type="ftr" sz="quarter" idx="11"/>
          </p:nvPr>
        </p:nvSpPr>
        <p:spPr>
          <a:xfrm>
            <a:off x="7394136" y="6529729"/>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7" name="Espace réservé du numéro de diapositive 6">
            <a:extLst>
              <a:ext uri="{FF2B5EF4-FFF2-40B4-BE49-F238E27FC236}">
                <a16:creationId xmlns:a16="http://schemas.microsoft.com/office/drawing/2014/main" id="{3A044B53-1842-4027-93D6-6610A0D2C7D8}"/>
              </a:ext>
            </a:extLst>
          </p:cNvPr>
          <p:cNvSpPr>
            <a:spLocks noGrp="1"/>
          </p:cNvSpPr>
          <p:nvPr>
            <p:ph type="sldNum" sz="quarter" idx="12"/>
          </p:nvPr>
        </p:nvSpPr>
        <p:spPr>
          <a:xfrm>
            <a:off x="8742628" y="3139006"/>
            <a:ext cx="375532" cy="287872"/>
          </a:xfrm>
        </p:spPr>
        <p:txBody>
          <a:bodyPr/>
          <a:lstStyle/>
          <a:p>
            <a:pPr algn="ctr"/>
            <a:fld id="{7F23443D-8CF7-43C0-BB6E-43148C6578E0}" type="slidenum">
              <a:rPr lang="fr-FR" b="1" smtClean="0">
                <a:solidFill>
                  <a:schemeClr val="tx1"/>
                </a:solidFill>
                <a:latin typeface="+mj-lt"/>
              </a:rPr>
              <a:t>14</a:t>
            </a:fld>
            <a:endParaRPr lang="fr-FR" b="1" dirty="0">
              <a:solidFill>
                <a:schemeClr val="tx1"/>
              </a:solidFill>
              <a:latin typeface="+mj-lt"/>
            </a:endParaRPr>
          </a:p>
        </p:txBody>
      </p:sp>
      <p:sp>
        <p:nvSpPr>
          <p:cNvPr id="9" name="Espace réservé du pied de page 3">
            <a:extLst>
              <a:ext uri="{FF2B5EF4-FFF2-40B4-BE49-F238E27FC236}">
                <a16:creationId xmlns:a16="http://schemas.microsoft.com/office/drawing/2014/main" id="{3E293B42-158E-4A85-9A95-8D0E51BBB34B}"/>
              </a:ext>
            </a:extLst>
          </p:cNvPr>
          <p:cNvSpPr txBox="1">
            <a:spLocks/>
          </p:cNvSpPr>
          <p:nvPr/>
        </p:nvSpPr>
        <p:spPr>
          <a:xfrm>
            <a:off x="25839" y="6529729"/>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sp>
        <p:nvSpPr>
          <p:cNvPr id="11" name="Espace réservé du contenu 10">
            <a:extLst>
              <a:ext uri="{FF2B5EF4-FFF2-40B4-BE49-F238E27FC236}">
                <a16:creationId xmlns:a16="http://schemas.microsoft.com/office/drawing/2014/main" id="{0CA56D2A-B8C6-4C56-92C2-1181C26D57AF}"/>
              </a:ext>
            </a:extLst>
          </p:cNvPr>
          <p:cNvSpPr>
            <a:spLocks noGrp="1"/>
          </p:cNvSpPr>
          <p:nvPr>
            <p:ph sz="quarter" idx="14"/>
          </p:nvPr>
        </p:nvSpPr>
        <p:spPr>
          <a:xfrm>
            <a:off x="628650" y="1151217"/>
            <a:ext cx="8032310" cy="5236899"/>
          </a:xfrm>
        </p:spPr>
        <p:txBody>
          <a:bodyPr>
            <a:normAutofit/>
          </a:bodyPr>
          <a:lstStyle/>
          <a:p>
            <a:pPr marL="0" indent="0">
              <a:buNone/>
            </a:pPr>
            <a:endParaRPr lang="fr-FR" sz="1800" b="1" dirty="0">
              <a:solidFill>
                <a:schemeClr val="tx1"/>
              </a:solidFill>
              <a:latin typeface="Calibri" panose="020F0502020204030204" pitchFamily="34" charset="0"/>
              <a:cs typeface="Calibri" panose="020F0502020204030204" pitchFamily="34" charset="0"/>
            </a:endParaRPr>
          </a:p>
          <a:p>
            <a:pPr>
              <a:lnSpc>
                <a:spcPct val="100000"/>
              </a:lnSpc>
              <a:buFont typeface="Symbol" panose="05050102010706020507" pitchFamily="18" charset="2"/>
              <a:buChar char="Þ"/>
            </a:pPr>
            <a:endParaRPr lang="fr-FR" sz="2000" b="1" dirty="0">
              <a:latin typeface="Calibri" panose="020F0502020204030204" pitchFamily="34" charset="0"/>
              <a:cs typeface="Calibri" panose="020F0502020204030204" pitchFamily="34" charset="0"/>
            </a:endParaRPr>
          </a:p>
        </p:txBody>
      </p:sp>
      <p:sp>
        <p:nvSpPr>
          <p:cNvPr id="14" name="Rectangle 13"/>
          <p:cNvSpPr/>
          <p:nvPr/>
        </p:nvSpPr>
        <p:spPr>
          <a:xfrm>
            <a:off x="106532" y="451346"/>
            <a:ext cx="8904303" cy="707886"/>
          </a:xfrm>
          <a:prstGeom prst="rect">
            <a:avLst/>
          </a:prstGeom>
        </p:spPr>
        <p:txBody>
          <a:bodyPr wrap="square">
            <a:spAutoFit/>
          </a:bodyPr>
          <a:lstStyle/>
          <a:p>
            <a:pPr marL="174625" indent="-174625">
              <a:spcBef>
                <a:spcPts val="1200"/>
              </a:spcBef>
              <a:buClr>
                <a:srgbClr val="EF4C22"/>
              </a:buClr>
              <a:buFont typeface="Arial" panose="020B0604020202020204" pitchFamily="34" charset="0"/>
              <a:buChar char="•"/>
            </a:pPr>
            <a:r>
              <a:rPr lang="fr-FR" sz="2000" b="1" dirty="0">
                <a:solidFill>
                  <a:schemeClr val="bg1">
                    <a:lumMod val="50000"/>
                  </a:schemeClr>
                </a:solidFill>
                <a:latin typeface="Calibri" panose="020F0502020204030204" pitchFamily="34" charset="0"/>
                <a:cs typeface="Calibri" panose="020F0502020204030204" pitchFamily="34" charset="0"/>
              </a:rPr>
              <a:t>Carte relationnelle basée sur le nom des auteurs des publications (liés par des </a:t>
            </a:r>
            <a:r>
              <a:rPr lang="fr-FR" sz="2000" b="1" dirty="0" err="1" smtClean="0">
                <a:solidFill>
                  <a:schemeClr val="bg1">
                    <a:lumMod val="50000"/>
                  </a:schemeClr>
                </a:solidFill>
                <a:latin typeface="Calibri" panose="020F0502020204030204" pitchFamily="34" charset="0"/>
                <a:cs typeface="Calibri" panose="020F0502020204030204" pitchFamily="34" charset="0"/>
              </a:rPr>
              <a:t>cosignatures</a:t>
            </a:r>
            <a:r>
              <a:rPr lang="fr-FR" sz="2000" b="1" dirty="0" smtClean="0">
                <a:solidFill>
                  <a:schemeClr val="bg1">
                    <a:lumMod val="50000"/>
                  </a:schemeClr>
                </a:solidFill>
                <a:latin typeface="Calibri" panose="020F0502020204030204" pitchFamily="34" charset="0"/>
                <a:cs typeface="Calibri" panose="020F0502020204030204" pitchFamily="34" charset="0"/>
              </a:rPr>
              <a:t>) - FRANCE</a:t>
            </a:r>
            <a:endParaRPr lang="fr-FR" sz="2000" b="1" dirty="0">
              <a:solidFill>
                <a:schemeClr val="bg1">
                  <a:lumMod val="50000"/>
                </a:schemeClr>
              </a:solidFill>
              <a:latin typeface="Calibri" panose="020F0502020204030204" pitchFamily="34" charset="0"/>
              <a:cs typeface="Calibri" panose="020F0502020204030204" pitchFamily="34" charset="0"/>
            </a:endParaRPr>
          </a:p>
        </p:txBody>
      </p:sp>
      <p:pic>
        <p:nvPicPr>
          <p:cNvPr id="10" name="Image 9"/>
          <p:cNvPicPr>
            <a:picLocks noChangeAspect="1"/>
          </p:cNvPicPr>
          <p:nvPr/>
        </p:nvPicPr>
        <p:blipFill>
          <a:blip r:embed="rId3"/>
          <a:stretch>
            <a:fillRect/>
          </a:stretch>
        </p:blipFill>
        <p:spPr>
          <a:xfrm>
            <a:off x="399138" y="1150039"/>
            <a:ext cx="4444556" cy="3276410"/>
          </a:xfrm>
          <a:prstGeom prst="rect">
            <a:avLst/>
          </a:prstGeom>
          <a:effectLst>
            <a:outerShdw blurRad="63500" sx="102000" sy="102000" algn="ctr" rotWithShape="0">
              <a:prstClr val="black">
                <a:alpha val="40000"/>
              </a:prstClr>
            </a:outerShdw>
          </a:effectLst>
        </p:spPr>
      </p:pic>
      <p:pic>
        <p:nvPicPr>
          <p:cNvPr id="13" name="Image 12"/>
          <p:cNvPicPr>
            <a:picLocks noChangeAspect="1"/>
          </p:cNvPicPr>
          <p:nvPr/>
        </p:nvPicPr>
        <p:blipFill rotWithShape="1">
          <a:blip r:embed="rId4"/>
          <a:srcRect l="59647" t="22253" r="11027" b="14730"/>
          <a:stretch/>
        </p:blipFill>
        <p:spPr>
          <a:xfrm>
            <a:off x="4843694" y="862718"/>
            <a:ext cx="2896095" cy="1750291"/>
          </a:xfrm>
          <a:prstGeom prst="rect">
            <a:avLst/>
          </a:prstGeom>
          <a:effectLst>
            <a:outerShdw blurRad="63500" sx="102000" sy="102000" algn="ctr" rotWithShape="0">
              <a:prstClr val="black">
                <a:alpha val="40000"/>
              </a:prstClr>
            </a:outerShdw>
          </a:effectLst>
        </p:spPr>
      </p:pic>
      <p:pic>
        <p:nvPicPr>
          <p:cNvPr id="16" name="Image 15"/>
          <p:cNvPicPr>
            <a:picLocks noChangeAspect="1"/>
          </p:cNvPicPr>
          <p:nvPr/>
        </p:nvPicPr>
        <p:blipFill rotWithShape="1">
          <a:blip r:embed="rId5"/>
          <a:srcRect l="63069" t="11562" r="18144" b="24831"/>
          <a:stretch/>
        </p:blipFill>
        <p:spPr>
          <a:xfrm>
            <a:off x="6385890" y="2329925"/>
            <a:ext cx="2336321" cy="2224706"/>
          </a:xfrm>
          <a:prstGeom prst="rect">
            <a:avLst/>
          </a:prstGeom>
          <a:effectLst>
            <a:outerShdw blurRad="63500" sx="102000" sy="102000" algn="ctr" rotWithShape="0">
              <a:prstClr val="black">
                <a:alpha val="40000"/>
              </a:prstClr>
            </a:outerShdw>
          </a:effectLst>
        </p:spPr>
      </p:pic>
      <p:pic>
        <p:nvPicPr>
          <p:cNvPr id="17" name="Image 16"/>
          <p:cNvPicPr>
            <a:picLocks noChangeAspect="1"/>
          </p:cNvPicPr>
          <p:nvPr/>
        </p:nvPicPr>
        <p:blipFill rotWithShape="1">
          <a:blip r:embed="rId6"/>
          <a:srcRect l="67752" t="41517" r="20069" b="11486"/>
          <a:stretch/>
        </p:blipFill>
        <p:spPr>
          <a:xfrm>
            <a:off x="4634782" y="2597540"/>
            <a:ext cx="1960020" cy="2127216"/>
          </a:xfrm>
          <a:prstGeom prst="rect">
            <a:avLst/>
          </a:prstGeom>
          <a:effectLst>
            <a:outerShdw blurRad="63500" sx="102000" sy="102000" algn="ctr" rotWithShape="0">
              <a:prstClr val="black">
                <a:alpha val="40000"/>
              </a:prstClr>
            </a:outerShdw>
          </a:effectLst>
        </p:spPr>
      </p:pic>
      <p:sp>
        <p:nvSpPr>
          <p:cNvPr id="18" name="Rectangle 17"/>
          <p:cNvSpPr/>
          <p:nvPr/>
        </p:nvSpPr>
        <p:spPr>
          <a:xfrm>
            <a:off x="156884" y="4607311"/>
            <a:ext cx="2631343" cy="1200329"/>
          </a:xfrm>
          <a:prstGeom prst="rect">
            <a:avLst/>
          </a:prstGeom>
        </p:spPr>
        <p:txBody>
          <a:bodyPr wrap="square">
            <a:spAutoFit/>
          </a:bodyPr>
          <a:lstStyle/>
          <a:p>
            <a:pPr>
              <a:spcBef>
                <a:spcPts val="1200"/>
              </a:spcBef>
              <a:buClr>
                <a:srgbClr val="EF4C22"/>
              </a:buClr>
            </a:pPr>
            <a:r>
              <a:rPr lang="fr-FR" b="1" dirty="0" smtClean="0">
                <a:solidFill>
                  <a:schemeClr val="bg1">
                    <a:lumMod val="50000"/>
                  </a:schemeClr>
                </a:solidFill>
                <a:latin typeface="Calibri" panose="020F0502020204030204" pitchFamily="34" charset="0"/>
                <a:cs typeface="Calibri" panose="020F0502020204030204" pitchFamily="34" charset="0"/>
              </a:rPr>
              <a:t>Communauté serrée autour des </a:t>
            </a:r>
            <a:r>
              <a:rPr lang="fr-FR" b="1" dirty="0" err="1" smtClean="0">
                <a:solidFill>
                  <a:schemeClr val="bg1">
                    <a:lumMod val="50000"/>
                  </a:schemeClr>
                </a:solidFill>
                <a:latin typeface="Calibri" panose="020F0502020204030204" pitchFamily="34" charset="0"/>
                <a:cs typeface="Calibri" panose="020F0502020204030204" pitchFamily="34" charset="0"/>
              </a:rPr>
              <a:t>neuropédiatres</a:t>
            </a:r>
            <a:r>
              <a:rPr lang="fr-FR" b="1" dirty="0" smtClean="0">
                <a:solidFill>
                  <a:schemeClr val="bg1">
                    <a:lumMod val="50000"/>
                  </a:schemeClr>
                </a:solidFill>
                <a:latin typeface="Calibri" panose="020F0502020204030204" pitchFamily="34" charset="0"/>
                <a:cs typeface="Calibri" panose="020F0502020204030204" pitchFamily="34" charset="0"/>
              </a:rPr>
              <a:t> et neurogénéticiens</a:t>
            </a:r>
            <a:endParaRPr lang="fr-FR" b="1" dirty="0">
              <a:solidFill>
                <a:schemeClr val="bg1">
                  <a:lumMod val="50000"/>
                </a:schemeClr>
              </a:solidFill>
              <a:latin typeface="Calibri" panose="020F0502020204030204" pitchFamily="34" charset="0"/>
              <a:cs typeface="Calibri" panose="020F0502020204030204" pitchFamily="34" charset="0"/>
            </a:endParaRPr>
          </a:p>
        </p:txBody>
      </p:sp>
      <p:pic>
        <p:nvPicPr>
          <p:cNvPr id="19" name="Image 18"/>
          <p:cNvPicPr>
            <a:picLocks noChangeAspect="1"/>
          </p:cNvPicPr>
          <p:nvPr/>
        </p:nvPicPr>
        <p:blipFill rotWithShape="1">
          <a:blip r:embed="rId7"/>
          <a:srcRect l="64207" t="24676" r="12030" b="27359"/>
          <a:stretch/>
        </p:blipFill>
        <p:spPr>
          <a:xfrm>
            <a:off x="5184338" y="4552396"/>
            <a:ext cx="3476622" cy="197366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97099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Connecteur 7">
            <a:extLst>
              <a:ext uri="{FF2B5EF4-FFF2-40B4-BE49-F238E27FC236}">
                <a16:creationId xmlns:a16="http://schemas.microsoft.com/office/drawing/2014/main" id="{D689A6F5-CDA9-4695-ACFC-43224F57C90F}"/>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06532" y="43509"/>
            <a:ext cx="7886700" cy="713521"/>
          </a:xfrm>
        </p:spPr>
        <p:txBody>
          <a:bodyPr/>
          <a:lstStyle/>
          <a:p>
            <a:r>
              <a:rPr lang="fr-FR" dirty="0"/>
              <a:t>Résultats</a:t>
            </a:r>
          </a:p>
        </p:txBody>
      </p:sp>
      <p:sp>
        <p:nvSpPr>
          <p:cNvPr id="4" name="Espace réservé du pied de page 3"/>
          <p:cNvSpPr>
            <a:spLocks noGrp="1"/>
          </p:cNvSpPr>
          <p:nvPr>
            <p:ph type="ftr" sz="quarter" idx="11"/>
          </p:nvPr>
        </p:nvSpPr>
        <p:spPr>
          <a:xfrm>
            <a:off x="7394136" y="6529729"/>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7" name="Espace réservé du numéro de diapositive 6">
            <a:extLst>
              <a:ext uri="{FF2B5EF4-FFF2-40B4-BE49-F238E27FC236}">
                <a16:creationId xmlns:a16="http://schemas.microsoft.com/office/drawing/2014/main" id="{3A044B53-1842-4027-93D6-6610A0D2C7D8}"/>
              </a:ext>
            </a:extLst>
          </p:cNvPr>
          <p:cNvSpPr>
            <a:spLocks noGrp="1"/>
          </p:cNvSpPr>
          <p:nvPr>
            <p:ph type="sldNum" sz="quarter" idx="12"/>
          </p:nvPr>
        </p:nvSpPr>
        <p:spPr>
          <a:xfrm>
            <a:off x="8742628" y="3139006"/>
            <a:ext cx="375532" cy="287872"/>
          </a:xfrm>
        </p:spPr>
        <p:txBody>
          <a:bodyPr/>
          <a:lstStyle/>
          <a:p>
            <a:pPr algn="ctr"/>
            <a:fld id="{7F23443D-8CF7-43C0-BB6E-43148C6578E0}" type="slidenum">
              <a:rPr lang="fr-FR" b="1" smtClean="0">
                <a:solidFill>
                  <a:schemeClr val="tx1"/>
                </a:solidFill>
                <a:latin typeface="+mj-lt"/>
              </a:rPr>
              <a:t>15</a:t>
            </a:fld>
            <a:endParaRPr lang="fr-FR" b="1" dirty="0">
              <a:solidFill>
                <a:schemeClr val="tx1"/>
              </a:solidFill>
              <a:latin typeface="+mj-lt"/>
            </a:endParaRPr>
          </a:p>
        </p:txBody>
      </p:sp>
      <p:sp>
        <p:nvSpPr>
          <p:cNvPr id="9" name="Espace réservé du pied de page 3">
            <a:extLst>
              <a:ext uri="{FF2B5EF4-FFF2-40B4-BE49-F238E27FC236}">
                <a16:creationId xmlns:a16="http://schemas.microsoft.com/office/drawing/2014/main" id="{3E293B42-158E-4A85-9A95-8D0E51BBB34B}"/>
              </a:ext>
            </a:extLst>
          </p:cNvPr>
          <p:cNvSpPr txBox="1">
            <a:spLocks/>
          </p:cNvSpPr>
          <p:nvPr/>
        </p:nvSpPr>
        <p:spPr>
          <a:xfrm>
            <a:off x="25839" y="6529729"/>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sp>
        <p:nvSpPr>
          <p:cNvPr id="11" name="Espace réservé du contenu 10">
            <a:extLst>
              <a:ext uri="{FF2B5EF4-FFF2-40B4-BE49-F238E27FC236}">
                <a16:creationId xmlns:a16="http://schemas.microsoft.com/office/drawing/2014/main" id="{0CA56D2A-B8C6-4C56-92C2-1181C26D57AF}"/>
              </a:ext>
            </a:extLst>
          </p:cNvPr>
          <p:cNvSpPr>
            <a:spLocks noGrp="1"/>
          </p:cNvSpPr>
          <p:nvPr>
            <p:ph sz="quarter" idx="14"/>
          </p:nvPr>
        </p:nvSpPr>
        <p:spPr>
          <a:xfrm>
            <a:off x="628650" y="1675092"/>
            <a:ext cx="8032310" cy="5236899"/>
          </a:xfrm>
        </p:spPr>
        <p:txBody>
          <a:bodyPr>
            <a:normAutofit/>
          </a:bodyPr>
          <a:lstStyle/>
          <a:p>
            <a:pPr marL="0" indent="0">
              <a:buNone/>
            </a:pPr>
            <a:endParaRPr lang="fr-FR" sz="1800" b="1" dirty="0">
              <a:solidFill>
                <a:schemeClr val="tx1"/>
              </a:solidFill>
              <a:latin typeface="Calibri" panose="020F0502020204030204" pitchFamily="34" charset="0"/>
              <a:cs typeface="Calibri" panose="020F0502020204030204" pitchFamily="34" charset="0"/>
            </a:endParaRPr>
          </a:p>
          <a:p>
            <a:pPr>
              <a:lnSpc>
                <a:spcPct val="100000"/>
              </a:lnSpc>
              <a:buFont typeface="Symbol" panose="05050102010706020507" pitchFamily="18" charset="2"/>
              <a:buChar char="Þ"/>
            </a:pPr>
            <a:endParaRPr lang="fr-FR" sz="2000" b="1" dirty="0">
              <a:latin typeface="Calibri" panose="020F0502020204030204" pitchFamily="34" charset="0"/>
              <a:cs typeface="Calibri" panose="020F0502020204030204" pitchFamily="34" charset="0"/>
            </a:endParaRPr>
          </a:p>
        </p:txBody>
      </p:sp>
      <p:sp>
        <p:nvSpPr>
          <p:cNvPr id="14" name="Rectangle 13"/>
          <p:cNvSpPr/>
          <p:nvPr/>
        </p:nvSpPr>
        <p:spPr>
          <a:xfrm>
            <a:off x="106532" y="451346"/>
            <a:ext cx="8904303" cy="707886"/>
          </a:xfrm>
          <a:prstGeom prst="rect">
            <a:avLst/>
          </a:prstGeom>
        </p:spPr>
        <p:txBody>
          <a:bodyPr wrap="square">
            <a:spAutoFit/>
          </a:bodyPr>
          <a:lstStyle/>
          <a:p>
            <a:pPr marL="174625" indent="-174625">
              <a:spcBef>
                <a:spcPts val="1200"/>
              </a:spcBef>
              <a:buClr>
                <a:srgbClr val="EF4C22"/>
              </a:buClr>
              <a:buFont typeface="Arial" panose="020B0604020202020204" pitchFamily="34" charset="0"/>
              <a:buChar char="•"/>
            </a:pPr>
            <a:r>
              <a:rPr lang="fr-FR" sz="2000" b="1" dirty="0">
                <a:solidFill>
                  <a:schemeClr val="bg1">
                    <a:lumMod val="50000"/>
                  </a:schemeClr>
                </a:solidFill>
                <a:latin typeface="Calibri" panose="020F0502020204030204" pitchFamily="34" charset="0"/>
                <a:cs typeface="Calibri" panose="020F0502020204030204" pitchFamily="34" charset="0"/>
              </a:rPr>
              <a:t>Carte relationnelle basée sur le nom des auteurs des publications (liés par des </a:t>
            </a:r>
            <a:r>
              <a:rPr lang="fr-FR" sz="2000" b="1" dirty="0" err="1" smtClean="0">
                <a:solidFill>
                  <a:schemeClr val="bg1">
                    <a:lumMod val="50000"/>
                  </a:schemeClr>
                </a:solidFill>
                <a:latin typeface="Calibri" panose="020F0502020204030204" pitchFamily="34" charset="0"/>
                <a:cs typeface="Calibri" panose="020F0502020204030204" pitchFamily="34" charset="0"/>
              </a:rPr>
              <a:t>cosignatures</a:t>
            </a:r>
            <a:r>
              <a:rPr lang="fr-FR" sz="2000" b="1" dirty="0" smtClean="0">
                <a:solidFill>
                  <a:schemeClr val="bg1">
                    <a:lumMod val="50000"/>
                  </a:schemeClr>
                </a:solidFill>
                <a:latin typeface="Calibri" panose="020F0502020204030204" pitchFamily="34" charset="0"/>
                <a:cs typeface="Calibri" panose="020F0502020204030204" pitchFamily="34" charset="0"/>
              </a:rPr>
              <a:t>)</a:t>
            </a:r>
            <a:endParaRPr lang="fr-FR" sz="2000" b="1" dirty="0">
              <a:solidFill>
                <a:schemeClr val="bg1">
                  <a:lumMod val="50000"/>
                </a:schemeClr>
              </a:solidFill>
              <a:latin typeface="Calibri" panose="020F0502020204030204" pitchFamily="34" charset="0"/>
              <a:cs typeface="Calibri" panose="020F0502020204030204" pitchFamily="34" charset="0"/>
            </a:endParaRPr>
          </a:p>
        </p:txBody>
      </p:sp>
      <p:grpSp>
        <p:nvGrpSpPr>
          <p:cNvPr id="28" name="Groupe 27"/>
          <p:cNvGrpSpPr/>
          <p:nvPr/>
        </p:nvGrpSpPr>
        <p:grpSpPr>
          <a:xfrm>
            <a:off x="310533" y="1012740"/>
            <a:ext cx="8496300" cy="5724525"/>
            <a:chOff x="381000" y="966787"/>
            <a:chExt cx="8496300" cy="5724525"/>
          </a:xfrm>
        </p:grpSpPr>
        <p:grpSp>
          <p:nvGrpSpPr>
            <p:cNvPr id="26" name="Groupe 25"/>
            <p:cNvGrpSpPr/>
            <p:nvPr/>
          </p:nvGrpSpPr>
          <p:grpSpPr>
            <a:xfrm>
              <a:off x="381000" y="966787"/>
              <a:ext cx="8496300" cy="5724525"/>
              <a:chOff x="381000" y="966787"/>
              <a:chExt cx="8496300" cy="5724525"/>
            </a:xfrm>
          </p:grpSpPr>
          <p:grpSp>
            <p:nvGrpSpPr>
              <p:cNvPr id="24" name="Groupe 23"/>
              <p:cNvGrpSpPr/>
              <p:nvPr/>
            </p:nvGrpSpPr>
            <p:grpSpPr>
              <a:xfrm>
                <a:off x="381000" y="966787"/>
                <a:ext cx="8496300" cy="5724525"/>
                <a:chOff x="381000" y="966787"/>
                <a:chExt cx="8496300" cy="5724525"/>
              </a:xfrm>
            </p:grpSpPr>
            <p:grpSp>
              <p:nvGrpSpPr>
                <p:cNvPr id="13" name="Groupe 12"/>
                <p:cNvGrpSpPr/>
                <p:nvPr/>
              </p:nvGrpSpPr>
              <p:grpSpPr>
                <a:xfrm>
                  <a:off x="381000" y="966787"/>
                  <a:ext cx="8496300" cy="5724525"/>
                  <a:chOff x="323850" y="966787"/>
                  <a:chExt cx="8496300" cy="5724525"/>
                </a:xfrm>
              </p:grpSpPr>
              <p:pic>
                <p:nvPicPr>
                  <p:cNvPr id="12" name="Image 11"/>
                  <p:cNvPicPr>
                    <a:picLocks noChangeAspect="1"/>
                  </p:cNvPicPr>
                  <p:nvPr/>
                </p:nvPicPr>
                <p:blipFill>
                  <a:blip r:embed="rId3"/>
                  <a:stretch>
                    <a:fillRect/>
                  </a:stretch>
                </p:blipFill>
                <p:spPr>
                  <a:xfrm>
                    <a:off x="323850" y="966787"/>
                    <a:ext cx="8496300" cy="5724525"/>
                  </a:xfrm>
                  <a:prstGeom prst="rect">
                    <a:avLst/>
                  </a:prstGeom>
                  <a:effectLst>
                    <a:outerShdw blurRad="63500" sx="102000" sy="102000" algn="ctr" rotWithShape="0">
                      <a:prstClr val="black">
                        <a:alpha val="40000"/>
                      </a:prstClr>
                    </a:outerShdw>
                  </a:effectLst>
                </p:spPr>
              </p:pic>
              <p:sp>
                <p:nvSpPr>
                  <p:cNvPr id="3" name="Ellipse 2"/>
                  <p:cNvSpPr/>
                  <p:nvPr/>
                </p:nvSpPr>
                <p:spPr>
                  <a:xfrm>
                    <a:off x="5915026" y="4062931"/>
                    <a:ext cx="2078206" cy="22330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210693" y="6308850"/>
                    <a:ext cx="2185214" cy="307777"/>
                  </a:xfrm>
                  <a:prstGeom prst="rect">
                    <a:avLst/>
                  </a:prstGeom>
                  <a:noFill/>
                </p:spPr>
                <p:txBody>
                  <a:bodyPr wrap="none" rtlCol="0">
                    <a:spAutoFit/>
                  </a:bodyPr>
                  <a:lstStyle/>
                  <a:p>
                    <a:r>
                      <a:rPr lang="fr-FR" sz="1400" b="1" dirty="0" smtClean="0">
                        <a:solidFill>
                          <a:srgbClr val="00B050"/>
                        </a:solidFill>
                      </a:rPr>
                      <a:t>Italie/USA/NZ-Australie </a:t>
                    </a:r>
                    <a:endParaRPr lang="fr-FR" sz="1400" b="1" dirty="0">
                      <a:solidFill>
                        <a:srgbClr val="00B050"/>
                      </a:solidFill>
                    </a:endParaRPr>
                  </a:p>
                </p:txBody>
              </p:sp>
              <p:sp>
                <p:nvSpPr>
                  <p:cNvPr id="16" name="Ellipse 15"/>
                  <p:cNvSpPr/>
                  <p:nvPr/>
                </p:nvSpPr>
                <p:spPr>
                  <a:xfrm>
                    <a:off x="752475" y="2952749"/>
                    <a:ext cx="1409700" cy="1473193"/>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002734" y="4377227"/>
                    <a:ext cx="1302315" cy="307777"/>
                  </a:xfrm>
                  <a:prstGeom prst="rect">
                    <a:avLst/>
                  </a:prstGeom>
                  <a:noFill/>
                </p:spPr>
                <p:txBody>
                  <a:bodyPr wrap="square" rtlCol="0">
                    <a:spAutoFit/>
                  </a:bodyPr>
                  <a:lstStyle/>
                  <a:p>
                    <a:r>
                      <a:rPr lang="fr-FR" sz="1400" b="1" dirty="0" smtClean="0">
                        <a:solidFill>
                          <a:schemeClr val="bg2">
                            <a:lumMod val="25000"/>
                          </a:schemeClr>
                        </a:solidFill>
                      </a:rPr>
                      <a:t>Belgique/NL </a:t>
                    </a:r>
                    <a:endParaRPr lang="fr-FR" sz="1400" b="1" dirty="0">
                      <a:solidFill>
                        <a:schemeClr val="bg2">
                          <a:lumMod val="25000"/>
                        </a:schemeClr>
                      </a:solidFill>
                    </a:endParaRPr>
                  </a:p>
                </p:txBody>
              </p:sp>
              <p:sp>
                <p:nvSpPr>
                  <p:cNvPr id="18" name="Ellipse 17"/>
                  <p:cNvSpPr>
                    <a:spLocks noChangeAspect="1"/>
                  </p:cNvSpPr>
                  <p:nvPr/>
                </p:nvSpPr>
                <p:spPr>
                  <a:xfrm>
                    <a:off x="5862535" y="1327740"/>
                    <a:ext cx="1226126" cy="1281351"/>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6060899" y="2561234"/>
                    <a:ext cx="829397" cy="307777"/>
                  </a:xfrm>
                  <a:prstGeom prst="rect">
                    <a:avLst/>
                  </a:prstGeom>
                  <a:noFill/>
                </p:spPr>
                <p:txBody>
                  <a:bodyPr wrap="square" rtlCol="0">
                    <a:spAutoFit/>
                  </a:bodyPr>
                  <a:lstStyle/>
                  <a:p>
                    <a:r>
                      <a:rPr lang="fr-FR" sz="1400" b="1" dirty="0" smtClean="0">
                        <a:solidFill>
                          <a:schemeClr val="accent6">
                            <a:lumMod val="75000"/>
                          </a:schemeClr>
                        </a:solidFill>
                      </a:rPr>
                      <a:t>Canada </a:t>
                    </a:r>
                    <a:endParaRPr lang="fr-FR" sz="1400" b="1" dirty="0">
                      <a:solidFill>
                        <a:schemeClr val="accent6">
                          <a:lumMod val="75000"/>
                        </a:schemeClr>
                      </a:solidFill>
                    </a:endParaRPr>
                  </a:p>
                </p:txBody>
              </p:sp>
              <p:sp>
                <p:nvSpPr>
                  <p:cNvPr id="20" name="Ellipse 19"/>
                  <p:cNvSpPr>
                    <a:spLocks noChangeAspect="1"/>
                  </p:cNvSpPr>
                  <p:nvPr/>
                </p:nvSpPr>
                <p:spPr>
                  <a:xfrm>
                    <a:off x="2480130" y="1588751"/>
                    <a:ext cx="1226126" cy="1281351"/>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380348" y="2518776"/>
                    <a:ext cx="1329787" cy="307777"/>
                  </a:xfrm>
                  <a:prstGeom prst="rect">
                    <a:avLst/>
                  </a:prstGeom>
                  <a:noFill/>
                </p:spPr>
                <p:txBody>
                  <a:bodyPr wrap="square" rtlCol="0">
                    <a:spAutoFit/>
                  </a:bodyPr>
                  <a:lstStyle/>
                  <a:p>
                    <a:r>
                      <a:rPr lang="fr-FR" sz="1400" b="1" dirty="0" smtClean="0">
                        <a:solidFill>
                          <a:schemeClr val="accent4">
                            <a:lumMod val="75000"/>
                          </a:schemeClr>
                        </a:solidFill>
                      </a:rPr>
                      <a:t>USA </a:t>
                    </a:r>
                    <a:r>
                      <a:rPr lang="fr-FR" sz="1050" b="1" dirty="0" smtClean="0">
                        <a:solidFill>
                          <a:schemeClr val="accent4">
                            <a:lumMod val="75000"/>
                          </a:schemeClr>
                        </a:solidFill>
                      </a:rPr>
                      <a:t>(techno) </a:t>
                    </a:r>
                    <a:endParaRPr lang="fr-FR" sz="1050" b="1" dirty="0">
                      <a:solidFill>
                        <a:schemeClr val="accent4">
                          <a:lumMod val="75000"/>
                        </a:schemeClr>
                      </a:solidFill>
                    </a:endParaRPr>
                  </a:p>
                </p:txBody>
              </p:sp>
              <p:sp>
                <p:nvSpPr>
                  <p:cNvPr id="22" name="Ellipse 21"/>
                  <p:cNvSpPr>
                    <a:spLocks noChangeAspect="1"/>
                  </p:cNvSpPr>
                  <p:nvPr/>
                </p:nvSpPr>
                <p:spPr>
                  <a:xfrm>
                    <a:off x="4309067" y="1327740"/>
                    <a:ext cx="1226126" cy="1281351"/>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lumMod val="60000"/>
                          <a:lumOff val="40000"/>
                        </a:schemeClr>
                      </a:solidFill>
                    </a:endParaRPr>
                  </a:p>
                </p:txBody>
              </p:sp>
              <p:sp>
                <p:nvSpPr>
                  <p:cNvPr id="23" name="ZoneTexte 22"/>
                  <p:cNvSpPr txBox="1"/>
                  <p:nvPr/>
                </p:nvSpPr>
                <p:spPr>
                  <a:xfrm>
                    <a:off x="2712326" y="2850068"/>
                    <a:ext cx="761734" cy="307777"/>
                  </a:xfrm>
                  <a:prstGeom prst="rect">
                    <a:avLst/>
                  </a:prstGeom>
                  <a:noFill/>
                </p:spPr>
                <p:txBody>
                  <a:bodyPr wrap="square" rtlCol="0">
                    <a:spAutoFit/>
                  </a:bodyPr>
                  <a:lstStyle/>
                  <a:p>
                    <a:r>
                      <a:rPr lang="fr-FR" sz="1400" b="1" dirty="0" smtClean="0">
                        <a:solidFill>
                          <a:schemeClr val="accent3">
                            <a:lumMod val="60000"/>
                            <a:lumOff val="40000"/>
                          </a:schemeClr>
                        </a:solidFill>
                      </a:rPr>
                      <a:t>Suède</a:t>
                    </a:r>
                    <a:endParaRPr lang="fr-FR" sz="1050" b="1" dirty="0">
                      <a:solidFill>
                        <a:schemeClr val="accent3">
                          <a:lumMod val="60000"/>
                          <a:lumOff val="40000"/>
                        </a:schemeClr>
                      </a:solidFill>
                    </a:endParaRPr>
                  </a:p>
                </p:txBody>
              </p:sp>
            </p:grpSp>
            <p:sp>
              <p:nvSpPr>
                <p:cNvPr id="15" name="ZoneTexte 14"/>
                <p:cNvSpPr txBox="1"/>
                <p:nvPr/>
              </p:nvSpPr>
              <p:spPr>
                <a:xfrm>
                  <a:off x="7313069" y="1058820"/>
                  <a:ext cx="1429559" cy="369332"/>
                </a:xfrm>
                <a:prstGeom prst="rect">
                  <a:avLst/>
                </a:prstGeom>
                <a:noFill/>
              </p:spPr>
              <p:txBody>
                <a:bodyPr wrap="none" rtlCol="0">
                  <a:spAutoFit/>
                </a:bodyPr>
                <a:lstStyle/>
                <a:p>
                  <a:r>
                    <a:rPr lang="fr-FR" b="1" dirty="0">
                      <a:latin typeface="Calibri" panose="020F0502020204030204" pitchFamily="34" charset="0"/>
                      <a:cs typeface="Calibri" panose="020F0502020204030204" pitchFamily="34" charset="0"/>
                    </a:rPr>
                    <a:t>International</a:t>
                  </a:r>
                </a:p>
              </p:txBody>
            </p:sp>
          </p:grpSp>
          <p:sp>
            <p:nvSpPr>
              <p:cNvPr id="25" name="Ellipse 24"/>
              <p:cNvSpPr/>
              <p:nvPr/>
            </p:nvSpPr>
            <p:spPr>
              <a:xfrm>
                <a:off x="2677132" y="3713786"/>
                <a:ext cx="2745500" cy="2772393"/>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7" name="ZoneTexte 26"/>
            <p:cNvSpPr txBox="1"/>
            <p:nvPr/>
          </p:nvSpPr>
          <p:spPr>
            <a:xfrm>
              <a:off x="1319212" y="5695220"/>
              <a:ext cx="1800225" cy="738664"/>
            </a:xfrm>
            <a:prstGeom prst="rect">
              <a:avLst/>
            </a:prstGeom>
            <a:noFill/>
          </p:spPr>
          <p:txBody>
            <a:bodyPr wrap="square" rtlCol="0">
              <a:spAutoFit/>
            </a:bodyPr>
            <a:lstStyle/>
            <a:p>
              <a:r>
                <a:rPr lang="fr-FR" sz="1400" b="1" dirty="0" smtClean="0">
                  <a:solidFill>
                    <a:schemeClr val="accent2">
                      <a:lumMod val="60000"/>
                      <a:lumOff val="40000"/>
                    </a:schemeClr>
                  </a:solidFill>
                </a:rPr>
                <a:t>Majoritairement neurogénéticiens</a:t>
              </a:r>
            </a:p>
            <a:p>
              <a:r>
                <a:rPr lang="fr-FR" sz="1400" b="1" dirty="0" smtClean="0">
                  <a:solidFill>
                    <a:schemeClr val="accent2">
                      <a:lumMod val="60000"/>
                      <a:lumOff val="40000"/>
                    </a:schemeClr>
                  </a:solidFill>
                </a:rPr>
                <a:t>européens</a:t>
              </a:r>
              <a:endParaRPr lang="fr-FR" sz="1050" b="1" dirty="0">
                <a:solidFill>
                  <a:schemeClr val="accent2">
                    <a:lumMod val="60000"/>
                    <a:lumOff val="40000"/>
                  </a:schemeClr>
                </a:solidFill>
              </a:endParaRPr>
            </a:p>
          </p:txBody>
        </p:sp>
      </p:grpSp>
    </p:spTree>
    <p:extLst>
      <p:ext uri="{BB962C8B-B14F-4D97-AF65-F5344CB8AC3E}">
        <p14:creationId xmlns:p14="http://schemas.microsoft.com/office/powerpoint/2010/main" val="1599384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Connecteur 7">
            <a:extLst>
              <a:ext uri="{FF2B5EF4-FFF2-40B4-BE49-F238E27FC236}">
                <a16:creationId xmlns:a16="http://schemas.microsoft.com/office/drawing/2014/main" id="{D689A6F5-CDA9-4695-ACFC-43224F57C90F}"/>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06532" y="247427"/>
            <a:ext cx="7886700" cy="407837"/>
          </a:xfrm>
        </p:spPr>
        <p:txBody>
          <a:bodyPr/>
          <a:lstStyle/>
          <a:p>
            <a:r>
              <a:rPr lang="fr-FR" dirty="0" smtClean="0"/>
              <a:t>Constats </a:t>
            </a:r>
            <a:endParaRPr lang="fr-FR" dirty="0"/>
          </a:p>
        </p:txBody>
      </p:sp>
      <p:sp>
        <p:nvSpPr>
          <p:cNvPr id="4" name="Espace réservé du pied de page 3"/>
          <p:cNvSpPr>
            <a:spLocks noGrp="1"/>
          </p:cNvSpPr>
          <p:nvPr>
            <p:ph type="ftr" sz="quarter" idx="11"/>
          </p:nvPr>
        </p:nvSpPr>
        <p:spPr>
          <a:xfrm>
            <a:off x="7394136" y="6529729"/>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7" name="Espace réservé du numéro de diapositive 6">
            <a:extLst>
              <a:ext uri="{FF2B5EF4-FFF2-40B4-BE49-F238E27FC236}">
                <a16:creationId xmlns:a16="http://schemas.microsoft.com/office/drawing/2014/main" id="{3A044B53-1842-4027-93D6-6610A0D2C7D8}"/>
              </a:ext>
            </a:extLst>
          </p:cNvPr>
          <p:cNvSpPr>
            <a:spLocks noGrp="1"/>
          </p:cNvSpPr>
          <p:nvPr>
            <p:ph type="sldNum" sz="quarter" idx="12"/>
          </p:nvPr>
        </p:nvSpPr>
        <p:spPr>
          <a:xfrm>
            <a:off x="8742628" y="3139006"/>
            <a:ext cx="375532" cy="287872"/>
          </a:xfrm>
        </p:spPr>
        <p:txBody>
          <a:bodyPr/>
          <a:lstStyle/>
          <a:p>
            <a:pPr algn="ctr"/>
            <a:fld id="{7F23443D-8CF7-43C0-BB6E-43148C6578E0}" type="slidenum">
              <a:rPr lang="fr-FR" b="1" smtClean="0">
                <a:solidFill>
                  <a:schemeClr val="tx1"/>
                </a:solidFill>
                <a:latin typeface="+mj-lt"/>
              </a:rPr>
              <a:t>16</a:t>
            </a:fld>
            <a:endParaRPr lang="fr-FR" b="1" dirty="0">
              <a:solidFill>
                <a:schemeClr val="tx1"/>
              </a:solidFill>
              <a:latin typeface="+mj-lt"/>
            </a:endParaRPr>
          </a:p>
        </p:txBody>
      </p:sp>
      <p:sp>
        <p:nvSpPr>
          <p:cNvPr id="9" name="Espace réservé du pied de page 3">
            <a:extLst>
              <a:ext uri="{FF2B5EF4-FFF2-40B4-BE49-F238E27FC236}">
                <a16:creationId xmlns:a16="http://schemas.microsoft.com/office/drawing/2014/main" id="{3E293B42-158E-4A85-9A95-8D0E51BBB34B}"/>
              </a:ext>
            </a:extLst>
          </p:cNvPr>
          <p:cNvSpPr txBox="1">
            <a:spLocks/>
          </p:cNvSpPr>
          <p:nvPr/>
        </p:nvSpPr>
        <p:spPr>
          <a:xfrm>
            <a:off x="25839" y="6529729"/>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sp>
        <p:nvSpPr>
          <p:cNvPr id="11" name="Espace réservé du contenu 10">
            <a:extLst>
              <a:ext uri="{FF2B5EF4-FFF2-40B4-BE49-F238E27FC236}">
                <a16:creationId xmlns:a16="http://schemas.microsoft.com/office/drawing/2014/main" id="{0CA56D2A-B8C6-4C56-92C2-1181C26D57AF}"/>
              </a:ext>
            </a:extLst>
          </p:cNvPr>
          <p:cNvSpPr>
            <a:spLocks noGrp="1"/>
          </p:cNvSpPr>
          <p:nvPr>
            <p:ph sz="quarter" idx="14"/>
          </p:nvPr>
        </p:nvSpPr>
        <p:spPr>
          <a:xfrm>
            <a:off x="628650" y="1151217"/>
            <a:ext cx="8032310" cy="5236899"/>
          </a:xfrm>
        </p:spPr>
        <p:txBody>
          <a:bodyPr>
            <a:normAutofit/>
          </a:bodyPr>
          <a:lstStyle/>
          <a:p>
            <a:pPr>
              <a:buFont typeface="Wingdings" panose="05000000000000000000" pitchFamily="2" charset="2"/>
              <a:buChar char="ü"/>
            </a:pPr>
            <a:r>
              <a:rPr lang="fr-FR" sz="1800" b="1" dirty="0">
                <a:solidFill>
                  <a:schemeClr val="bg1">
                    <a:lumMod val="50000"/>
                  </a:schemeClr>
                </a:solidFill>
                <a:latin typeface="Calibri" panose="020F0502020204030204" pitchFamily="34" charset="0"/>
                <a:cs typeface="Calibri" panose="020F0502020204030204" pitchFamily="34" charset="0"/>
              </a:rPr>
              <a:t>L</a:t>
            </a:r>
            <a:r>
              <a:rPr lang="fr-FR" sz="1800" b="1" dirty="0" smtClean="0">
                <a:latin typeface="Calibri" panose="020F0502020204030204" pitchFamily="34" charset="0"/>
                <a:cs typeface="Calibri" panose="020F0502020204030204" pitchFamily="34" charset="0"/>
              </a:rPr>
              <a:t>es </a:t>
            </a:r>
            <a:r>
              <a:rPr lang="fr-FR" sz="1800" b="1" dirty="0">
                <a:latin typeface="Calibri" panose="020F0502020204030204" pitchFamily="34" charset="0"/>
                <a:cs typeface="Calibri" panose="020F0502020204030204" pitchFamily="34" charset="0"/>
              </a:rPr>
              <a:t>chercheurs français s'intéressant aux problématiques psycho-sociales publient dans des journaux peu indexés dans le Web of </a:t>
            </a:r>
            <a:r>
              <a:rPr lang="fr-FR" sz="1800" b="1" dirty="0" smtClean="0">
                <a:latin typeface="Calibri" panose="020F0502020204030204" pitchFamily="34" charset="0"/>
                <a:cs typeface="Calibri" panose="020F0502020204030204" pitchFamily="34" charset="0"/>
              </a:rPr>
              <a:t>Science?</a:t>
            </a:r>
            <a:endParaRPr lang="fr-FR" sz="1800" b="1" dirty="0">
              <a:latin typeface="Calibri" panose="020F0502020204030204" pitchFamily="34" charset="0"/>
              <a:cs typeface="Calibri" panose="020F0502020204030204" pitchFamily="34" charset="0"/>
            </a:endParaRPr>
          </a:p>
          <a:p>
            <a:pPr>
              <a:buFont typeface="Wingdings" panose="05000000000000000000" pitchFamily="2" charset="2"/>
              <a:buChar char="ü"/>
            </a:pPr>
            <a:r>
              <a:rPr lang="fr-FR" sz="1800" b="1" dirty="0" smtClean="0">
                <a:latin typeface="Calibri" panose="020F0502020204030204" pitchFamily="34" charset="0"/>
                <a:cs typeface="Calibri" panose="020F0502020204030204" pitchFamily="34" charset="0"/>
              </a:rPr>
              <a:t>L’approche </a:t>
            </a:r>
            <a:r>
              <a:rPr lang="fr-FR" sz="1800" b="1" dirty="0">
                <a:latin typeface="Calibri" panose="020F0502020204030204" pitchFamily="34" charset="0"/>
                <a:cs typeface="Calibri" panose="020F0502020204030204" pitchFamily="34" charset="0"/>
              </a:rPr>
              <a:t>psycho-sociale influence fortement la recherche internationale sur le polyhandicap alors que la recherche française est focalisée sur une approche médicale, à forte </a:t>
            </a:r>
            <a:r>
              <a:rPr lang="fr-FR" sz="1800" b="1" dirty="0" smtClean="0">
                <a:latin typeface="Calibri" panose="020F0502020204030204" pitchFamily="34" charset="0"/>
                <a:cs typeface="Calibri" panose="020F0502020204030204" pitchFamily="34" charset="0"/>
              </a:rPr>
              <a:t>composante </a:t>
            </a:r>
            <a:r>
              <a:rPr lang="fr-FR" sz="1800" b="1" dirty="0" err="1">
                <a:latin typeface="Calibri" panose="020F0502020204030204" pitchFamily="34" charset="0"/>
                <a:cs typeface="Calibri" panose="020F0502020204030204" pitchFamily="34" charset="0"/>
              </a:rPr>
              <a:t>neuropédiatrique</a:t>
            </a:r>
            <a:r>
              <a:rPr lang="fr-FR" sz="1800" b="1" dirty="0">
                <a:latin typeface="Calibri" panose="020F0502020204030204" pitchFamily="34" charset="0"/>
                <a:cs typeface="Calibri" panose="020F0502020204030204" pitchFamily="34" charset="0"/>
              </a:rPr>
              <a:t> et </a:t>
            </a:r>
            <a:r>
              <a:rPr lang="fr-FR" sz="1800" b="1" dirty="0" err="1" smtClean="0">
                <a:latin typeface="Calibri" panose="020F0502020204030204" pitchFamily="34" charset="0"/>
                <a:cs typeface="Calibri" panose="020F0502020204030204" pitchFamily="34" charset="0"/>
              </a:rPr>
              <a:t>neurogénétique</a:t>
            </a:r>
            <a:r>
              <a:rPr lang="fr-FR" sz="1800" b="1" dirty="0" smtClean="0">
                <a:latin typeface="Calibri" panose="020F0502020204030204" pitchFamily="34" charset="0"/>
                <a:cs typeface="Calibri" panose="020F0502020204030204" pitchFamily="34" charset="0"/>
              </a:rPr>
              <a:t>?</a:t>
            </a:r>
            <a:endParaRPr lang="fr-FR" sz="1800" b="1" dirty="0">
              <a:latin typeface="Calibri" panose="020F0502020204030204" pitchFamily="34" charset="0"/>
              <a:cs typeface="Calibri" panose="020F0502020204030204" pitchFamily="34" charset="0"/>
            </a:endParaRPr>
          </a:p>
          <a:p>
            <a:pPr marL="9525" lvl="1" indent="0">
              <a:spcBef>
                <a:spcPts val="1800"/>
              </a:spcBef>
              <a:buNone/>
            </a:pPr>
            <a:r>
              <a:rPr lang="fr-FR" sz="2000" b="1" dirty="0" smtClean="0">
                <a:latin typeface="Calibri" panose="020F0502020204030204" pitchFamily="34" charset="0"/>
                <a:cs typeface="Calibri" panose="020F0502020204030204" pitchFamily="34" charset="0"/>
              </a:rPr>
              <a:t>Interrogation de la base de données bibliographiques cairn.info</a:t>
            </a:r>
          </a:p>
          <a:p>
            <a:pPr marL="9525" lvl="1" indent="0">
              <a:spcBef>
                <a:spcPts val="2400"/>
              </a:spcBef>
              <a:buNone/>
            </a:pPr>
            <a:endParaRPr lang="fr-FR" sz="2000" b="1" dirty="0">
              <a:latin typeface="Calibri" panose="020F0502020204030204" pitchFamily="34" charset="0"/>
              <a:cs typeface="Calibri" panose="020F0502020204030204" pitchFamily="34" charset="0"/>
            </a:endParaRPr>
          </a:p>
          <a:p>
            <a:pPr marL="9525" lvl="1" indent="0">
              <a:spcBef>
                <a:spcPts val="2400"/>
              </a:spcBef>
              <a:buNone/>
            </a:pPr>
            <a:endParaRPr lang="fr-FR" sz="2000" b="1" dirty="0" smtClean="0">
              <a:latin typeface="Calibri" panose="020F0502020204030204" pitchFamily="34" charset="0"/>
              <a:cs typeface="Calibri" panose="020F0502020204030204" pitchFamily="34" charset="0"/>
            </a:endParaRPr>
          </a:p>
          <a:p>
            <a:pPr marL="9525" lvl="1" indent="0">
              <a:spcBef>
                <a:spcPts val="2400"/>
              </a:spcBef>
              <a:buNone/>
            </a:pPr>
            <a:endParaRPr lang="fr-FR" sz="2000" b="1" dirty="0" smtClean="0">
              <a:latin typeface="Calibri" panose="020F0502020204030204" pitchFamily="34" charset="0"/>
              <a:cs typeface="Calibri" panose="020F0502020204030204" pitchFamily="34" charset="0"/>
            </a:endParaRPr>
          </a:p>
          <a:p>
            <a:pPr marL="9525" lvl="1" indent="0">
              <a:spcBef>
                <a:spcPts val="1200"/>
              </a:spcBef>
              <a:buNone/>
            </a:pPr>
            <a:r>
              <a:rPr lang="fr-FR" sz="2000" b="1" dirty="0" smtClean="0">
                <a:latin typeface="Calibri" panose="020F0502020204030204" pitchFamily="34" charset="0"/>
                <a:cs typeface="Calibri" panose="020F0502020204030204" pitchFamily="34" charset="0"/>
              </a:rPr>
              <a:t>Comment faire le tri??? </a:t>
            </a:r>
          </a:p>
          <a:p>
            <a:pPr marL="9525" lvl="1" indent="0">
              <a:spcBef>
                <a:spcPts val="0"/>
              </a:spcBef>
              <a:buNone/>
            </a:pPr>
            <a:r>
              <a:rPr lang="fr-FR" sz="2000" b="1" dirty="0" smtClean="0">
                <a:latin typeface="Calibri" panose="020F0502020204030204" pitchFamily="34" charset="0"/>
                <a:cs typeface="Calibri" panose="020F0502020204030204" pitchFamily="34" charset="0"/>
              </a:rPr>
              <a:t>Quelle visibilité à l’international?</a:t>
            </a:r>
          </a:p>
        </p:txBody>
      </p:sp>
      <p:pic>
        <p:nvPicPr>
          <p:cNvPr id="3" name="Image 2"/>
          <p:cNvPicPr>
            <a:picLocks noChangeAspect="1"/>
          </p:cNvPicPr>
          <p:nvPr/>
        </p:nvPicPr>
        <p:blipFill>
          <a:blip r:embed="rId3"/>
          <a:stretch>
            <a:fillRect/>
          </a:stretch>
        </p:blipFill>
        <p:spPr>
          <a:xfrm>
            <a:off x="1266200" y="3095625"/>
            <a:ext cx="5220325" cy="1794097"/>
          </a:xfrm>
          <a:prstGeom prst="rect">
            <a:avLst/>
          </a:prstGeom>
          <a:effectLst>
            <a:outerShdw blurRad="63500" sx="102000" sy="102000" algn="ctr" rotWithShape="0">
              <a:prstClr val="black">
                <a:alpha val="40000"/>
              </a:prstClr>
            </a:outerShdw>
          </a:effectLst>
        </p:spPr>
      </p:pic>
      <p:sp>
        <p:nvSpPr>
          <p:cNvPr id="5" name="Explosion 1 4"/>
          <p:cNvSpPr/>
          <p:nvPr/>
        </p:nvSpPr>
        <p:spPr>
          <a:xfrm>
            <a:off x="3135482" y="3579404"/>
            <a:ext cx="914400" cy="914400"/>
          </a:xfrm>
          <a:prstGeom prst="irregularSeal1">
            <a:avLst/>
          </a:prstGeom>
          <a:noFill/>
          <a:ln w="28575">
            <a:solidFill>
              <a:srgbClr val="EF4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rotWithShape="1">
          <a:blip r:embed="rId4"/>
          <a:srcRect l="7584" t="10332" r="58272" b="21296"/>
          <a:stretch/>
        </p:blipFill>
        <p:spPr>
          <a:xfrm>
            <a:off x="5183841" y="3877036"/>
            <a:ext cx="3746553" cy="2110037"/>
          </a:xfrm>
          <a:prstGeom prst="rect">
            <a:avLst/>
          </a:prstGeom>
          <a:effectLst>
            <a:outerShdw blurRad="63500" sx="102000" sy="102000" algn="ctr" rotWithShape="0">
              <a:prstClr val="black">
                <a:alpha val="40000"/>
              </a:prstClr>
            </a:outerShdw>
          </a:effectLst>
        </p:spPr>
      </p:pic>
      <p:pic>
        <p:nvPicPr>
          <p:cNvPr id="13" name="Image 12"/>
          <p:cNvPicPr>
            <a:picLocks noChangeAspect="1"/>
          </p:cNvPicPr>
          <p:nvPr/>
        </p:nvPicPr>
        <p:blipFill>
          <a:blip r:embed="rId5"/>
          <a:stretch>
            <a:fillRect/>
          </a:stretch>
        </p:blipFill>
        <p:spPr>
          <a:xfrm>
            <a:off x="869769" y="5567467"/>
            <a:ext cx="4000786" cy="120357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93582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Connecteur 7">
            <a:extLst>
              <a:ext uri="{FF2B5EF4-FFF2-40B4-BE49-F238E27FC236}">
                <a16:creationId xmlns:a16="http://schemas.microsoft.com/office/drawing/2014/main" id="{D689A6F5-CDA9-4695-ACFC-43224F57C90F}"/>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p:cNvSpPr>
            <a:spLocks noGrp="1"/>
          </p:cNvSpPr>
          <p:nvPr>
            <p:ph type="ftr" sz="quarter" idx="11"/>
          </p:nvPr>
        </p:nvSpPr>
        <p:spPr>
          <a:xfrm>
            <a:off x="7394136" y="6529729"/>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7" name="Espace réservé du numéro de diapositive 6">
            <a:extLst>
              <a:ext uri="{FF2B5EF4-FFF2-40B4-BE49-F238E27FC236}">
                <a16:creationId xmlns:a16="http://schemas.microsoft.com/office/drawing/2014/main" id="{3A044B53-1842-4027-93D6-6610A0D2C7D8}"/>
              </a:ext>
            </a:extLst>
          </p:cNvPr>
          <p:cNvSpPr>
            <a:spLocks noGrp="1"/>
          </p:cNvSpPr>
          <p:nvPr>
            <p:ph type="sldNum" sz="quarter" idx="12"/>
          </p:nvPr>
        </p:nvSpPr>
        <p:spPr>
          <a:xfrm>
            <a:off x="8742628" y="3139006"/>
            <a:ext cx="375532" cy="287872"/>
          </a:xfrm>
        </p:spPr>
        <p:txBody>
          <a:bodyPr/>
          <a:lstStyle/>
          <a:p>
            <a:pPr algn="ctr"/>
            <a:fld id="{7F23443D-8CF7-43C0-BB6E-43148C6578E0}" type="slidenum">
              <a:rPr lang="fr-FR" b="1" smtClean="0">
                <a:solidFill>
                  <a:schemeClr val="tx1"/>
                </a:solidFill>
                <a:latin typeface="+mj-lt"/>
              </a:rPr>
              <a:t>17</a:t>
            </a:fld>
            <a:endParaRPr lang="fr-FR" b="1" dirty="0">
              <a:solidFill>
                <a:schemeClr val="tx1"/>
              </a:solidFill>
              <a:latin typeface="+mj-lt"/>
            </a:endParaRPr>
          </a:p>
        </p:txBody>
      </p:sp>
      <p:sp>
        <p:nvSpPr>
          <p:cNvPr id="9" name="Espace réservé du pied de page 3">
            <a:extLst>
              <a:ext uri="{FF2B5EF4-FFF2-40B4-BE49-F238E27FC236}">
                <a16:creationId xmlns:a16="http://schemas.microsoft.com/office/drawing/2014/main" id="{3E293B42-158E-4A85-9A95-8D0E51BBB34B}"/>
              </a:ext>
            </a:extLst>
          </p:cNvPr>
          <p:cNvSpPr txBox="1">
            <a:spLocks/>
          </p:cNvSpPr>
          <p:nvPr/>
        </p:nvSpPr>
        <p:spPr>
          <a:xfrm>
            <a:off x="25839" y="6529729"/>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sp>
        <p:nvSpPr>
          <p:cNvPr id="11" name="Espace réservé du contenu 10">
            <a:extLst>
              <a:ext uri="{FF2B5EF4-FFF2-40B4-BE49-F238E27FC236}">
                <a16:creationId xmlns:a16="http://schemas.microsoft.com/office/drawing/2014/main" id="{0CA56D2A-B8C6-4C56-92C2-1181C26D57AF}"/>
              </a:ext>
            </a:extLst>
          </p:cNvPr>
          <p:cNvSpPr>
            <a:spLocks noGrp="1"/>
          </p:cNvSpPr>
          <p:nvPr>
            <p:ph sz="quarter" idx="14"/>
          </p:nvPr>
        </p:nvSpPr>
        <p:spPr>
          <a:xfrm>
            <a:off x="628650" y="1151217"/>
            <a:ext cx="8032310" cy="5236899"/>
          </a:xfrm>
        </p:spPr>
        <p:txBody>
          <a:bodyPr>
            <a:normAutofit/>
          </a:bodyPr>
          <a:lstStyle/>
          <a:p>
            <a:pPr>
              <a:spcBef>
                <a:spcPts val="1200"/>
              </a:spcBef>
            </a:pPr>
            <a:r>
              <a:rPr lang="fr-FR" sz="2000" b="1" dirty="0" smtClean="0">
                <a:latin typeface="Calibri" panose="020F0502020204030204" pitchFamily="34" charset="0"/>
                <a:cs typeface="Calibri" panose="020F0502020204030204" pitchFamily="34" charset="0"/>
              </a:rPr>
              <a:t>Définition très francophone du polyhandicap</a:t>
            </a:r>
            <a:endParaRPr lang="fr-FR" sz="1800" b="1" dirty="0" smtClean="0">
              <a:latin typeface="Calibri" panose="020F0502020204030204" pitchFamily="34" charset="0"/>
              <a:cs typeface="Calibri" panose="020F0502020204030204" pitchFamily="34" charset="0"/>
            </a:endParaRPr>
          </a:p>
          <a:p>
            <a:pPr marL="542925" indent="-180975">
              <a:lnSpc>
                <a:spcPct val="110000"/>
              </a:lnSpc>
              <a:spcBef>
                <a:spcPts val="800"/>
              </a:spcBef>
              <a:buSzPct val="99000"/>
              <a:buFont typeface="Wingdings" panose="05000000000000000000" pitchFamily="2" charset="2"/>
              <a:buChar char="Ø"/>
            </a:pPr>
            <a:r>
              <a:rPr lang="fr-FR" sz="1800" b="1" dirty="0">
                <a:latin typeface="Calibri" panose="020F0502020204030204" pitchFamily="34" charset="0"/>
                <a:cs typeface="Calibri" panose="020F0502020204030204" pitchFamily="34" charset="0"/>
              </a:rPr>
              <a:t> C</a:t>
            </a:r>
            <a:r>
              <a:rPr lang="fr-FR" sz="1800" b="1" dirty="0" smtClean="0">
                <a:latin typeface="Calibri" panose="020F0502020204030204" pitchFamily="34" charset="0"/>
                <a:cs typeface="Calibri" panose="020F0502020204030204" pitchFamily="34" charset="0"/>
              </a:rPr>
              <a:t>omposante socio-culturelle de la pathologie?</a:t>
            </a:r>
            <a:r>
              <a:rPr lang="fr-FR" sz="1800" b="1" dirty="0" smtClean="0">
                <a:latin typeface="Calibri" panose="020F0502020204030204" pitchFamily="34" charset="0"/>
                <a:cs typeface="Calibri" panose="020F0502020204030204" pitchFamily="34" charset="0"/>
              </a:rPr>
              <a:t> </a:t>
            </a:r>
          </a:p>
          <a:p>
            <a:pPr marL="542925" indent="-180975">
              <a:lnSpc>
                <a:spcPct val="110000"/>
              </a:lnSpc>
              <a:spcBef>
                <a:spcPts val="800"/>
              </a:spcBef>
              <a:buFont typeface="Wingdings" panose="05000000000000000000" pitchFamily="2" charset="2"/>
              <a:buChar char="Ø"/>
            </a:pPr>
            <a:r>
              <a:rPr lang="fr-FR" sz="1800" b="1" dirty="0">
                <a:latin typeface="Calibri" panose="020F0502020204030204" pitchFamily="34" charset="0"/>
                <a:cs typeface="Calibri" panose="020F0502020204030204" pitchFamily="34" charset="0"/>
              </a:rPr>
              <a:t> </a:t>
            </a:r>
            <a:r>
              <a:rPr lang="fr-FR" sz="1800" b="1" dirty="0" smtClean="0">
                <a:latin typeface="Calibri" panose="020F0502020204030204" pitchFamily="34" charset="0"/>
                <a:cs typeface="Calibri" panose="020F0502020204030204" pitchFamily="34" charset="0"/>
              </a:rPr>
              <a:t>Compatibilité entre les études françaises et les études internationales =&gt; hétérogénéité des populations étudiées</a:t>
            </a:r>
          </a:p>
          <a:p>
            <a:pPr marL="542925" indent="-180975">
              <a:lnSpc>
                <a:spcPct val="110000"/>
              </a:lnSpc>
              <a:spcBef>
                <a:spcPts val="800"/>
              </a:spcBef>
              <a:buFont typeface="Wingdings" panose="05000000000000000000" pitchFamily="2" charset="2"/>
              <a:buChar char="Ø"/>
            </a:pPr>
            <a:r>
              <a:rPr lang="fr-FR" sz="1800" b="1" dirty="0" smtClean="0">
                <a:latin typeface="Calibri" panose="020F0502020204030204" pitchFamily="34" charset="0"/>
                <a:cs typeface="Calibri" panose="020F0502020204030204" pitchFamily="34" charset="0"/>
              </a:rPr>
              <a:t> Impact sur la reconnaissance internationale de la recherche française</a:t>
            </a:r>
          </a:p>
          <a:p>
            <a:pPr marL="0" indent="0">
              <a:lnSpc>
                <a:spcPct val="120000"/>
              </a:lnSpc>
              <a:spcBef>
                <a:spcPts val="1800"/>
              </a:spcBef>
              <a:buNone/>
            </a:pPr>
            <a:endParaRPr lang="fr-FR" sz="2900" b="1" dirty="0" smtClean="0">
              <a:latin typeface="Calibri" panose="020F0502020204030204" pitchFamily="34" charset="0"/>
              <a:cs typeface="Calibri" panose="020F0502020204030204" pitchFamily="34" charset="0"/>
            </a:endParaRPr>
          </a:p>
          <a:p>
            <a:pPr marL="542925" indent="-180975">
              <a:lnSpc>
                <a:spcPct val="110000"/>
              </a:lnSpc>
              <a:spcBef>
                <a:spcPts val="800"/>
              </a:spcBef>
              <a:buFont typeface="Wingdings" panose="05000000000000000000" pitchFamily="2" charset="2"/>
              <a:buChar char="Ø"/>
            </a:pPr>
            <a:endParaRPr lang="fr-FR" sz="1900" b="1" dirty="0" smtClean="0">
              <a:latin typeface="Calibri" panose="020F0502020204030204" pitchFamily="34" charset="0"/>
              <a:cs typeface="Calibri" panose="020F0502020204030204" pitchFamily="34" charset="0"/>
            </a:endParaRPr>
          </a:p>
          <a:p>
            <a:endParaRPr lang="fr-FR" sz="2000" b="1" dirty="0">
              <a:latin typeface="Calibri" panose="020F0502020204030204" pitchFamily="34" charset="0"/>
              <a:cs typeface="Calibri" panose="020F0502020204030204" pitchFamily="34" charset="0"/>
            </a:endParaRPr>
          </a:p>
          <a:p>
            <a:endParaRPr lang="fr-FR" sz="2000" b="1" dirty="0">
              <a:latin typeface="Calibri" panose="020F0502020204030204" pitchFamily="34" charset="0"/>
              <a:cs typeface="Calibri" panose="020F0502020204030204" pitchFamily="34" charset="0"/>
            </a:endParaRPr>
          </a:p>
          <a:p>
            <a:pPr>
              <a:lnSpc>
                <a:spcPct val="100000"/>
              </a:lnSpc>
              <a:buFont typeface="Symbol" panose="05050102010706020507" pitchFamily="18" charset="2"/>
              <a:buChar char="Þ"/>
            </a:pPr>
            <a:endParaRPr lang="fr-FR" sz="2000" b="1" dirty="0">
              <a:latin typeface="Calibri" panose="020F0502020204030204" pitchFamily="34" charset="0"/>
              <a:cs typeface="Calibri" panose="020F0502020204030204" pitchFamily="34" charset="0"/>
            </a:endParaRPr>
          </a:p>
        </p:txBody>
      </p:sp>
      <p:pic>
        <p:nvPicPr>
          <p:cNvPr id="5" name="Image 4"/>
          <p:cNvPicPr>
            <a:picLocks noChangeAspect="1"/>
          </p:cNvPicPr>
          <p:nvPr/>
        </p:nvPicPr>
        <p:blipFill>
          <a:blip r:embed="rId3"/>
          <a:stretch>
            <a:fillRect/>
          </a:stretch>
        </p:blipFill>
        <p:spPr>
          <a:xfrm>
            <a:off x="5124204" y="3054342"/>
            <a:ext cx="3806190" cy="3070860"/>
          </a:xfrm>
          <a:prstGeom prst="rect">
            <a:avLst/>
          </a:prstGeom>
          <a:effectLst>
            <a:outerShdw blurRad="63500" sx="102000" sy="102000" algn="ctr" rotWithShape="0">
              <a:prstClr val="black">
                <a:alpha val="40000"/>
              </a:prstClr>
            </a:outerShdw>
          </a:effectLst>
        </p:spPr>
      </p:pic>
      <p:sp>
        <p:nvSpPr>
          <p:cNvPr id="10" name="Titre 1"/>
          <p:cNvSpPr txBox="1">
            <a:spLocks/>
          </p:cNvSpPr>
          <p:nvPr/>
        </p:nvSpPr>
        <p:spPr>
          <a:xfrm>
            <a:off x="628650" y="3273160"/>
            <a:ext cx="4454720" cy="235199"/>
          </a:xfrm>
          <a:prstGeom prst="rect">
            <a:avLst/>
          </a:prstGeom>
        </p:spPr>
        <p:txBody>
          <a:bodyPr/>
          <a:lstStyle>
            <a:lvl1pPr algn="l" defTabSz="914400" rtl="0" eaLnBrk="1" latinLnBrk="0" hangingPunct="1">
              <a:lnSpc>
                <a:spcPct val="90000"/>
              </a:lnSpc>
              <a:spcBef>
                <a:spcPct val="0"/>
              </a:spcBef>
              <a:buNone/>
              <a:defRPr sz="2400" b="1" kern="1200" baseline="0">
                <a:solidFill>
                  <a:schemeClr val="tx2"/>
                </a:solidFill>
                <a:latin typeface="+mj-lt"/>
                <a:ea typeface="+mj-ea"/>
                <a:cs typeface="+mj-cs"/>
              </a:defRPr>
            </a:lvl1pPr>
          </a:lstStyle>
          <a:p>
            <a:pPr marL="266700" indent="-266700">
              <a:buClr>
                <a:schemeClr val="accent1"/>
              </a:buClr>
              <a:buFont typeface="Arial" panose="020B0604020202020204" pitchFamily="34" charset="0"/>
              <a:buChar char="•"/>
            </a:pPr>
            <a:r>
              <a:rPr lang="fr-FR" sz="2000" dirty="0">
                <a:latin typeface="Calibri" panose="020F0502020204030204" pitchFamily="34" charset="0"/>
                <a:cs typeface="Calibri" panose="020F0502020204030204" pitchFamily="34" charset="0"/>
              </a:rPr>
              <a:t>La communauté SHS Française ne publie pas assez dans les journaux anglophones</a:t>
            </a:r>
            <a:endParaRPr lang="fr-FR" sz="1800" dirty="0">
              <a:latin typeface="Calibri" panose="020F0502020204030204" pitchFamily="34" charset="0"/>
              <a:cs typeface="Calibri" panose="020F0502020204030204" pitchFamily="34" charset="0"/>
            </a:endParaRPr>
          </a:p>
          <a:p>
            <a:pPr marL="542925" indent="-180975">
              <a:spcBef>
                <a:spcPts val="800"/>
              </a:spcBef>
              <a:buClr>
                <a:srgbClr val="EF4C22"/>
              </a:buClr>
              <a:buFont typeface="Wingdings" panose="05000000000000000000" pitchFamily="2" charset="2"/>
              <a:buChar char="Ø"/>
            </a:pPr>
            <a:r>
              <a:rPr lang="fr-FR" sz="1800" dirty="0">
                <a:latin typeface="Calibri" panose="020F0502020204030204" pitchFamily="34" charset="0"/>
                <a:cs typeface="Calibri" panose="020F0502020204030204" pitchFamily="34" charset="0"/>
              </a:rPr>
              <a:t> </a:t>
            </a:r>
            <a:r>
              <a:rPr lang="fr-FR" sz="1800" dirty="0" smtClean="0">
                <a:latin typeface="Calibri" panose="020F0502020204030204" pitchFamily="34" charset="0"/>
                <a:cs typeface="Calibri" panose="020F0502020204030204" pitchFamily="34" charset="0"/>
              </a:rPr>
              <a:t>Refus de </a:t>
            </a:r>
            <a:r>
              <a:rPr lang="fr-FR" sz="1800" dirty="0">
                <a:latin typeface="Calibri" panose="020F0502020204030204" pitchFamily="34" charset="0"/>
                <a:ea typeface="+mn-ea"/>
                <a:cs typeface="Calibri" panose="020F0502020204030204" pitchFamily="34" charset="0"/>
              </a:rPr>
              <a:t>c</a:t>
            </a:r>
            <a:r>
              <a:rPr lang="fr-FR" sz="1800" dirty="0" smtClean="0">
                <a:latin typeface="Calibri" panose="020F0502020204030204" pitchFamily="34" charset="0"/>
                <a:ea typeface="+mn-ea"/>
                <a:cs typeface="Calibri" panose="020F0502020204030204" pitchFamily="34" charset="0"/>
              </a:rPr>
              <a:t>ertains </a:t>
            </a:r>
            <a:r>
              <a:rPr lang="fr-FR" sz="1800" dirty="0">
                <a:latin typeface="Calibri" panose="020F0502020204030204" pitchFamily="34" charset="0"/>
                <a:ea typeface="+mn-ea"/>
                <a:cs typeface="Calibri" panose="020F0502020204030204" pitchFamily="34" charset="0"/>
              </a:rPr>
              <a:t>chercheurs </a:t>
            </a:r>
            <a:r>
              <a:rPr lang="fr-FR" sz="1800" dirty="0" smtClean="0">
                <a:latin typeface="Calibri" panose="020F0502020204030204" pitchFamily="34" charset="0"/>
                <a:ea typeface="+mn-ea"/>
                <a:cs typeface="Calibri" panose="020F0502020204030204" pitchFamily="34" charset="0"/>
              </a:rPr>
              <a:t>de </a:t>
            </a:r>
            <a:r>
              <a:rPr lang="fr-FR" sz="1800" dirty="0">
                <a:latin typeface="Calibri" panose="020F0502020204030204" pitchFamily="34" charset="0"/>
                <a:ea typeface="+mn-ea"/>
                <a:cs typeface="Calibri" panose="020F0502020204030204" pitchFamily="34" charset="0"/>
              </a:rPr>
              <a:t>rentrer dans le moule « anglophone »</a:t>
            </a:r>
          </a:p>
          <a:p>
            <a:pPr marL="542925" indent="-180975">
              <a:lnSpc>
                <a:spcPct val="110000"/>
              </a:lnSpc>
              <a:spcBef>
                <a:spcPts val="1200"/>
              </a:spcBef>
              <a:buClr>
                <a:srgbClr val="EF4C22"/>
              </a:buClr>
              <a:buFont typeface="Wingdings" panose="05000000000000000000" pitchFamily="2" charset="2"/>
              <a:buChar char="Ø"/>
            </a:pPr>
            <a:r>
              <a:rPr lang="fr-FR" sz="1800" dirty="0">
                <a:latin typeface="Calibri" panose="020F0502020204030204" pitchFamily="34" charset="0"/>
                <a:ea typeface="+mn-ea"/>
                <a:cs typeface="Calibri" panose="020F0502020204030204" pitchFamily="34" charset="0"/>
              </a:rPr>
              <a:t> </a:t>
            </a:r>
            <a:r>
              <a:rPr lang="fr-FR" sz="1800" dirty="0" smtClean="0">
                <a:latin typeface="Calibri" panose="020F0502020204030204" pitchFamily="34" charset="0"/>
                <a:ea typeface="+mn-ea"/>
                <a:cs typeface="Calibri" panose="020F0502020204030204" pitchFamily="34" charset="0"/>
              </a:rPr>
              <a:t>Compatibilité difficile entre la structuration </a:t>
            </a:r>
            <a:r>
              <a:rPr lang="fr-FR" sz="1800" dirty="0">
                <a:latin typeface="Calibri" panose="020F0502020204030204" pitchFamily="34" charset="0"/>
                <a:ea typeface="+mn-ea"/>
                <a:cs typeface="Calibri" panose="020F0502020204030204" pitchFamily="34" charset="0"/>
              </a:rPr>
              <a:t>de la publication anglophone </a:t>
            </a:r>
            <a:r>
              <a:rPr lang="fr-FR" sz="1800" dirty="0" smtClean="0">
                <a:latin typeface="Calibri" panose="020F0502020204030204" pitchFamily="34" charset="0"/>
                <a:ea typeface="+mn-ea"/>
                <a:cs typeface="Calibri" panose="020F0502020204030204" pitchFamily="34" charset="0"/>
              </a:rPr>
              <a:t>et les pratiques </a:t>
            </a:r>
            <a:r>
              <a:rPr lang="fr-FR" sz="1800" dirty="0">
                <a:latin typeface="Calibri" panose="020F0502020204030204" pitchFamily="34" charset="0"/>
                <a:ea typeface="+mn-ea"/>
                <a:cs typeface="Calibri" panose="020F0502020204030204" pitchFamily="34" charset="0"/>
              </a:rPr>
              <a:t>rédactionnelles des SHS </a:t>
            </a:r>
          </a:p>
        </p:txBody>
      </p:sp>
      <p:sp>
        <p:nvSpPr>
          <p:cNvPr id="12" name="Titre 1"/>
          <p:cNvSpPr txBox="1">
            <a:spLocks/>
          </p:cNvSpPr>
          <p:nvPr/>
        </p:nvSpPr>
        <p:spPr>
          <a:xfrm>
            <a:off x="106532" y="247427"/>
            <a:ext cx="7886700" cy="407837"/>
          </a:xfrm>
          <a:prstGeom prst="rect">
            <a:avLst/>
          </a:prstGeom>
        </p:spPr>
        <p:txBody>
          <a:bodyPr/>
          <a:lstStyle>
            <a:lvl1pPr algn="l" defTabSz="914400" rtl="0" eaLnBrk="1" latinLnBrk="0" hangingPunct="1">
              <a:lnSpc>
                <a:spcPct val="90000"/>
              </a:lnSpc>
              <a:spcBef>
                <a:spcPct val="0"/>
              </a:spcBef>
              <a:buNone/>
              <a:defRPr sz="2400" b="1" kern="1200" baseline="0">
                <a:solidFill>
                  <a:schemeClr val="tx2"/>
                </a:solidFill>
                <a:latin typeface="+mj-lt"/>
                <a:ea typeface="+mj-ea"/>
                <a:cs typeface="+mj-cs"/>
              </a:defRPr>
            </a:lvl1pPr>
          </a:lstStyle>
          <a:p>
            <a:r>
              <a:rPr lang="fr-FR" dirty="0" smtClean="0"/>
              <a:t>Constats </a:t>
            </a:r>
            <a:endParaRPr lang="fr-FR" dirty="0"/>
          </a:p>
        </p:txBody>
      </p:sp>
    </p:spTree>
    <p:extLst>
      <p:ext uri="{BB962C8B-B14F-4D97-AF65-F5344CB8AC3E}">
        <p14:creationId xmlns:p14="http://schemas.microsoft.com/office/powerpoint/2010/main" val="1311168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Connecteur 7">
            <a:extLst>
              <a:ext uri="{FF2B5EF4-FFF2-40B4-BE49-F238E27FC236}">
                <a16:creationId xmlns:a16="http://schemas.microsoft.com/office/drawing/2014/main" id="{D689A6F5-CDA9-4695-ACFC-43224F57C90F}"/>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0" y="301631"/>
            <a:ext cx="7886700" cy="452454"/>
          </a:xfrm>
        </p:spPr>
        <p:txBody>
          <a:bodyPr/>
          <a:lstStyle/>
          <a:p>
            <a:r>
              <a:rPr lang="fr-FR" dirty="0" smtClean="0">
                <a:latin typeface="Calibri" panose="020F0502020204030204" pitchFamily="34" charset="0"/>
                <a:cs typeface="Calibri" panose="020F0502020204030204" pitchFamily="34" charset="0"/>
              </a:rPr>
              <a:t>Favoriser le transfert de connaissances</a:t>
            </a:r>
            <a:endParaRPr lang="fr-FR" dirty="0"/>
          </a:p>
        </p:txBody>
      </p:sp>
      <p:sp>
        <p:nvSpPr>
          <p:cNvPr id="4" name="Espace réservé du pied de page 3"/>
          <p:cNvSpPr>
            <a:spLocks noGrp="1"/>
          </p:cNvSpPr>
          <p:nvPr>
            <p:ph type="ftr" sz="quarter" idx="11"/>
          </p:nvPr>
        </p:nvSpPr>
        <p:spPr>
          <a:xfrm>
            <a:off x="7394136" y="6529729"/>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7" name="Espace réservé du numéro de diapositive 6">
            <a:extLst>
              <a:ext uri="{FF2B5EF4-FFF2-40B4-BE49-F238E27FC236}">
                <a16:creationId xmlns:a16="http://schemas.microsoft.com/office/drawing/2014/main" id="{3A044B53-1842-4027-93D6-6610A0D2C7D8}"/>
              </a:ext>
            </a:extLst>
          </p:cNvPr>
          <p:cNvSpPr>
            <a:spLocks noGrp="1"/>
          </p:cNvSpPr>
          <p:nvPr>
            <p:ph type="sldNum" sz="quarter" idx="12"/>
          </p:nvPr>
        </p:nvSpPr>
        <p:spPr>
          <a:xfrm>
            <a:off x="8742628" y="3139006"/>
            <a:ext cx="375532" cy="287872"/>
          </a:xfrm>
        </p:spPr>
        <p:txBody>
          <a:bodyPr/>
          <a:lstStyle/>
          <a:p>
            <a:pPr algn="ctr"/>
            <a:fld id="{7F23443D-8CF7-43C0-BB6E-43148C6578E0}" type="slidenum">
              <a:rPr lang="fr-FR" b="1" smtClean="0">
                <a:solidFill>
                  <a:schemeClr val="tx1"/>
                </a:solidFill>
                <a:latin typeface="+mj-lt"/>
              </a:rPr>
              <a:t>18</a:t>
            </a:fld>
            <a:endParaRPr lang="fr-FR" b="1" dirty="0">
              <a:solidFill>
                <a:schemeClr val="tx1"/>
              </a:solidFill>
              <a:latin typeface="+mj-lt"/>
            </a:endParaRPr>
          </a:p>
        </p:txBody>
      </p:sp>
      <p:sp>
        <p:nvSpPr>
          <p:cNvPr id="9" name="Espace réservé du pied de page 3">
            <a:extLst>
              <a:ext uri="{FF2B5EF4-FFF2-40B4-BE49-F238E27FC236}">
                <a16:creationId xmlns:a16="http://schemas.microsoft.com/office/drawing/2014/main" id="{3E293B42-158E-4A85-9A95-8D0E51BBB34B}"/>
              </a:ext>
            </a:extLst>
          </p:cNvPr>
          <p:cNvSpPr txBox="1">
            <a:spLocks/>
          </p:cNvSpPr>
          <p:nvPr/>
        </p:nvSpPr>
        <p:spPr>
          <a:xfrm>
            <a:off x="25839" y="6529729"/>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sp>
        <p:nvSpPr>
          <p:cNvPr id="11" name="Espace réservé du contenu 10">
            <a:extLst>
              <a:ext uri="{FF2B5EF4-FFF2-40B4-BE49-F238E27FC236}">
                <a16:creationId xmlns:a16="http://schemas.microsoft.com/office/drawing/2014/main" id="{0CA56D2A-B8C6-4C56-92C2-1181C26D57AF}"/>
              </a:ext>
            </a:extLst>
          </p:cNvPr>
          <p:cNvSpPr>
            <a:spLocks noGrp="1"/>
          </p:cNvSpPr>
          <p:nvPr>
            <p:ph sz="quarter" idx="14"/>
          </p:nvPr>
        </p:nvSpPr>
        <p:spPr>
          <a:xfrm>
            <a:off x="542925" y="1629700"/>
            <a:ext cx="8032310" cy="3306483"/>
          </a:xfrm>
        </p:spPr>
        <p:txBody>
          <a:bodyPr>
            <a:normAutofit lnSpcReduction="10000"/>
          </a:bodyPr>
          <a:lstStyle/>
          <a:p>
            <a:pPr marL="0" indent="0">
              <a:lnSpc>
                <a:spcPct val="110000"/>
              </a:lnSpc>
              <a:spcBef>
                <a:spcPts val="800"/>
              </a:spcBef>
              <a:buNone/>
            </a:pPr>
            <a:r>
              <a:rPr lang="fr-FR" sz="2300" b="1" dirty="0" smtClean="0">
                <a:latin typeface="Calibri" panose="020F0502020204030204" pitchFamily="34" charset="0"/>
                <a:cs typeface="Calibri" panose="020F0502020204030204" pitchFamily="34" charset="0"/>
              </a:rPr>
              <a:t>Quelques pistes….</a:t>
            </a:r>
          </a:p>
          <a:p>
            <a:pPr>
              <a:lnSpc>
                <a:spcPct val="110000"/>
              </a:lnSpc>
              <a:spcBef>
                <a:spcPts val="1200"/>
              </a:spcBef>
              <a:buFont typeface="Wingdings" panose="05000000000000000000" pitchFamily="2" charset="2"/>
              <a:buChar char="Ø"/>
            </a:pPr>
            <a:r>
              <a:rPr lang="fr-FR" sz="1800" b="1" dirty="0" smtClean="0">
                <a:latin typeface="Calibri" panose="020F0502020204030204" pitchFamily="34" charset="0"/>
                <a:cs typeface="Calibri" panose="020F0502020204030204" pitchFamily="34" charset="0"/>
              </a:rPr>
              <a:t>Trouver une terminologie consensus avec l’international  - imposer le terme polyhandicap?  </a:t>
            </a:r>
          </a:p>
          <a:p>
            <a:pPr>
              <a:lnSpc>
                <a:spcPct val="110000"/>
              </a:lnSpc>
              <a:spcBef>
                <a:spcPts val="1200"/>
              </a:spcBef>
              <a:buFont typeface="Wingdings" panose="05000000000000000000" pitchFamily="2" charset="2"/>
              <a:buChar char="Ø"/>
            </a:pPr>
            <a:r>
              <a:rPr lang="fr-FR" sz="1800" b="1" dirty="0" smtClean="0">
                <a:latin typeface="Calibri" panose="020F0502020204030204" pitchFamily="34" charset="0"/>
                <a:cs typeface="Calibri" panose="020F0502020204030204" pitchFamily="34" charset="0"/>
              </a:rPr>
              <a:t>Favoriser le rapprochement entre acteurs de terrain et chercheurs académiques -  revoir l’enseignement ? Favoriser l’émergence de structures mixtes ? </a:t>
            </a:r>
          </a:p>
          <a:p>
            <a:pPr>
              <a:lnSpc>
                <a:spcPct val="110000"/>
              </a:lnSpc>
              <a:spcBef>
                <a:spcPts val="1200"/>
              </a:spcBef>
              <a:buFont typeface="Wingdings" panose="05000000000000000000" pitchFamily="2" charset="2"/>
              <a:buChar char="Ø"/>
            </a:pPr>
            <a:r>
              <a:rPr lang="fr-FR" sz="1800" b="1" dirty="0" smtClean="0">
                <a:latin typeface="Calibri" panose="020F0502020204030204" pitchFamily="34" charset="0"/>
                <a:cs typeface="Calibri" panose="020F0502020204030204" pitchFamily="34" charset="0"/>
              </a:rPr>
              <a:t>Accompagner les chercheurs SHS dans la rédaction de publications en anglais</a:t>
            </a:r>
          </a:p>
          <a:p>
            <a:pPr>
              <a:lnSpc>
                <a:spcPct val="110000"/>
              </a:lnSpc>
              <a:spcBef>
                <a:spcPts val="1200"/>
              </a:spcBef>
              <a:buFont typeface="Wingdings" panose="05000000000000000000" pitchFamily="2" charset="2"/>
              <a:buChar char="Ø"/>
            </a:pPr>
            <a:r>
              <a:rPr lang="fr-FR" sz="1800" b="1" dirty="0" smtClean="0">
                <a:latin typeface="Calibri" panose="020F0502020204030204" pitchFamily="34" charset="0"/>
                <a:cs typeface="Calibri" panose="020F0502020204030204" pitchFamily="34" charset="0"/>
              </a:rPr>
              <a:t>Favoriser les collaborations internationales pour améliorer le transfert des connaissances et des pratiques (enseignement, recherche, expériences …..) et accroitre la </a:t>
            </a:r>
            <a:r>
              <a:rPr lang="fr-FR" sz="1800" b="1" smtClean="0">
                <a:latin typeface="Calibri" panose="020F0502020204030204" pitchFamily="34" charset="0"/>
                <a:cs typeface="Calibri" panose="020F0502020204030204" pitchFamily="34" charset="0"/>
              </a:rPr>
              <a:t>visibilité internationale de </a:t>
            </a:r>
            <a:r>
              <a:rPr lang="fr-FR" sz="1800" b="1" dirty="0" smtClean="0">
                <a:latin typeface="Calibri" panose="020F0502020204030204" pitchFamily="34" charset="0"/>
                <a:cs typeface="Calibri" panose="020F0502020204030204" pitchFamily="34" charset="0"/>
              </a:rPr>
              <a:t>la </a:t>
            </a:r>
            <a:r>
              <a:rPr lang="fr-FR" sz="1800" b="1" smtClean="0">
                <a:latin typeface="Calibri" panose="020F0502020204030204" pitchFamily="34" charset="0"/>
                <a:cs typeface="Calibri" panose="020F0502020204030204" pitchFamily="34" charset="0"/>
              </a:rPr>
              <a:t>recherche française </a:t>
            </a:r>
            <a:endParaRPr lang="fr-FR" sz="2300" b="1" dirty="0">
              <a:latin typeface="Calibri" panose="020F0502020204030204" pitchFamily="34" charset="0"/>
              <a:cs typeface="Calibri" panose="020F0502020204030204" pitchFamily="34" charset="0"/>
            </a:endParaRPr>
          </a:p>
          <a:p>
            <a:pPr>
              <a:lnSpc>
                <a:spcPct val="120000"/>
              </a:lnSpc>
              <a:spcBef>
                <a:spcPts val="1800"/>
              </a:spcBef>
            </a:pPr>
            <a:endParaRPr lang="fr-FR" sz="2900" b="1" dirty="0">
              <a:latin typeface="Calibri" panose="020F0502020204030204" pitchFamily="34" charset="0"/>
              <a:cs typeface="Calibri" panose="020F0502020204030204" pitchFamily="34" charset="0"/>
            </a:endParaRPr>
          </a:p>
          <a:p>
            <a:pPr marL="542925" indent="-180975">
              <a:lnSpc>
                <a:spcPct val="110000"/>
              </a:lnSpc>
              <a:spcBef>
                <a:spcPts val="800"/>
              </a:spcBef>
              <a:buFont typeface="Wingdings" panose="05000000000000000000" pitchFamily="2" charset="2"/>
              <a:buChar char="Ø"/>
            </a:pPr>
            <a:endParaRPr lang="fr-FR" sz="1900" b="1" dirty="0" smtClean="0">
              <a:latin typeface="Calibri" panose="020F0502020204030204" pitchFamily="34" charset="0"/>
              <a:cs typeface="Calibri" panose="020F0502020204030204" pitchFamily="34" charset="0"/>
            </a:endParaRPr>
          </a:p>
          <a:p>
            <a:endParaRPr lang="fr-FR" sz="2000" b="1" dirty="0">
              <a:latin typeface="Calibri" panose="020F0502020204030204" pitchFamily="34" charset="0"/>
              <a:cs typeface="Calibri" panose="020F0502020204030204" pitchFamily="34" charset="0"/>
            </a:endParaRPr>
          </a:p>
          <a:p>
            <a:endParaRPr lang="fr-FR" sz="2000" b="1" dirty="0">
              <a:latin typeface="Calibri" panose="020F0502020204030204" pitchFamily="34" charset="0"/>
              <a:cs typeface="Calibri" panose="020F0502020204030204" pitchFamily="34" charset="0"/>
            </a:endParaRPr>
          </a:p>
          <a:p>
            <a:pPr>
              <a:lnSpc>
                <a:spcPct val="100000"/>
              </a:lnSpc>
              <a:buFont typeface="Symbol" panose="05050102010706020507" pitchFamily="18" charset="2"/>
              <a:buChar char="Þ"/>
            </a:pPr>
            <a:endParaRPr lang="fr-F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5883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Connecteur 7">
            <a:extLst>
              <a:ext uri="{FF2B5EF4-FFF2-40B4-BE49-F238E27FC236}">
                <a16:creationId xmlns:a16="http://schemas.microsoft.com/office/drawing/2014/main" id="{D689A6F5-CDA9-4695-ACFC-43224F57C90F}"/>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Méthodologie</a:t>
            </a:r>
          </a:p>
        </p:txBody>
      </p:sp>
      <p:sp>
        <p:nvSpPr>
          <p:cNvPr id="4" name="Espace réservé du pied de page 3"/>
          <p:cNvSpPr>
            <a:spLocks noGrp="1"/>
          </p:cNvSpPr>
          <p:nvPr>
            <p:ph type="ftr" sz="quarter" idx="11"/>
          </p:nvPr>
        </p:nvSpPr>
        <p:spPr>
          <a:xfrm>
            <a:off x="7394136" y="6529729"/>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7" name="Espace réservé du numéro de diapositive 6">
            <a:extLst>
              <a:ext uri="{FF2B5EF4-FFF2-40B4-BE49-F238E27FC236}">
                <a16:creationId xmlns:a16="http://schemas.microsoft.com/office/drawing/2014/main" id="{3A044B53-1842-4027-93D6-6610A0D2C7D8}"/>
              </a:ext>
            </a:extLst>
          </p:cNvPr>
          <p:cNvSpPr>
            <a:spLocks noGrp="1"/>
          </p:cNvSpPr>
          <p:nvPr>
            <p:ph type="sldNum" sz="quarter" idx="12"/>
          </p:nvPr>
        </p:nvSpPr>
        <p:spPr>
          <a:xfrm>
            <a:off x="8742628" y="3139006"/>
            <a:ext cx="375532" cy="287872"/>
          </a:xfrm>
        </p:spPr>
        <p:txBody>
          <a:bodyPr/>
          <a:lstStyle/>
          <a:p>
            <a:pPr algn="ctr"/>
            <a:fld id="{90F7D937-8C47-D949-9B66-03B4793ACCA3}" type="slidenum">
              <a:rPr lang="fr-FR" b="1" smtClean="0">
                <a:solidFill>
                  <a:schemeClr val="tx1"/>
                </a:solidFill>
                <a:latin typeface="+mj-lt"/>
              </a:rPr>
              <a:pPr algn="ctr"/>
              <a:t>2</a:t>
            </a:fld>
            <a:endParaRPr lang="fr-FR" b="1" dirty="0">
              <a:solidFill>
                <a:schemeClr val="tx1"/>
              </a:solidFill>
              <a:latin typeface="+mj-lt"/>
            </a:endParaRPr>
          </a:p>
        </p:txBody>
      </p:sp>
      <p:sp>
        <p:nvSpPr>
          <p:cNvPr id="9" name="Espace réservé du pied de page 3">
            <a:extLst>
              <a:ext uri="{FF2B5EF4-FFF2-40B4-BE49-F238E27FC236}">
                <a16:creationId xmlns:a16="http://schemas.microsoft.com/office/drawing/2014/main" id="{3E293B42-158E-4A85-9A95-8D0E51BBB34B}"/>
              </a:ext>
            </a:extLst>
          </p:cNvPr>
          <p:cNvSpPr txBox="1">
            <a:spLocks/>
          </p:cNvSpPr>
          <p:nvPr/>
        </p:nvSpPr>
        <p:spPr>
          <a:xfrm>
            <a:off x="25839" y="6529729"/>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sp>
        <p:nvSpPr>
          <p:cNvPr id="11" name="Espace réservé du contenu 10">
            <a:extLst>
              <a:ext uri="{FF2B5EF4-FFF2-40B4-BE49-F238E27FC236}">
                <a16:creationId xmlns:a16="http://schemas.microsoft.com/office/drawing/2014/main" id="{0CA56D2A-B8C6-4C56-92C2-1181C26D57AF}"/>
              </a:ext>
            </a:extLst>
          </p:cNvPr>
          <p:cNvSpPr>
            <a:spLocks noGrp="1"/>
          </p:cNvSpPr>
          <p:nvPr>
            <p:ph sz="quarter" idx="14"/>
          </p:nvPr>
        </p:nvSpPr>
        <p:spPr/>
        <p:txBody>
          <a:bodyPr>
            <a:normAutofit lnSpcReduction="10000"/>
          </a:bodyPr>
          <a:lstStyle/>
          <a:p>
            <a:pPr marL="0" indent="0">
              <a:buNone/>
            </a:pPr>
            <a:r>
              <a:rPr lang="fr-FR" b="1" dirty="0">
                <a:latin typeface="Calibri" panose="020F0502020204030204" pitchFamily="34" charset="0"/>
                <a:cs typeface="Calibri" panose="020F0502020204030204" pitchFamily="34" charset="0"/>
              </a:rPr>
              <a:t>L'analyse bibliométrique </a:t>
            </a:r>
          </a:p>
          <a:p>
            <a:pPr marL="0" indent="0">
              <a:buNone/>
            </a:pPr>
            <a:r>
              <a:rPr lang="fr-FR" sz="1900" b="1" dirty="0">
                <a:latin typeface="Calibri" panose="020F0502020204030204" pitchFamily="34" charset="0"/>
                <a:cs typeface="Calibri" panose="020F0502020204030204" pitchFamily="34" charset="0"/>
              </a:rPr>
              <a:t>Analyse statistique de données relatives à la production scientifique (publications, brevets, citations, ressources budgétaires mises en œuvre) qui aide à évaluer le positionnement scientifique d'un pays, l'émergence d'un domaine de recherche, les réseaux de collaborations, les retombées d'un plan stratégique … </a:t>
            </a:r>
          </a:p>
          <a:p>
            <a:pPr marL="355600" indent="-355600">
              <a:lnSpc>
                <a:spcPct val="100000"/>
              </a:lnSpc>
              <a:buFont typeface="Symbol" panose="05050102010706020507" pitchFamily="18" charset="2"/>
              <a:buChar char="Þ"/>
            </a:pPr>
            <a:r>
              <a:rPr lang="fr-FR" sz="1900" b="1" dirty="0">
                <a:latin typeface="Calibri" panose="020F0502020204030204" pitchFamily="34" charset="0"/>
                <a:cs typeface="Calibri" panose="020F0502020204030204" pitchFamily="34" charset="0"/>
              </a:rPr>
              <a:t>Discipline scientifique mise en place au début des années 60 (sociologie des sciences)</a:t>
            </a:r>
            <a:endParaRPr lang="fr-FR" sz="1900" b="1" i="1" dirty="0">
              <a:latin typeface="Calibri" panose="020F0502020204030204" pitchFamily="34" charset="0"/>
              <a:cs typeface="Calibri" panose="020F0502020204030204" pitchFamily="34" charset="0"/>
            </a:endParaRPr>
          </a:p>
          <a:p>
            <a:pPr marL="355600" indent="-355600">
              <a:lnSpc>
                <a:spcPct val="100000"/>
              </a:lnSpc>
              <a:buFont typeface="Symbol" panose="05050102010706020507" pitchFamily="18" charset="2"/>
              <a:buChar char="Þ"/>
            </a:pPr>
            <a:r>
              <a:rPr lang="fr-FR" sz="1900" b="1" dirty="0">
                <a:latin typeface="Calibri" panose="020F0502020204030204" pitchFamily="34" charset="0"/>
                <a:cs typeface="Calibri" panose="020F0502020204030204" pitchFamily="34" charset="0"/>
              </a:rPr>
              <a:t>Fin des années 90 - début des années 2000, industrialisation du monde académique, fièvre de l'évaluation et dérives de l'utilisation des indicateurs bibliométriques (Facteur d'impact des journaux, classement de Shanghai..) et rejet total de la bibliométrie par certains chercheurs notamment SHS (</a:t>
            </a:r>
            <a:r>
              <a:rPr lang="fr-FR" sz="1900" b="1" i="1" dirty="0" err="1">
                <a:latin typeface="Calibri" panose="020F0502020204030204" pitchFamily="34" charset="0"/>
                <a:cs typeface="Calibri" panose="020F0502020204030204" pitchFamily="34" charset="0"/>
              </a:rPr>
              <a:t>publish</a:t>
            </a:r>
            <a:r>
              <a:rPr lang="fr-FR" sz="1900" b="1" i="1" dirty="0">
                <a:latin typeface="Calibri" panose="020F0502020204030204" pitchFamily="34" charset="0"/>
                <a:cs typeface="Calibri" panose="020F0502020204030204" pitchFamily="34" charset="0"/>
              </a:rPr>
              <a:t> or </a:t>
            </a:r>
            <a:r>
              <a:rPr lang="fr-FR" sz="1900" b="1" i="1" dirty="0" err="1">
                <a:latin typeface="Calibri" panose="020F0502020204030204" pitchFamily="34" charset="0"/>
                <a:cs typeface="Calibri" panose="020F0502020204030204" pitchFamily="34" charset="0"/>
              </a:rPr>
              <a:t>perish</a:t>
            </a:r>
            <a:r>
              <a:rPr lang="fr-FR" sz="1900" b="1" i="1" dirty="0">
                <a:latin typeface="Calibri" panose="020F0502020204030204" pitchFamily="34" charset="0"/>
                <a:cs typeface="Calibri" panose="020F0502020204030204" pitchFamily="34" charset="0"/>
              </a:rPr>
              <a:t>….</a:t>
            </a:r>
            <a:r>
              <a:rPr lang="fr-FR" sz="1900" b="1" dirty="0">
                <a:latin typeface="Calibri" panose="020F0502020204030204" pitchFamily="34" charset="0"/>
                <a:cs typeface="Calibri" panose="020F0502020204030204" pitchFamily="34" charset="0"/>
              </a:rPr>
              <a:t>)</a:t>
            </a:r>
          </a:p>
          <a:p>
            <a:pPr marL="355600" indent="-355600">
              <a:lnSpc>
                <a:spcPct val="100000"/>
              </a:lnSpc>
              <a:buFont typeface="Symbol" panose="05050102010706020507" pitchFamily="18" charset="2"/>
              <a:buChar char="Þ"/>
            </a:pPr>
            <a:r>
              <a:rPr lang="fr-FR" sz="1900" b="1" dirty="0">
                <a:solidFill>
                  <a:schemeClr val="tx1"/>
                </a:solidFill>
                <a:latin typeface="Calibri" panose="020F0502020204030204" pitchFamily="34" charset="0"/>
                <a:cs typeface="Calibri" panose="020F0502020204030204" pitchFamily="34" charset="0"/>
              </a:rPr>
              <a:t>Dans le contexte de la recherche sur le polyhandicap: approche complémentaire pour étayer des réflexions sur les forces et faiblesses de la recherche française, et proposer des pistes d'amélioration afin d'améliorer le transfert des connaissances et la visibilité internationale de la recherche française</a:t>
            </a:r>
          </a:p>
          <a:p>
            <a:pPr>
              <a:lnSpc>
                <a:spcPct val="100000"/>
              </a:lnSpc>
              <a:buFont typeface="Symbol" panose="05050102010706020507" pitchFamily="18" charset="2"/>
              <a:buChar char="Þ"/>
            </a:pPr>
            <a:endParaRPr lang="fr-F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6897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Connecteur 7">
            <a:extLst>
              <a:ext uri="{FF2B5EF4-FFF2-40B4-BE49-F238E27FC236}">
                <a16:creationId xmlns:a16="http://schemas.microsoft.com/office/drawing/2014/main" id="{D689A6F5-CDA9-4695-ACFC-43224F57C90F}"/>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Méthodologie</a:t>
            </a:r>
          </a:p>
        </p:txBody>
      </p:sp>
      <p:sp>
        <p:nvSpPr>
          <p:cNvPr id="4" name="Espace réservé du pied de page 3"/>
          <p:cNvSpPr>
            <a:spLocks noGrp="1"/>
          </p:cNvSpPr>
          <p:nvPr>
            <p:ph type="ftr" sz="quarter" idx="11"/>
          </p:nvPr>
        </p:nvSpPr>
        <p:spPr>
          <a:xfrm>
            <a:off x="7394136" y="6529729"/>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7" name="Espace réservé du numéro de diapositive 6">
            <a:extLst>
              <a:ext uri="{FF2B5EF4-FFF2-40B4-BE49-F238E27FC236}">
                <a16:creationId xmlns:a16="http://schemas.microsoft.com/office/drawing/2014/main" id="{3A044B53-1842-4027-93D6-6610A0D2C7D8}"/>
              </a:ext>
            </a:extLst>
          </p:cNvPr>
          <p:cNvSpPr>
            <a:spLocks noGrp="1"/>
          </p:cNvSpPr>
          <p:nvPr>
            <p:ph type="sldNum" sz="quarter" idx="12"/>
          </p:nvPr>
        </p:nvSpPr>
        <p:spPr>
          <a:xfrm>
            <a:off x="8742628" y="3139006"/>
            <a:ext cx="375532" cy="287872"/>
          </a:xfrm>
        </p:spPr>
        <p:txBody>
          <a:bodyPr/>
          <a:lstStyle/>
          <a:p>
            <a:pPr algn="ctr"/>
            <a:fld id="{90F7D937-8C47-D949-9B66-03B4793ACCA3}" type="slidenum">
              <a:rPr lang="fr-FR" b="1" smtClean="0">
                <a:solidFill>
                  <a:schemeClr val="tx1"/>
                </a:solidFill>
                <a:latin typeface="+mj-lt"/>
              </a:rPr>
              <a:pPr algn="ctr"/>
              <a:t>3</a:t>
            </a:fld>
            <a:endParaRPr lang="fr-FR" b="1" dirty="0">
              <a:solidFill>
                <a:schemeClr val="tx1"/>
              </a:solidFill>
              <a:latin typeface="+mj-lt"/>
            </a:endParaRPr>
          </a:p>
        </p:txBody>
      </p:sp>
      <p:sp>
        <p:nvSpPr>
          <p:cNvPr id="9" name="Espace réservé du pied de page 3">
            <a:extLst>
              <a:ext uri="{FF2B5EF4-FFF2-40B4-BE49-F238E27FC236}">
                <a16:creationId xmlns:a16="http://schemas.microsoft.com/office/drawing/2014/main" id="{3E293B42-158E-4A85-9A95-8D0E51BBB34B}"/>
              </a:ext>
            </a:extLst>
          </p:cNvPr>
          <p:cNvSpPr txBox="1">
            <a:spLocks/>
          </p:cNvSpPr>
          <p:nvPr/>
        </p:nvSpPr>
        <p:spPr>
          <a:xfrm>
            <a:off x="25839" y="6529729"/>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sp>
        <p:nvSpPr>
          <p:cNvPr id="11" name="Espace réservé du contenu 10">
            <a:extLst>
              <a:ext uri="{FF2B5EF4-FFF2-40B4-BE49-F238E27FC236}">
                <a16:creationId xmlns:a16="http://schemas.microsoft.com/office/drawing/2014/main" id="{0CA56D2A-B8C6-4C56-92C2-1181C26D57AF}"/>
              </a:ext>
            </a:extLst>
          </p:cNvPr>
          <p:cNvSpPr>
            <a:spLocks noGrp="1"/>
          </p:cNvSpPr>
          <p:nvPr>
            <p:ph sz="quarter" idx="14"/>
          </p:nvPr>
        </p:nvSpPr>
        <p:spPr>
          <a:xfrm>
            <a:off x="628650" y="1151217"/>
            <a:ext cx="7886700" cy="5116417"/>
          </a:xfrm>
        </p:spPr>
        <p:txBody>
          <a:bodyPr>
            <a:normAutofit/>
          </a:bodyPr>
          <a:lstStyle/>
          <a:p>
            <a:pPr marL="0" indent="0">
              <a:buNone/>
            </a:pPr>
            <a:r>
              <a:rPr lang="fr-FR" b="1" dirty="0">
                <a:latin typeface="Calibri" panose="020F0502020204030204" pitchFamily="34" charset="0"/>
                <a:cs typeface="Calibri" panose="020F0502020204030204" pitchFamily="34" charset="0"/>
              </a:rPr>
              <a:t>Panorama général de la recherche sur le polyhandicap en France et à l’international ?</a:t>
            </a:r>
            <a:endParaRPr lang="fr-FR" sz="2000" b="1" dirty="0">
              <a:solidFill>
                <a:schemeClr val="tx1"/>
              </a:solidFill>
              <a:latin typeface="Calibri" panose="020F0502020204030204" pitchFamily="34" charset="0"/>
              <a:cs typeface="Calibri" panose="020F0502020204030204" pitchFamily="34" charset="0"/>
            </a:endParaRPr>
          </a:p>
          <a:p>
            <a:pPr marL="355600" indent="-355600">
              <a:lnSpc>
                <a:spcPct val="100000"/>
              </a:lnSpc>
              <a:spcBef>
                <a:spcPts val="1800"/>
              </a:spcBef>
              <a:buFont typeface="Symbol" panose="05050102010706020507" pitchFamily="18" charset="2"/>
              <a:buChar char="Þ"/>
            </a:pPr>
            <a:r>
              <a:rPr lang="fr-FR" sz="2000" b="1" dirty="0">
                <a:latin typeface="Calibri" panose="020F0502020204030204" pitchFamily="34" charset="0"/>
                <a:cs typeface="Calibri" panose="020F0502020204030204" pitchFamily="34" charset="0"/>
              </a:rPr>
              <a:t>Recueillir l’exhaustivité de la production bibliographique sur le polyhandicap </a:t>
            </a:r>
          </a:p>
          <a:p>
            <a:pPr marL="895350" indent="-176213">
              <a:lnSpc>
                <a:spcPct val="100000"/>
              </a:lnSpc>
              <a:spcBef>
                <a:spcPts val="1800"/>
              </a:spcBef>
            </a:pPr>
            <a:r>
              <a:rPr lang="fr-FR" sz="2000" b="1" dirty="0">
                <a:latin typeface="Calibri" panose="020F0502020204030204" pitchFamily="34" charset="0"/>
                <a:cs typeface="Calibri" panose="020F0502020204030204" pitchFamily="34" charset="0"/>
              </a:rPr>
              <a:t>≠ Lecture rigoureuse des </a:t>
            </a:r>
            <a:r>
              <a:rPr lang="fr-FR" sz="2000" b="1" dirty="0" err="1">
                <a:latin typeface="Calibri" panose="020F0502020204030204" pitchFamily="34" charset="0"/>
                <a:cs typeface="Calibri" panose="020F0502020204030204" pitchFamily="34" charset="0"/>
              </a:rPr>
              <a:t>qqs</a:t>
            </a:r>
            <a:r>
              <a:rPr lang="fr-FR" sz="2000" b="1" dirty="0">
                <a:latin typeface="Calibri" panose="020F0502020204030204" pitchFamily="34" charset="0"/>
                <a:cs typeface="Calibri" panose="020F0502020204030204" pitchFamily="34" charset="0"/>
              </a:rPr>
              <a:t> publications éligibles</a:t>
            </a:r>
          </a:p>
          <a:p>
            <a:pPr marL="895350" indent="-176213">
              <a:lnSpc>
                <a:spcPct val="100000"/>
              </a:lnSpc>
              <a:spcBef>
                <a:spcPts val="600"/>
              </a:spcBef>
            </a:pPr>
            <a:r>
              <a:rPr lang="fr-FR" sz="2000" b="1" dirty="0">
                <a:latin typeface="Calibri" panose="020F0502020204030204" pitchFamily="34" charset="0"/>
                <a:cs typeface="Calibri" panose="020F0502020204030204" pitchFamily="34" charset="0"/>
              </a:rPr>
              <a:t>≠ Sélection sur les auteurs connus (biais)</a:t>
            </a:r>
          </a:p>
          <a:p>
            <a:pPr marL="895350" indent="-176213">
              <a:lnSpc>
                <a:spcPct val="100000"/>
              </a:lnSpc>
              <a:spcBef>
                <a:spcPts val="600"/>
              </a:spcBef>
            </a:pPr>
            <a:r>
              <a:rPr lang="fr-FR" sz="2000" b="1" dirty="0">
                <a:latin typeface="Calibri" panose="020F0502020204030204" pitchFamily="34" charset="0"/>
                <a:cs typeface="Calibri" panose="020F0502020204030204" pitchFamily="34" charset="0"/>
              </a:rPr>
              <a:t>≠ Sélection sur les journaux (biais et aucun journal dédié exclusivement au polyhandicap)</a:t>
            </a:r>
          </a:p>
          <a:p>
            <a:pPr marL="355600" indent="-355600">
              <a:lnSpc>
                <a:spcPct val="100000"/>
              </a:lnSpc>
              <a:spcBef>
                <a:spcPts val="1800"/>
              </a:spcBef>
              <a:buFont typeface="Symbol" panose="05050102010706020507" pitchFamily="18" charset="2"/>
              <a:buChar char="Þ"/>
            </a:pPr>
            <a:r>
              <a:rPr lang="fr-FR" sz="2000" b="1" dirty="0">
                <a:latin typeface="Calibri" panose="020F0502020204030204" pitchFamily="34" charset="0"/>
                <a:cs typeface="Calibri" panose="020F0502020204030204" pitchFamily="34" charset="0"/>
              </a:rPr>
              <a:t> Interroger les bases de données bibliographiques (requête)</a:t>
            </a:r>
          </a:p>
          <a:p>
            <a:pPr marL="355600" indent="-355600">
              <a:lnSpc>
                <a:spcPct val="100000"/>
              </a:lnSpc>
              <a:spcBef>
                <a:spcPts val="1800"/>
              </a:spcBef>
              <a:buFont typeface="Symbol" panose="05050102010706020507" pitchFamily="18" charset="2"/>
              <a:buChar char="Þ"/>
            </a:pPr>
            <a:r>
              <a:rPr lang="fr-FR" sz="2000" b="1" dirty="0">
                <a:latin typeface="Calibri" panose="020F0502020204030204" pitchFamily="34" charset="0"/>
                <a:cs typeface="Calibri" panose="020F0502020204030204" pitchFamily="34" charset="0"/>
              </a:rPr>
              <a:t> La base de données et la requête doivent être identiques pour la France et l’international pour éviter les biais de sélection</a:t>
            </a:r>
          </a:p>
        </p:txBody>
      </p:sp>
    </p:spTree>
    <p:extLst>
      <p:ext uri="{BB962C8B-B14F-4D97-AF65-F5344CB8AC3E}">
        <p14:creationId xmlns:p14="http://schemas.microsoft.com/office/powerpoint/2010/main" val="2782505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Connecteur 7">
            <a:extLst>
              <a:ext uri="{FF2B5EF4-FFF2-40B4-BE49-F238E27FC236}">
                <a16:creationId xmlns:a16="http://schemas.microsoft.com/office/drawing/2014/main" id="{D689A6F5-CDA9-4695-ACFC-43224F57C90F}"/>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Méthodologie</a:t>
            </a:r>
          </a:p>
        </p:txBody>
      </p:sp>
      <p:sp>
        <p:nvSpPr>
          <p:cNvPr id="4" name="Espace réservé du pied de page 3"/>
          <p:cNvSpPr>
            <a:spLocks noGrp="1"/>
          </p:cNvSpPr>
          <p:nvPr>
            <p:ph type="ftr" sz="quarter" idx="11"/>
          </p:nvPr>
        </p:nvSpPr>
        <p:spPr>
          <a:xfrm>
            <a:off x="7394136" y="6529729"/>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7" name="Espace réservé du numéro de diapositive 6">
            <a:extLst>
              <a:ext uri="{FF2B5EF4-FFF2-40B4-BE49-F238E27FC236}">
                <a16:creationId xmlns:a16="http://schemas.microsoft.com/office/drawing/2014/main" id="{3A044B53-1842-4027-93D6-6610A0D2C7D8}"/>
              </a:ext>
            </a:extLst>
          </p:cNvPr>
          <p:cNvSpPr>
            <a:spLocks noGrp="1"/>
          </p:cNvSpPr>
          <p:nvPr>
            <p:ph type="sldNum" sz="quarter" idx="12"/>
          </p:nvPr>
        </p:nvSpPr>
        <p:spPr>
          <a:xfrm>
            <a:off x="8742628" y="3139006"/>
            <a:ext cx="375532" cy="287872"/>
          </a:xfrm>
        </p:spPr>
        <p:txBody>
          <a:bodyPr/>
          <a:lstStyle/>
          <a:p>
            <a:pPr algn="ctr"/>
            <a:fld id="{7F23443D-8CF7-43C0-BB6E-43148C6578E0}" type="slidenum">
              <a:rPr lang="fr-FR" b="1" smtClean="0">
                <a:solidFill>
                  <a:schemeClr val="tx1"/>
                </a:solidFill>
                <a:latin typeface="+mj-lt"/>
              </a:rPr>
              <a:t>4</a:t>
            </a:fld>
            <a:endParaRPr lang="fr-FR" b="1" dirty="0">
              <a:solidFill>
                <a:schemeClr val="tx1"/>
              </a:solidFill>
              <a:latin typeface="+mj-lt"/>
            </a:endParaRPr>
          </a:p>
        </p:txBody>
      </p:sp>
      <p:sp>
        <p:nvSpPr>
          <p:cNvPr id="9" name="Espace réservé du pied de page 3">
            <a:extLst>
              <a:ext uri="{FF2B5EF4-FFF2-40B4-BE49-F238E27FC236}">
                <a16:creationId xmlns:a16="http://schemas.microsoft.com/office/drawing/2014/main" id="{3E293B42-158E-4A85-9A95-8D0E51BBB34B}"/>
              </a:ext>
            </a:extLst>
          </p:cNvPr>
          <p:cNvSpPr txBox="1">
            <a:spLocks/>
          </p:cNvSpPr>
          <p:nvPr/>
        </p:nvSpPr>
        <p:spPr>
          <a:xfrm>
            <a:off x="25839" y="6529729"/>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sp>
        <p:nvSpPr>
          <p:cNvPr id="11" name="Espace réservé du contenu 10">
            <a:extLst>
              <a:ext uri="{FF2B5EF4-FFF2-40B4-BE49-F238E27FC236}">
                <a16:creationId xmlns:a16="http://schemas.microsoft.com/office/drawing/2014/main" id="{0CA56D2A-B8C6-4C56-92C2-1181C26D57AF}"/>
              </a:ext>
            </a:extLst>
          </p:cNvPr>
          <p:cNvSpPr>
            <a:spLocks noGrp="1"/>
          </p:cNvSpPr>
          <p:nvPr>
            <p:ph sz="quarter" idx="14"/>
          </p:nvPr>
        </p:nvSpPr>
        <p:spPr>
          <a:xfrm>
            <a:off x="628650" y="1151217"/>
            <a:ext cx="8032310" cy="5236899"/>
          </a:xfrm>
        </p:spPr>
        <p:txBody>
          <a:bodyPr>
            <a:normAutofit/>
          </a:bodyPr>
          <a:lstStyle/>
          <a:p>
            <a:pPr marL="0" indent="0">
              <a:buNone/>
            </a:pPr>
            <a:r>
              <a:rPr lang="fr-FR" b="1" dirty="0">
                <a:latin typeface="Calibri" panose="020F0502020204030204" pitchFamily="34" charset="0"/>
                <a:cs typeface="Calibri" panose="020F0502020204030204" pitchFamily="34" charset="0"/>
              </a:rPr>
              <a:t>Les bases de données bibliographiques</a:t>
            </a:r>
          </a:p>
          <a:p>
            <a:r>
              <a:rPr lang="fr-FR" sz="2000" b="1" dirty="0">
                <a:latin typeface="Calibri" panose="020F0502020204030204" pitchFamily="34" charset="0"/>
                <a:cs typeface="Calibri" panose="020F0502020204030204" pitchFamily="34" charset="0"/>
              </a:rPr>
              <a:t>Web of Sciences-</a:t>
            </a:r>
            <a:r>
              <a:rPr lang="fr-FR" sz="2000" b="1" dirty="0" err="1">
                <a:latin typeface="Calibri" panose="020F0502020204030204" pitchFamily="34" charset="0"/>
                <a:cs typeface="Calibri" panose="020F0502020204030204" pitchFamily="34" charset="0"/>
              </a:rPr>
              <a:t>Core</a:t>
            </a:r>
            <a:r>
              <a:rPr lang="fr-FR" sz="2000" b="1" dirty="0">
                <a:latin typeface="Calibri" panose="020F0502020204030204" pitchFamily="34" charset="0"/>
                <a:cs typeface="Calibri" panose="020F0502020204030204" pitchFamily="34" charset="0"/>
              </a:rPr>
              <a:t> Collection (</a:t>
            </a:r>
            <a:r>
              <a:rPr lang="fr-FR" sz="2000" b="1" dirty="0" err="1">
                <a:latin typeface="Calibri" panose="020F0502020204030204" pitchFamily="34" charset="0"/>
                <a:cs typeface="Calibri" panose="020F0502020204030204" pitchFamily="34" charset="0"/>
              </a:rPr>
              <a:t>WoS</a:t>
            </a:r>
            <a:r>
              <a:rPr lang="fr-FR" sz="2000" b="1" dirty="0">
                <a:latin typeface="Calibri" panose="020F0502020204030204" pitchFamily="34" charset="0"/>
                <a:cs typeface="Calibri" panose="020F0502020204030204" pitchFamily="34" charset="0"/>
              </a:rPr>
              <a:t>-CC)</a:t>
            </a:r>
          </a:p>
          <a:p>
            <a:pPr marL="719138" indent="-358775">
              <a:buFont typeface="Wingdings" panose="05000000000000000000" pitchFamily="2" charset="2"/>
              <a:buChar char="Ø"/>
            </a:pPr>
            <a:r>
              <a:rPr lang="fr-FR" sz="1800" b="1" dirty="0">
                <a:latin typeface="Calibri" panose="020F0502020204030204" pitchFamily="34" charset="0"/>
                <a:cs typeface="Calibri" panose="020F0502020204030204" pitchFamily="34" charset="0"/>
              </a:rPr>
              <a:t>Les publications, livres, actes de colloques sont indexés sous forme de </a:t>
            </a:r>
            <a:r>
              <a:rPr lang="fr-FR" sz="1800" b="1" dirty="0">
                <a:latin typeface="Calibri" panose="020F0502020204030204" pitchFamily="34" charset="0"/>
                <a:cs typeface="Calibri" panose="020F0502020204030204" pitchFamily="34" charset="0"/>
                <a:hlinkClick r:id="rId3" action="ppaction://hlinksldjump"/>
              </a:rPr>
              <a:t>notices bibliographiques </a:t>
            </a:r>
            <a:r>
              <a:rPr lang="fr-FR" sz="1800" b="1" dirty="0">
                <a:latin typeface="Calibri" panose="020F0502020204030204" pitchFamily="34" charset="0"/>
                <a:cs typeface="Calibri" panose="020F0502020204030204" pitchFamily="34" charset="0"/>
              </a:rPr>
              <a:t>(Plus de 74 millions)</a:t>
            </a:r>
          </a:p>
          <a:p>
            <a:pPr marL="719138" indent="-358775">
              <a:buFont typeface="Wingdings" panose="05000000000000000000" pitchFamily="2" charset="2"/>
              <a:buChar char="Ø"/>
            </a:pPr>
            <a:r>
              <a:rPr lang="fr-FR" sz="1800" b="1" dirty="0">
                <a:latin typeface="Calibri" panose="020F0502020204030204" pitchFamily="34" charset="0"/>
                <a:cs typeface="Calibri" panose="020F0502020204030204" pitchFamily="34" charset="0"/>
              </a:rPr>
              <a:t>Environ 13000 journaux à comité de lecture référencés, repartis selon </a:t>
            </a:r>
            <a:r>
              <a:rPr lang="fr-FR" sz="1800" b="1" dirty="0">
                <a:latin typeface="Calibri" panose="020F0502020204030204" pitchFamily="34" charset="0"/>
                <a:cs typeface="Calibri" panose="020F0502020204030204" pitchFamily="34" charset="0"/>
                <a:hlinkClick r:id="rId4" action="ppaction://hlinksldjump"/>
              </a:rPr>
              <a:t>22 grands domaines scientifiques</a:t>
            </a:r>
            <a:r>
              <a:rPr lang="fr-FR" sz="1800" b="1" dirty="0">
                <a:latin typeface="Calibri" panose="020F0502020204030204" pitchFamily="34" charset="0"/>
                <a:cs typeface="Calibri" panose="020F0502020204030204" pitchFamily="34" charset="0"/>
              </a:rPr>
              <a:t> (1 journal associé à un seul domaine) ou 251 catégories thématiques (1 journal peut être associé à une ou plusieurs catégories, max 5). Cette granularité fine permet une approche plus précise du contenu de la publication</a:t>
            </a:r>
          </a:p>
          <a:p>
            <a:pPr marL="719138" indent="-358775">
              <a:buFont typeface="Wingdings" panose="05000000000000000000" pitchFamily="2" charset="2"/>
              <a:buChar char="Ø"/>
            </a:pPr>
            <a:r>
              <a:rPr lang="fr-FR" sz="1800" b="1" dirty="0">
                <a:latin typeface="Calibri" panose="020F0502020204030204" pitchFamily="34" charset="0"/>
                <a:cs typeface="Calibri" panose="020F0502020204030204" pitchFamily="34" charset="0"/>
              </a:rPr>
              <a:t>Donne accès à des indicateurs primaires (nombre de fois où la publication a été citée, facteur d'impact du journal) </a:t>
            </a:r>
          </a:p>
          <a:p>
            <a:pPr marL="719138" indent="-358775">
              <a:buFont typeface="Wingdings" panose="05000000000000000000" pitchFamily="2" charset="2"/>
              <a:buChar char="Ø"/>
            </a:pPr>
            <a:r>
              <a:rPr lang="fr-FR" sz="1800" b="1" dirty="0">
                <a:solidFill>
                  <a:schemeClr val="tx1"/>
                </a:solidFill>
                <a:latin typeface="Calibri" panose="020F0502020204030204" pitchFamily="34" charset="0"/>
                <a:cs typeface="Calibri" panose="020F0502020204030204" pitchFamily="34" charset="0"/>
              </a:rPr>
              <a:t>Base de données essentielle pour les analyses bibliométriques (fiabilité et nombreux outils d'analyse)</a:t>
            </a:r>
          </a:p>
          <a:p>
            <a:pPr marL="719138" indent="-358775">
              <a:buFont typeface="Wingdings" panose="05000000000000000000" pitchFamily="2" charset="2"/>
              <a:buChar char="Ø"/>
            </a:pPr>
            <a:r>
              <a:rPr lang="fr-FR" sz="1800" b="1" dirty="0">
                <a:solidFill>
                  <a:schemeClr val="tx1"/>
                </a:solidFill>
                <a:latin typeface="Calibri" panose="020F0502020204030204" pitchFamily="34" charset="0"/>
                <a:cs typeface="Calibri" panose="020F0502020204030204" pitchFamily="34" charset="0"/>
              </a:rPr>
              <a:t>Limite : faible ouverture sur les journaux/livres non anglophones =&gt; exhaustivité? </a:t>
            </a:r>
          </a:p>
          <a:p>
            <a:endParaRPr lang="fr-FR" sz="2000" b="1" dirty="0">
              <a:latin typeface="Calibri" panose="020F0502020204030204" pitchFamily="34" charset="0"/>
              <a:cs typeface="Calibri" panose="020F0502020204030204" pitchFamily="34" charset="0"/>
            </a:endParaRPr>
          </a:p>
          <a:p>
            <a:pPr>
              <a:lnSpc>
                <a:spcPct val="100000"/>
              </a:lnSpc>
              <a:buFont typeface="Symbol" panose="05050102010706020507" pitchFamily="18" charset="2"/>
              <a:buChar char="Þ"/>
            </a:pPr>
            <a:endParaRPr lang="fr-F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6100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rganigramme : Connecteur 13">
            <a:extLst>
              <a:ext uri="{FF2B5EF4-FFF2-40B4-BE49-F238E27FC236}">
                <a16:creationId xmlns:a16="http://schemas.microsoft.com/office/drawing/2014/main" id="{DD2765EF-0B16-41EB-A71C-167D1E43A9DE}"/>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sz="2000" dirty="0">
                <a:latin typeface="Calibri" panose="020F0502020204030204" pitchFamily="34" charset="0"/>
                <a:cs typeface="Calibri" panose="020F0502020204030204" pitchFamily="34" charset="0"/>
              </a:rPr>
              <a:t>Web of Sciences-</a:t>
            </a:r>
            <a:r>
              <a:rPr lang="fr-FR" sz="2000" dirty="0" err="1">
                <a:latin typeface="Calibri" panose="020F0502020204030204" pitchFamily="34" charset="0"/>
                <a:cs typeface="Calibri" panose="020F0502020204030204" pitchFamily="34" charset="0"/>
              </a:rPr>
              <a:t>Core</a:t>
            </a:r>
            <a:r>
              <a:rPr lang="fr-FR" sz="2000" dirty="0">
                <a:latin typeface="Calibri" panose="020F0502020204030204" pitchFamily="34" charset="0"/>
                <a:cs typeface="Calibri" panose="020F0502020204030204" pitchFamily="34" charset="0"/>
              </a:rPr>
              <a:t> collection : Notice bibliographique</a:t>
            </a:r>
            <a:endParaRPr lang="fr-FR" dirty="0"/>
          </a:p>
        </p:txBody>
      </p:sp>
      <p:sp>
        <p:nvSpPr>
          <p:cNvPr id="8" name="Espace réservé du numéro de diapositive 7">
            <a:extLst>
              <a:ext uri="{FF2B5EF4-FFF2-40B4-BE49-F238E27FC236}">
                <a16:creationId xmlns:a16="http://schemas.microsoft.com/office/drawing/2014/main" id="{518C10A9-6761-4715-B6DE-EAD15F1345CF}"/>
              </a:ext>
            </a:extLst>
          </p:cNvPr>
          <p:cNvSpPr>
            <a:spLocks noGrp="1"/>
          </p:cNvSpPr>
          <p:nvPr>
            <p:ph type="sldNum" sz="quarter" idx="12"/>
          </p:nvPr>
        </p:nvSpPr>
        <p:spPr>
          <a:xfrm>
            <a:off x="8809303" y="3134867"/>
            <a:ext cx="308857" cy="214621"/>
          </a:xfrm>
        </p:spPr>
        <p:txBody>
          <a:bodyPr/>
          <a:lstStyle/>
          <a:p>
            <a:fld id="{90F7D937-8C47-D949-9B66-03B4793ACCA3}" type="slidenum">
              <a:rPr lang="fr-FR" b="1" smtClean="0">
                <a:solidFill>
                  <a:schemeClr val="tx1"/>
                </a:solidFill>
                <a:latin typeface="+mj-lt"/>
              </a:rPr>
              <a:pPr/>
              <a:t>5</a:t>
            </a:fld>
            <a:endParaRPr lang="fr-FR" b="1" dirty="0">
              <a:solidFill>
                <a:schemeClr val="tx1"/>
              </a:solidFill>
              <a:latin typeface="+mj-lt"/>
            </a:endParaRPr>
          </a:p>
        </p:txBody>
      </p:sp>
      <p:sp>
        <p:nvSpPr>
          <p:cNvPr id="12" name="Espace réservé du pied de page 3">
            <a:extLst>
              <a:ext uri="{FF2B5EF4-FFF2-40B4-BE49-F238E27FC236}">
                <a16:creationId xmlns:a16="http://schemas.microsoft.com/office/drawing/2014/main" id="{A3D9B9B1-570F-4BA9-956B-BE0B76AACBFE}"/>
              </a:ext>
            </a:extLst>
          </p:cNvPr>
          <p:cNvSpPr>
            <a:spLocks noGrp="1"/>
          </p:cNvSpPr>
          <p:nvPr>
            <p:ph type="ftr" sz="quarter" idx="11"/>
          </p:nvPr>
        </p:nvSpPr>
        <p:spPr>
          <a:xfrm>
            <a:off x="7394136" y="6511301"/>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13" name="Espace réservé du pied de page 3">
            <a:extLst>
              <a:ext uri="{FF2B5EF4-FFF2-40B4-BE49-F238E27FC236}">
                <a16:creationId xmlns:a16="http://schemas.microsoft.com/office/drawing/2014/main" id="{7DDEEE81-560F-4587-B874-EE0A9361AB5E}"/>
              </a:ext>
            </a:extLst>
          </p:cNvPr>
          <p:cNvSpPr txBox="1">
            <a:spLocks/>
          </p:cNvSpPr>
          <p:nvPr/>
        </p:nvSpPr>
        <p:spPr>
          <a:xfrm>
            <a:off x="25839" y="6511301"/>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pic>
        <p:nvPicPr>
          <p:cNvPr id="3" name="Image 2"/>
          <p:cNvPicPr>
            <a:picLocks noChangeAspect="1"/>
          </p:cNvPicPr>
          <p:nvPr/>
        </p:nvPicPr>
        <p:blipFill>
          <a:blip r:embed="rId2"/>
          <a:stretch>
            <a:fillRect/>
          </a:stretch>
        </p:blipFill>
        <p:spPr>
          <a:xfrm>
            <a:off x="106533" y="1306375"/>
            <a:ext cx="4605338" cy="4086225"/>
          </a:xfrm>
          <a:prstGeom prst="rect">
            <a:avLst/>
          </a:prstGeom>
          <a:effectLst>
            <a:outerShdw blurRad="63500" sx="102000" sy="102000" algn="ctr" rotWithShape="0">
              <a:prstClr val="black">
                <a:alpha val="40000"/>
              </a:prstClr>
            </a:outerShdw>
          </a:effectLst>
        </p:spPr>
      </p:pic>
      <p:pic>
        <p:nvPicPr>
          <p:cNvPr id="4" name="Image 3"/>
          <p:cNvPicPr>
            <a:picLocks noChangeAspect="1"/>
          </p:cNvPicPr>
          <p:nvPr/>
        </p:nvPicPr>
        <p:blipFill>
          <a:blip r:embed="rId3"/>
          <a:stretch>
            <a:fillRect/>
          </a:stretch>
        </p:blipFill>
        <p:spPr>
          <a:xfrm>
            <a:off x="4601021" y="1091217"/>
            <a:ext cx="4448175" cy="4476750"/>
          </a:xfrm>
          <a:prstGeom prst="rect">
            <a:avLst/>
          </a:prstGeom>
          <a:effectLst>
            <a:outerShdw blurRad="63500" sx="102000" sy="102000" algn="ctr" rotWithShape="0">
              <a:prstClr val="black">
                <a:alpha val="40000"/>
              </a:prstClr>
            </a:outerShdw>
          </a:effectLst>
        </p:spPr>
      </p:pic>
      <p:sp>
        <p:nvSpPr>
          <p:cNvPr id="5" name="Rectangle 4"/>
          <p:cNvSpPr/>
          <p:nvPr/>
        </p:nvSpPr>
        <p:spPr>
          <a:xfrm>
            <a:off x="279646" y="5782940"/>
            <a:ext cx="7239740" cy="707886"/>
          </a:xfrm>
          <a:prstGeom prst="rect">
            <a:avLst/>
          </a:prstGeom>
        </p:spPr>
        <p:txBody>
          <a:bodyPr wrap="square">
            <a:spAutoFit/>
          </a:bodyPr>
          <a:lstStyle/>
          <a:p>
            <a:pPr marL="355600" indent="-355600">
              <a:lnSpc>
                <a:spcPct val="100000"/>
              </a:lnSpc>
              <a:buFont typeface="Symbol" panose="05050102010706020507" pitchFamily="18" charset="2"/>
              <a:buChar char="Þ"/>
            </a:pPr>
            <a:r>
              <a:rPr lang="fr-FR" sz="2000" b="1" dirty="0">
                <a:latin typeface="Calibri" panose="020F0502020204030204" pitchFamily="34" charset="0"/>
                <a:cs typeface="Calibri" panose="020F0502020204030204" pitchFamily="34" charset="0"/>
              </a:rPr>
              <a:t>Interrogation de la base de données bibliographiques : Tous les champs sont </a:t>
            </a:r>
            <a:r>
              <a:rPr lang="fr-FR" sz="2000" b="1" dirty="0" err="1">
                <a:latin typeface="Calibri" panose="020F0502020204030204" pitchFamily="34" charset="0"/>
                <a:cs typeface="Calibri" panose="020F0502020204030204" pitchFamily="34" charset="0"/>
              </a:rPr>
              <a:t>requêtables</a:t>
            </a:r>
            <a:r>
              <a:rPr lang="fr-FR" sz="20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22268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rganigramme : Connecteur 13">
            <a:extLst>
              <a:ext uri="{FF2B5EF4-FFF2-40B4-BE49-F238E27FC236}">
                <a16:creationId xmlns:a16="http://schemas.microsoft.com/office/drawing/2014/main" id="{DD2765EF-0B16-41EB-A71C-167D1E43A9DE}"/>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sz="2000" dirty="0">
                <a:latin typeface="Calibri" panose="020F0502020204030204" pitchFamily="34" charset="0"/>
                <a:cs typeface="Calibri" panose="020F0502020204030204" pitchFamily="34" charset="0"/>
              </a:rPr>
              <a:t>Web of Sciences-</a:t>
            </a:r>
            <a:r>
              <a:rPr lang="fr-FR" sz="2000" dirty="0" err="1">
                <a:latin typeface="Calibri" panose="020F0502020204030204" pitchFamily="34" charset="0"/>
                <a:cs typeface="Calibri" panose="020F0502020204030204" pitchFamily="34" charset="0"/>
              </a:rPr>
              <a:t>Core</a:t>
            </a:r>
            <a:r>
              <a:rPr lang="fr-FR" sz="2000" dirty="0">
                <a:latin typeface="Calibri" panose="020F0502020204030204" pitchFamily="34" charset="0"/>
                <a:cs typeface="Calibri" panose="020F0502020204030204" pitchFamily="34" charset="0"/>
              </a:rPr>
              <a:t> collection : Répartition des journaux selon 22 grands domaines scientifiques</a:t>
            </a:r>
            <a:r>
              <a:rPr lang="fr-FR" dirty="0"/>
              <a:t> </a:t>
            </a:r>
          </a:p>
        </p:txBody>
      </p:sp>
      <p:sp>
        <p:nvSpPr>
          <p:cNvPr id="8" name="Espace réservé du numéro de diapositive 7">
            <a:extLst>
              <a:ext uri="{FF2B5EF4-FFF2-40B4-BE49-F238E27FC236}">
                <a16:creationId xmlns:a16="http://schemas.microsoft.com/office/drawing/2014/main" id="{518C10A9-6761-4715-B6DE-EAD15F1345CF}"/>
              </a:ext>
            </a:extLst>
          </p:cNvPr>
          <p:cNvSpPr>
            <a:spLocks noGrp="1"/>
          </p:cNvSpPr>
          <p:nvPr>
            <p:ph type="sldNum" sz="quarter" idx="12"/>
          </p:nvPr>
        </p:nvSpPr>
        <p:spPr>
          <a:xfrm>
            <a:off x="8809303" y="3134867"/>
            <a:ext cx="308857" cy="214621"/>
          </a:xfrm>
        </p:spPr>
        <p:txBody>
          <a:bodyPr/>
          <a:lstStyle/>
          <a:p>
            <a:fld id="{90F7D937-8C47-D949-9B66-03B4793ACCA3}" type="slidenum">
              <a:rPr lang="fr-FR" b="1" smtClean="0">
                <a:solidFill>
                  <a:schemeClr val="tx1"/>
                </a:solidFill>
                <a:latin typeface="+mj-lt"/>
              </a:rPr>
              <a:pPr/>
              <a:t>6</a:t>
            </a:fld>
            <a:endParaRPr lang="fr-FR" b="1" dirty="0">
              <a:solidFill>
                <a:schemeClr val="tx1"/>
              </a:solidFill>
              <a:latin typeface="+mj-lt"/>
            </a:endParaRPr>
          </a:p>
        </p:txBody>
      </p:sp>
      <p:graphicFrame>
        <p:nvGraphicFramePr>
          <p:cNvPr id="11" name="Graphique 10">
            <a:extLst>
              <a:ext uri="{FF2B5EF4-FFF2-40B4-BE49-F238E27FC236}">
                <a16:creationId xmlns:a16="http://schemas.microsoft.com/office/drawing/2014/main" id="{BC05927B-8D8F-43E6-AA3D-EF7E38C4A9DE}"/>
              </a:ext>
            </a:extLst>
          </p:cNvPr>
          <p:cNvGraphicFramePr>
            <a:graphicFrameLocks/>
          </p:cNvGraphicFramePr>
          <p:nvPr>
            <p:extLst>
              <p:ext uri="{D42A27DB-BD31-4B8C-83A1-F6EECF244321}">
                <p14:modId xmlns:p14="http://schemas.microsoft.com/office/powerpoint/2010/main" val="1420576131"/>
              </p:ext>
            </p:extLst>
          </p:nvPr>
        </p:nvGraphicFramePr>
        <p:xfrm>
          <a:off x="812312" y="1384521"/>
          <a:ext cx="7889482" cy="4648396"/>
        </p:xfrm>
        <a:graphic>
          <a:graphicData uri="http://schemas.openxmlformats.org/drawingml/2006/chart">
            <c:chart xmlns:c="http://schemas.openxmlformats.org/drawingml/2006/chart" xmlns:r="http://schemas.openxmlformats.org/officeDocument/2006/relationships" r:id="rId2"/>
          </a:graphicData>
        </a:graphic>
      </p:graphicFrame>
      <p:sp>
        <p:nvSpPr>
          <p:cNvPr id="12" name="Espace réservé du pied de page 3">
            <a:extLst>
              <a:ext uri="{FF2B5EF4-FFF2-40B4-BE49-F238E27FC236}">
                <a16:creationId xmlns:a16="http://schemas.microsoft.com/office/drawing/2014/main" id="{A3D9B9B1-570F-4BA9-956B-BE0B76AACBFE}"/>
              </a:ext>
            </a:extLst>
          </p:cNvPr>
          <p:cNvSpPr>
            <a:spLocks noGrp="1"/>
          </p:cNvSpPr>
          <p:nvPr>
            <p:ph type="ftr" sz="quarter" idx="11"/>
          </p:nvPr>
        </p:nvSpPr>
        <p:spPr>
          <a:xfrm>
            <a:off x="7394136" y="6511301"/>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13" name="Espace réservé du pied de page 3">
            <a:extLst>
              <a:ext uri="{FF2B5EF4-FFF2-40B4-BE49-F238E27FC236}">
                <a16:creationId xmlns:a16="http://schemas.microsoft.com/office/drawing/2014/main" id="{7DDEEE81-560F-4587-B874-EE0A9361AB5E}"/>
              </a:ext>
            </a:extLst>
          </p:cNvPr>
          <p:cNvSpPr txBox="1">
            <a:spLocks/>
          </p:cNvSpPr>
          <p:nvPr/>
        </p:nvSpPr>
        <p:spPr>
          <a:xfrm>
            <a:off x="25839" y="6511301"/>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spTree>
    <p:extLst>
      <p:ext uri="{BB962C8B-B14F-4D97-AF65-F5344CB8AC3E}">
        <p14:creationId xmlns:p14="http://schemas.microsoft.com/office/powerpoint/2010/main" val="1890047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Connecteur 7">
            <a:extLst>
              <a:ext uri="{FF2B5EF4-FFF2-40B4-BE49-F238E27FC236}">
                <a16:creationId xmlns:a16="http://schemas.microsoft.com/office/drawing/2014/main" id="{D689A6F5-CDA9-4695-ACFC-43224F57C90F}"/>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Méthodologie</a:t>
            </a:r>
          </a:p>
        </p:txBody>
      </p:sp>
      <p:sp>
        <p:nvSpPr>
          <p:cNvPr id="4" name="Espace réservé du pied de page 3"/>
          <p:cNvSpPr>
            <a:spLocks noGrp="1"/>
          </p:cNvSpPr>
          <p:nvPr>
            <p:ph type="ftr" sz="quarter" idx="11"/>
          </p:nvPr>
        </p:nvSpPr>
        <p:spPr>
          <a:xfrm>
            <a:off x="7394136" y="6529729"/>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7" name="Espace réservé du numéro de diapositive 6">
            <a:extLst>
              <a:ext uri="{FF2B5EF4-FFF2-40B4-BE49-F238E27FC236}">
                <a16:creationId xmlns:a16="http://schemas.microsoft.com/office/drawing/2014/main" id="{3A044B53-1842-4027-93D6-6610A0D2C7D8}"/>
              </a:ext>
            </a:extLst>
          </p:cNvPr>
          <p:cNvSpPr>
            <a:spLocks noGrp="1"/>
          </p:cNvSpPr>
          <p:nvPr>
            <p:ph type="sldNum" sz="quarter" idx="12"/>
          </p:nvPr>
        </p:nvSpPr>
        <p:spPr>
          <a:xfrm>
            <a:off x="8742628" y="3139006"/>
            <a:ext cx="375532" cy="287872"/>
          </a:xfrm>
        </p:spPr>
        <p:txBody>
          <a:bodyPr/>
          <a:lstStyle/>
          <a:p>
            <a:pPr algn="ctr"/>
            <a:fld id="{7F23443D-8CF7-43C0-BB6E-43148C6578E0}" type="slidenum">
              <a:rPr lang="fr-FR" b="1" smtClean="0">
                <a:solidFill>
                  <a:schemeClr val="tx1"/>
                </a:solidFill>
                <a:latin typeface="+mj-lt"/>
              </a:rPr>
              <a:t>7</a:t>
            </a:fld>
            <a:endParaRPr lang="fr-FR" b="1" dirty="0">
              <a:solidFill>
                <a:schemeClr val="tx1"/>
              </a:solidFill>
              <a:latin typeface="+mj-lt"/>
            </a:endParaRPr>
          </a:p>
        </p:txBody>
      </p:sp>
      <p:sp>
        <p:nvSpPr>
          <p:cNvPr id="9" name="Espace réservé du pied de page 3">
            <a:extLst>
              <a:ext uri="{FF2B5EF4-FFF2-40B4-BE49-F238E27FC236}">
                <a16:creationId xmlns:a16="http://schemas.microsoft.com/office/drawing/2014/main" id="{3E293B42-158E-4A85-9A95-8D0E51BBB34B}"/>
              </a:ext>
            </a:extLst>
          </p:cNvPr>
          <p:cNvSpPr txBox="1">
            <a:spLocks/>
          </p:cNvSpPr>
          <p:nvPr/>
        </p:nvSpPr>
        <p:spPr>
          <a:xfrm>
            <a:off x="25839" y="6529729"/>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sp>
        <p:nvSpPr>
          <p:cNvPr id="11" name="Espace réservé du contenu 10">
            <a:extLst>
              <a:ext uri="{FF2B5EF4-FFF2-40B4-BE49-F238E27FC236}">
                <a16:creationId xmlns:a16="http://schemas.microsoft.com/office/drawing/2014/main" id="{0CA56D2A-B8C6-4C56-92C2-1181C26D57AF}"/>
              </a:ext>
            </a:extLst>
          </p:cNvPr>
          <p:cNvSpPr>
            <a:spLocks noGrp="1"/>
          </p:cNvSpPr>
          <p:nvPr>
            <p:ph sz="quarter" idx="14"/>
          </p:nvPr>
        </p:nvSpPr>
        <p:spPr>
          <a:xfrm>
            <a:off x="628650" y="1151217"/>
            <a:ext cx="8032310" cy="5236899"/>
          </a:xfrm>
        </p:spPr>
        <p:txBody>
          <a:bodyPr>
            <a:normAutofit/>
          </a:bodyPr>
          <a:lstStyle/>
          <a:p>
            <a:pPr marL="0" indent="0">
              <a:buNone/>
            </a:pPr>
            <a:r>
              <a:rPr lang="fr-FR" b="1" dirty="0">
                <a:latin typeface="Calibri" panose="020F0502020204030204" pitchFamily="34" charset="0"/>
                <a:cs typeface="Calibri" panose="020F0502020204030204" pitchFamily="34" charset="0"/>
              </a:rPr>
              <a:t>Les autres bases de données bibliographiques</a:t>
            </a:r>
          </a:p>
          <a:p>
            <a:r>
              <a:rPr lang="fr-FR" sz="2000" b="1" dirty="0">
                <a:latin typeface="Calibri" panose="020F0502020204030204" pitchFamily="34" charset="0"/>
                <a:cs typeface="Calibri" panose="020F0502020204030204" pitchFamily="34" charset="0"/>
              </a:rPr>
              <a:t>MEDLINE (</a:t>
            </a:r>
            <a:r>
              <a:rPr lang="fr-FR" sz="2000" b="1" dirty="0" err="1">
                <a:latin typeface="Calibri" panose="020F0502020204030204" pitchFamily="34" charset="0"/>
                <a:cs typeface="Calibri" panose="020F0502020204030204" pitchFamily="34" charset="0"/>
              </a:rPr>
              <a:t>PubMed</a:t>
            </a:r>
            <a:r>
              <a:rPr lang="fr-FR" sz="2000" b="1" dirty="0">
                <a:latin typeface="Calibri" panose="020F0502020204030204" pitchFamily="34" charset="0"/>
                <a:cs typeface="Calibri" panose="020F0502020204030204" pitchFamily="34" charset="0"/>
              </a:rPr>
              <a:t>)  </a:t>
            </a:r>
          </a:p>
          <a:p>
            <a:pPr marL="719138" indent="-363538">
              <a:lnSpc>
                <a:spcPct val="100000"/>
              </a:lnSpc>
              <a:buFont typeface="Wingdings" panose="05000000000000000000" pitchFamily="2" charset="2"/>
              <a:buChar char="Ø"/>
            </a:pPr>
            <a:r>
              <a:rPr lang="fr-FR" sz="1800" b="1" dirty="0">
                <a:latin typeface="Calibri" panose="020F0502020204030204" pitchFamily="34" charset="0"/>
                <a:cs typeface="Calibri" panose="020F0502020204030204" pitchFamily="34" charset="0"/>
              </a:rPr>
              <a:t>Base gratuite légèrement plus ouverte que le </a:t>
            </a:r>
            <a:r>
              <a:rPr lang="fr-FR" sz="1800" b="1" dirty="0" err="1">
                <a:latin typeface="Calibri" panose="020F0502020204030204" pitchFamily="34" charset="0"/>
                <a:cs typeface="Calibri" panose="020F0502020204030204" pitchFamily="34" charset="0"/>
              </a:rPr>
              <a:t>WoS</a:t>
            </a:r>
            <a:r>
              <a:rPr lang="fr-FR" sz="1800" b="1" dirty="0">
                <a:latin typeface="Calibri" panose="020F0502020204030204" pitchFamily="34" charset="0"/>
                <a:cs typeface="Calibri" panose="020F0502020204030204" pitchFamily="34" charset="0"/>
              </a:rPr>
              <a:t>-CC (plus de journaux non anglophones) mais peu adaptée aux études bibliométriques</a:t>
            </a:r>
          </a:p>
          <a:p>
            <a:pPr>
              <a:spcBef>
                <a:spcPts val="2400"/>
              </a:spcBef>
            </a:pPr>
            <a:r>
              <a:rPr lang="fr-FR" sz="1800" b="1" dirty="0">
                <a:latin typeface="Calibri" panose="020F0502020204030204" pitchFamily="34" charset="0"/>
                <a:cs typeface="Calibri" panose="020F0502020204030204" pitchFamily="34" charset="0"/>
              </a:rPr>
              <a:t> </a:t>
            </a:r>
            <a:r>
              <a:rPr lang="fr-FR" sz="2000" b="1" dirty="0">
                <a:latin typeface="Calibri" panose="020F0502020204030204" pitchFamily="34" charset="0"/>
                <a:cs typeface="Calibri" panose="020F0502020204030204" pitchFamily="34" charset="0"/>
              </a:rPr>
              <a:t>Google </a:t>
            </a:r>
            <a:r>
              <a:rPr lang="fr-FR" sz="2000" b="1" dirty="0" err="1">
                <a:latin typeface="Calibri" panose="020F0502020204030204" pitchFamily="34" charset="0"/>
                <a:cs typeface="Calibri" panose="020F0502020204030204" pitchFamily="34" charset="0"/>
              </a:rPr>
              <a:t>scholar</a:t>
            </a:r>
            <a:endParaRPr lang="fr-FR" sz="2000" b="1" dirty="0">
              <a:latin typeface="Calibri" panose="020F0502020204030204" pitchFamily="34" charset="0"/>
              <a:cs typeface="Calibri" panose="020F0502020204030204" pitchFamily="34" charset="0"/>
            </a:endParaRPr>
          </a:p>
          <a:p>
            <a:pPr marL="719138" indent="-363538">
              <a:lnSpc>
                <a:spcPct val="100000"/>
              </a:lnSpc>
              <a:buSzPct val="110000"/>
              <a:buFont typeface="Wingdings" panose="05000000000000000000" pitchFamily="2" charset="2"/>
              <a:buChar char="Ø"/>
              <a:tabLst>
                <a:tab pos="182563" algn="l"/>
                <a:tab pos="719138" algn="l"/>
              </a:tabLst>
            </a:pPr>
            <a:r>
              <a:rPr lang="fr-FR" sz="1800" b="1" dirty="0">
                <a:latin typeface="Calibri" panose="020F0502020204030204" pitchFamily="34" charset="0"/>
                <a:cs typeface="Calibri" panose="020F0502020204030204" pitchFamily="34" charset="0"/>
              </a:rPr>
              <a:t>Moteur de recherche puissant, mais couverture inconnue (articles approuvés ou non par des comités de lecture, documents "grand public"..)</a:t>
            </a:r>
          </a:p>
          <a:p>
            <a:pPr marL="719138" indent="-363538">
              <a:lnSpc>
                <a:spcPct val="100000"/>
              </a:lnSpc>
              <a:buSzPct val="110000"/>
              <a:buFont typeface="Wingdings" panose="05000000000000000000" pitchFamily="2" charset="2"/>
              <a:buChar char="Ø"/>
              <a:tabLst>
                <a:tab pos="182563" algn="l"/>
                <a:tab pos="719138" algn="l"/>
              </a:tabLst>
            </a:pPr>
            <a:r>
              <a:rPr lang="fr-FR" sz="1800" b="1" dirty="0">
                <a:latin typeface="Calibri" panose="020F0502020204030204" pitchFamily="34" charset="0"/>
                <a:cs typeface="Calibri" panose="020F0502020204030204" pitchFamily="34" charset="0"/>
              </a:rPr>
              <a:t>La qualité des données ne permet pas son utilisation pour les applications bibliométriques</a:t>
            </a:r>
          </a:p>
          <a:p>
            <a:pPr>
              <a:spcBef>
                <a:spcPts val="2400"/>
              </a:spcBef>
              <a:buSzPct val="110000"/>
              <a:tabLst>
                <a:tab pos="182563" algn="l"/>
                <a:tab pos="719138" algn="l"/>
              </a:tabLst>
            </a:pPr>
            <a:r>
              <a:rPr lang="fr-FR" sz="2000" b="1" dirty="0">
                <a:latin typeface="Calibri" panose="020F0502020204030204" pitchFamily="34" charset="0"/>
                <a:cs typeface="Calibri" panose="020F0502020204030204" pitchFamily="34" charset="0"/>
              </a:rPr>
              <a:t>Cairn info </a:t>
            </a:r>
          </a:p>
          <a:p>
            <a:pPr marL="719138" indent="-363538">
              <a:lnSpc>
                <a:spcPct val="100000"/>
              </a:lnSpc>
              <a:buSzPct val="110000"/>
              <a:buFont typeface="Wingdings" panose="05000000000000000000" pitchFamily="2" charset="2"/>
              <a:buChar char="Ø"/>
              <a:tabLst>
                <a:tab pos="182563" algn="l"/>
                <a:tab pos="719138" algn="l"/>
              </a:tabLst>
            </a:pPr>
            <a:r>
              <a:rPr lang="fr-FR" sz="1800" b="1" dirty="0">
                <a:latin typeface="Calibri" panose="020F0502020204030204" pitchFamily="34" charset="0"/>
                <a:cs typeface="Calibri" panose="020F0502020204030204" pitchFamily="34" charset="0"/>
              </a:rPr>
              <a:t>Revues et ouvrages en SHS uniquement, francophone, aucune visibilité sur la recherche internationale, requêtes complexes impossibles….</a:t>
            </a:r>
          </a:p>
        </p:txBody>
      </p:sp>
    </p:spTree>
    <p:extLst>
      <p:ext uri="{BB962C8B-B14F-4D97-AF65-F5344CB8AC3E}">
        <p14:creationId xmlns:p14="http://schemas.microsoft.com/office/powerpoint/2010/main" val="3953716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Connecteur 7">
            <a:extLst>
              <a:ext uri="{FF2B5EF4-FFF2-40B4-BE49-F238E27FC236}">
                <a16:creationId xmlns:a16="http://schemas.microsoft.com/office/drawing/2014/main" id="{D689A6F5-CDA9-4695-ACFC-43224F57C90F}"/>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Méthodologie</a:t>
            </a:r>
          </a:p>
        </p:txBody>
      </p:sp>
      <p:sp>
        <p:nvSpPr>
          <p:cNvPr id="4" name="Espace réservé du pied de page 3"/>
          <p:cNvSpPr>
            <a:spLocks noGrp="1"/>
          </p:cNvSpPr>
          <p:nvPr>
            <p:ph type="ftr" sz="quarter" idx="11"/>
          </p:nvPr>
        </p:nvSpPr>
        <p:spPr>
          <a:xfrm>
            <a:off x="7394136" y="6529729"/>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7" name="Espace réservé du numéro de diapositive 6">
            <a:extLst>
              <a:ext uri="{FF2B5EF4-FFF2-40B4-BE49-F238E27FC236}">
                <a16:creationId xmlns:a16="http://schemas.microsoft.com/office/drawing/2014/main" id="{3A044B53-1842-4027-93D6-6610A0D2C7D8}"/>
              </a:ext>
            </a:extLst>
          </p:cNvPr>
          <p:cNvSpPr>
            <a:spLocks noGrp="1"/>
          </p:cNvSpPr>
          <p:nvPr>
            <p:ph type="sldNum" sz="quarter" idx="12"/>
          </p:nvPr>
        </p:nvSpPr>
        <p:spPr>
          <a:xfrm>
            <a:off x="8742628" y="3139006"/>
            <a:ext cx="375532" cy="287872"/>
          </a:xfrm>
        </p:spPr>
        <p:txBody>
          <a:bodyPr/>
          <a:lstStyle/>
          <a:p>
            <a:pPr algn="ctr"/>
            <a:fld id="{7F23443D-8CF7-43C0-BB6E-43148C6578E0}" type="slidenum">
              <a:rPr lang="fr-FR" b="1" smtClean="0">
                <a:solidFill>
                  <a:schemeClr val="tx1"/>
                </a:solidFill>
                <a:latin typeface="+mj-lt"/>
              </a:rPr>
              <a:t>8</a:t>
            </a:fld>
            <a:endParaRPr lang="fr-FR" b="1" dirty="0">
              <a:solidFill>
                <a:schemeClr val="tx1"/>
              </a:solidFill>
              <a:latin typeface="+mj-lt"/>
            </a:endParaRPr>
          </a:p>
        </p:txBody>
      </p:sp>
      <p:sp>
        <p:nvSpPr>
          <p:cNvPr id="9" name="Espace réservé du pied de page 3">
            <a:extLst>
              <a:ext uri="{FF2B5EF4-FFF2-40B4-BE49-F238E27FC236}">
                <a16:creationId xmlns:a16="http://schemas.microsoft.com/office/drawing/2014/main" id="{3E293B42-158E-4A85-9A95-8D0E51BBB34B}"/>
              </a:ext>
            </a:extLst>
          </p:cNvPr>
          <p:cNvSpPr txBox="1">
            <a:spLocks/>
          </p:cNvSpPr>
          <p:nvPr/>
        </p:nvSpPr>
        <p:spPr>
          <a:xfrm>
            <a:off x="25839" y="6529729"/>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sp>
        <p:nvSpPr>
          <p:cNvPr id="11" name="Espace réservé du contenu 10">
            <a:extLst>
              <a:ext uri="{FF2B5EF4-FFF2-40B4-BE49-F238E27FC236}">
                <a16:creationId xmlns:a16="http://schemas.microsoft.com/office/drawing/2014/main" id="{0CA56D2A-B8C6-4C56-92C2-1181C26D57AF}"/>
              </a:ext>
            </a:extLst>
          </p:cNvPr>
          <p:cNvSpPr>
            <a:spLocks noGrp="1"/>
          </p:cNvSpPr>
          <p:nvPr>
            <p:ph sz="quarter" idx="14"/>
          </p:nvPr>
        </p:nvSpPr>
        <p:spPr>
          <a:xfrm>
            <a:off x="628650" y="1151217"/>
            <a:ext cx="8032310" cy="5236899"/>
          </a:xfrm>
        </p:spPr>
        <p:txBody>
          <a:bodyPr>
            <a:normAutofit/>
          </a:bodyPr>
          <a:lstStyle/>
          <a:p>
            <a:pPr marL="0" indent="0">
              <a:buNone/>
            </a:pPr>
            <a:r>
              <a:rPr lang="fr-FR" b="1" dirty="0">
                <a:latin typeface="Calibri" panose="020F0502020204030204" pitchFamily="34" charset="0"/>
                <a:cs typeface="Calibri" panose="020F0502020204030204" pitchFamily="34" charset="0"/>
              </a:rPr>
              <a:t>La requête</a:t>
            </a:r>
          </a:p>
          <a:p>
            <a:pPr>
              <a:buFont typeface="Wingdings" panose="05000000000000000000" pitchFamily="2" charset="2"/>
              <a:buChar char="Ø"/>
            </a:pPr>
            <a:r>
              <a:rPr lang="fr-FR" sz="1800" b="1" dirty="0">
                <a:latin typeface="Calibri" panose="020F0502020204030204" pitchFamily="34" charset="0"/>
                <a:cs typeface="Calibri" panose="020F0502020204030204" pitchFamily="34" charset="0"/>
              </a:rPr>
              <a:t>Une requête a été élaborée pour capter les publications (articles originaux et revues de la littérature) relevant de la recherche sur le polyhandicap à partir du Web of Sciences. </a:t>
            </a:r>
          </a:p>
          <a:p>
            <a:pPr>
              <a:buFont typeface="Wingdings" panose="05000000000000000000" pitchFamily="2" charset="2"/>
              <a:buChar char="Ø"/>
            </a:pPr>
            <a:r>
              <a:rPr lang="fr-FR" sz="1800" b="1" dirty="0">
                <a:latin typeface="Calibri" panose="020F0502020204030204" pitchFamily="34" charset="0"/>
                <a:cs typeface="Calibri" panose="020F0502020204030204" pitchFamily="34" charset="0"/>
              </a:rPr>
              <a:t>Le terme « polyhandicap » est un terme francophone, non utilisé dans la littérature internationale</a:t>
            </a:r>
          </a:p>
          <a:p>
            <a:pPr>
              <a:buFont typeface="Wingdings" panose="05000000000000000000" pitchFamily="2" charset="2"/>
              <a:buChar char="Ø"/>
            </a:pPr>
            <a:endParaRPr lang="fr-FR" sz="1800" b="1" dirty="0">
              <a:latin typeface="Calibri" panose="020F0502020204030204" pitchFamily="34" charset="0"/>
              <a:cs typeface="Calibri" panose="020F0502020204030204" pitchFamily="34" charset="0"/>
            </a:endParaRPr>
          </a:p>
          <a:p>
            <a:pPr>
              <a:buFont typeface="Wingdings" panose="05000000000000000000" pitchFamily="2" charset="2"/>
              <a:buChar char="Ø"/>
            </a:pPr>
            <a:endParaRPr lang="fr-FR" sz="1800" b="1" dirty="0">
              <a:latin typeface="Calibri" panose="020F0502020204030204" pitchFamily="34" charset="0"/>
              <a:cs typeface="Calibri" panose="020F0502020204030204" pitchFamily="34" charset="0"/>
            </a:endParaRPr>
          </a:p>
          <a:p>
            <a:pPr>
              <a:buFont typeface="Wingdings" panose="05000000000000000000" pitchFamily="2" charset="2"/>
              <a:buChar char="Ø"/>
            </a:pPr>
            <a:endParaRPr lang="fr-FR" sz="1800" b="1" dirty="0">
              <a:latin typeface="Calibri" panose="020F0502020204030204" pitchFamily="34" charset="0"/>
              <a:cs typeface="Calibri" panose="020F0502020204030204" pitchFamily="34" charset="0"/>
            </a:endParaRPr>
          </a:p>
          <a:p>
            <a:pPr>
              <a:buFont typeface="Wingdings" panose="05000000000000000000" pitchFamily="2" charset="2"/>
              <a:buChar char="Ø"/>
            </a:pPr>
            <a:endParaRPr lang="fr-FR" sz="1800" b="1" dirty="0">
              <a:latin typeface="Calibri" panose="020F0502020204030204" pitchFamily="34" charset="0"/>
              <a:cs typeface="Calibri" panose="020F0502020204030204" pitchFamily="34" charset="0"/>
            </a:endParaRPr>
          </a:p>
          <a:p>
            <a:pPr marL="0" indent="0">
              <a:buNone/>
            </a:pPr>
            <a:endParaRPr lang="fr-FR" sz="1800" b="1"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fr-FR" sz="1800" b="1" dirty="0">
                <a:solidFill>
                  <a:schemeClr val="tx1"/>
                </a:solidFill>
                <a:latin typeface="Calibri" panose="020F0502020204030204" pitchFamily="34" charset="0"/>
                <a:cs typeface="Calibri" panose="020F0502020204030204" pitchFamily="34" charset="0"/>
              </a:rPr>
              <a:t>Défi : trouver les mots-clés employés à l’international relatifs aux situations de de polyhandicap, suffisamment précis mais pas trop restrictifs (objectif exhaustivité)</a:t>
            </a:r>
          </a:p>
          <a:p>
            <a:pPr>
              <a:lnSpc>
                <a:spcPct val="100000"/>
              </a:lnSpc>
              <a:buFont typeface="Symbol" panose="05050102010706020507" pitchFamily="18" charset="2"/>
              <a:buChar char="Þ"/>
            </a:pPr>
            <a:endParaRPr lang="fr-FR" sz="2000" b="1" dirty="0">
              <a:latin typeface="Calibri" panose="020F0502020204030204" pitchFamily="34" charset="0"/>
              <a:cs typeface="Calibri" panose="020F0502020204030204" pitchFamily="34" charset="0"/>
            </a:endParaRPr>
          </a:p>
        </p:txBody>
      </p:sp>
      <p:grpSp>
        <p:nvGrpSpPr>
          <p:cNvPr id="6" name="Groupe 5"/>
          <p:cNvGrpSpPr/>
          <p:nvPr/>
        </p:nvGrpSpPr>
        <p:grpSpPr>
          <a:xfrm>
            <a:off x="3868235" y="2911267"/>
            <a:ext cx="5190303" cy="1716798"/>
            <a:chOff x="476360" y="3054342"/>
            <a:chExt cx="7945192" cy="2230661"/>
          </a:xfrm>
        </p:grpSpPr>
        <p:pic>
          <p:nvPicPr>
            <p:cNvPr id="3" name="Image 2"/>
            <p:cNvPicPr>
              <a:picLocks noChangeAspect="1"/>
            </p:cNvPicPr>
            <p:nvPr/>
          </p:nvPicPr>
          <p:blipFill>
            <a:blip r:embed="rId3"/>
            <a:stretch>
              <a:fillRect/>
            </a:stretch>
          </p:blipFill>
          <p:spPr>
            <a:xfrm>
              <a:off x="476360" y="3054342"/>
              <a:ext cx="4811928" cy="2230661"/>
            </a:xfrm>
            <a:prstGeom prst="rect">
              <a:avLst/>
            </a:prstGeom>
            <a:effectLst>
              <a:outerShdw blurRad="63500" sx="102000" sy="102000" algn="ctr" rotWithShape="0">
                <a:prstClr val="black">
                  <a:alpha val="40000"/>
                </a:prstClr>
              </a:outerShdw>
            </a:effectLst>
          </p:spPr>
        </p:pic>
        <p:pic>
          <p:nvPicPr>
            <p:cNvPr id="5" name="Image 4"/>
            <p:cNvPicPr>
              <a:picLocks noChangeAspect="1"/>
            </p:cNvPicPr>
            <p:nvPr/>
          </p:nvPicPr>
          <p:blipFill>
            <a:blip r:embed="rId4"/>
            <a:stretch>
              <a:fillRect/>
            </a:stretch>
          </p:blipFill>
          <p:spPr>
            <a:xfrm>
              <a:off x="5242392" y="3435784"/>
              <a:ext cx="3179160" cy="1594058"/>
            </a:xfrm>
            <a:prstGeom prst="rect">
              <a:avLst/>
            </a:prstGeom>
            <a:effectLst>
              <a:outerShdw blurRad="63500" sx="102000" sy="102000" algn="ctr" rotWithShape="0">
                <a:prstClr val="black">
                  <a:alpha val="40000"/>
                </a:prstClr>
              </a:outerShdw>
            </a:effectLst>
          </p:spPr>
        </p:pic>
      </p:grpSp>
      <p:grpSp>
        <p:nvGrpSpPr>
          <p:cNvPr id="17" name="Groupe 16"/>
          <p:cNvGrpSpPr/>
          <p:nvPr/>
        </p:nvGrpSpPr>
        <p:grpSpPr>
          <a:xfrm>
            <a:off x="93601" y="3290713"/>
            <a:ext cx="3733800" cy="446241"/>
            <a:chOff x="989120" y="4856072"/>
            <a:chExt cx="3733800" cy="446241"/>
          </a:xfrm>
        </p:grpSpPr>
        <p:pic>
          <p:nvPicPr>
            <p:cNvPr id="10" name="Image 9"/>
            <p:cNvPicPr>
              <a:picLocks noChangeAspect="1"/>
            </p:cNvPicPr>
            <p:nvPr/>
          </p:nvPicPr>
          <p:blipFill>
            <a:blip r:embed="rId5"/>
            <a:stretch>
              <a:fillRect/>
            </a:stretch>
          </p:blipFill>
          <p:spPr>
            <a:xfrm>
              <a:off x="989120" y="4859400"/>
              <a:ext cx="3733800" cy="442913"/>
            </a:xfrm>
            <a:prstGeom prst="rect">
              <a:avLst/>
            </a:prstGeom>
            <a:effectLst>
              <a:outerShdw blurRad="63500" sx="102000" sy="102000" algn="ctr" rotWithShape="0">
                <a:prstClr val="black">
                  <a:alpha val="40000"/>
                </a:prstClr>
              </a:outerShdw>
            </a:effectLst>
          </p:spPr>
        </p:pic>
        <p:sp>
          <p:nvSpPr>
            <p:cNvPr id="12" name="Ellipse 11"/>
            <p:cNvSpPr>
              <a:spLocks noChangeAspect="1"/>
            </p:cNvSpPr>
            <p:nvPr/>
          </p:nvSpPr>
          <p:spPr>
            <a:xfrm>
              <a:off x="1269503" y="4856072"/>
              <a:ext cx="182880" cy="182880"/>
            </a:xfrm>
            <a:prstGeom prst="ellipse">
              <a:avLst/>
            </a:prstGeom>
            <a:noFill/>
            <a:ln w="19050">
              <a:solidFill>
                <a:srgbClr val="EF4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noFill/>
              </a:endParaRPr>
            </a:p>
          </p:txBody>
        </p:sp>
        <p:sp>
          <p:nvSpPr>
            <p:cNvPr id="13" name="Ellipse 12"/>
            <p:cNvSpPr>
              <a:spLocks noChangeAspect="1"/>
            </p:cNvSpPr>
            <p:nvPr/>
          </p:nvSpPr>
          <p:spPr>
            <a:xfrm>
              <a:off x="1270977" y="5070618"/>
              <a:ext cx="182880" cy="182880"/>
            </a:xfrm>
            <a:prstGeom prst="ellipse">
              <a:avLst/>
            </a:prstGeom>
            <a:noFill/>
            <a:ln w="19050">
              <a:solidFill>
                <a:srgbClr val="EF4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noFill/>
              </a:endParaRPr>
            </a:p>
          </p:txBody>
        </p:sp>
        <p:cxnSp>
          <p:nvCxnSpPr>
            <p:cNvPr id="15" name="Connecteur droit 14"/>
            <p:cNvCxnSpPr/>
            <p:nvPr/>
          </p:nvCxnSpPr>
          <p:spPr>
            <a:xfrm>
              <a:off x="3084512" y="4974146"/>
              <a:ext cx="404411"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0239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Connecteur 7">
            <a:extLst>
              <a:ext uri="{FF2B5EF4-FFF2-40B4-BE49-F238E27FC236}">
                <a16:creationId xmlns:a16="http://schemas.microsoft.com/office/drawing/2014/main" id="{D689A6F5-CDA9-4695-ACFC-43224F57C90F}"/>
              </a:ext>
            </a:extLst>
          </p:cNvPr>
          <p:cNvSpPr/>
          <p:nvPr/>
        </p:nvSpPr>
        <p:spPr>
          <a:xfrm>
            <a:off x="8701794" y="3054342"/>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Méthodologie</a:t>
            </a:r>
          </a:p>
        </p:txBody>
      </p:sp>
      <p:sp>
        <p:nvSpPr>
          <p:cNvPr id="4" name="Espace réservé du pied de page 3"/>
          <p:cNvSpPr>
            <a:spLocks noGrp="1"/>
          </p:cNvSpPr>
          <p:nvPr>
            <p:ph type="ftr" sz="quarter" idx="11"/>
          </p:nvPr>
        </p:nvSpPr>
        <p:spPr>
          <a:xfrm>
            <a:off x="7394136" y="6529729"/>
            <a:ext cx="1724024" cy="287872"/>
          </a:xfrm>
        </p:spPr>
        <p:txBody>
          <a:bodyPr/>
          <a:lstStyle/>
          <a:p>
            <a:r>
              <a:rPr lang="fr-FR" b="1" dirty="0">
                <a:solidFill>
                  <a:schemeClr val="tx1"/>
                </a:solidFill>
                <a:latin typeface="Calibri" panose="020F0502020204030204" pitchFamily="34" charset="0"/>
                <a:cs typeface="Calibri" panose="020F0502020204030204" pitchFamily="34" charset="0"/>
              </a:rPr>
              <a:t>Elisabeth ADJADJ - DESP</a:t>
            </a:r>
          </a:p>
        </p:txBody>
      </p:sp>
      <p:sp>
        <p:nvSpPr>
          <p:cNvPr id="7" name="Espace réservé du numéro de diapositive 6">
            <a:extLst>
              <a:ext uri="{FF2B5EF4-FFF2-40B4-BE49-F238E27FC236}">
                <a16:creationId xmlns:a16="http://schemas.microsoft.com/office/drawing/2014/main" id="{3A044B53-1842-4027-93D6-6610A0D2C7D8}"/>
              </a:ext>
            </a:extLst>
          </p:cNvPr>
          <p:cNvSpPr>
            <a:spLocks noGrp="1"/>
          </p:cNvSpPr>
          <p:nvPr>
            <p:ph type="sldNum" sz="quarter" idx="12"/>
          </p:nvPr>
        </p:nvSpPr>
        <p:spPr>
          <a:xfrm>
            <a:off x="8742628" y="3139006"/>
            <a:ext cx="375532" cy="287872"/>
          </a:xfrm>
        </p:spPr>
        <p:txBody>
          <a:bodyPr/>
          <a:lstStyle/>
          <a:p>
            <a:pPr algn="ctr"/>
            <a:fld id="{7F23443D-8CF7-43C0-BB6E-43148C6578E0}" type="slidenum">
              <a:rPr lang="fr-FR" b="1" smtClean="0">
                <a:solidFill>
                  <a:schemeClr val="tx1"/>
                </a:solidFill>
                <a:latin typeface="+mj-lt"/>
              </a:rPr>
              <a:t>9</a:t>
            </a:fld>
            <a:endParaRPr lang="fr-FR" b="1" dirty="0">
              <a:solidFill>
                <a:schemeClr val="tx1"/>
              </a:solidFill>
              <a:latin typeface="+mj-lt"/>
            </a:endParaRPr>
          </a:p>
        </p:txBody>
      </p:sp>
      <p:sp>
        <p:nvSpPr>
          <p:cNvPr id="9" name="Espace réservé du pied de page 3">
            <a:extLst>
              <a:ext uri="{FF2B5EF4-FFF2-40B4-BE49-F238E27FC236}">
                <a16:creationId xmlns:a16="http://schemas.microsoft.com/office/drawing/2014/main" id="{3E293B42-158E-4A85-9A95-8D0E51BBB34B}"/>
              </a:ext>
            </a:extLst>
          </p:cNvPr>
          <p:cNvSpPr txBox="1">
            <a:spLocks/>
          </p:cNvSpPr>
          <p:nvPr/>
        </p:nvSpPr>
        <p:spPr>
          <a:xfrm>
            <a:off x="25839" y="6529729"/>
            <a:ext cx="3603185" cy="287872"/>
          </a:xfrm>
          <a:prstGeom prst="rect">
            <a:avLst/>
          </a:prstGeom>
        </p:spPr>
        <p:txBody>
          <a:bodyPr/>
          <a:lstStyle>
            <a:defPPr>
              <a:defRPr lang="fr-FR"/>
            </a:defPPr>
            <a:lvl1pPr marL="0" algn="l" defTabSz="914400" rtl="0" eaLnBrk="1" latinLnBrk="0" hangingPunct="1">
              <a:defRPr sz="1200" b="0" i="1" kern="1200">
                <a:solidFill>
                  <a:schemeClr val="tx2"/>
                </a:solidFill>
                <a:latin typeface="Times New Roman" charset="0"/>
                <a:ea typeface="Times New Roman" charset="0"/>
                <a:cs typeface="Times New Roman"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b="1" dirty="0">
                <a:solidFill>
                  <a:schemeClr val="tx1"/>
                </a:solidFill>
                <a:latin typeface="Calibri" panose="020F0502020204030204" pitchFamily="34" charset="0"/>
                <a:cs typeface="Calibri" panose="020F0502020204030204" pitchFamily="34" charset="0"/>
              </a:rPr>
              <a:t>La recherche sur le polyhandicap -13 janvier 2020 </a:t>
            </a:r>
          </a:p>
        </p:txBody>
      </p:sp>
      <p:sp>
        <p:nvSpPr>
          <p:cNvPr id="11" name="Espace réservé du contenu 10">
            <a:extLst>
              <a:ext uri="{FF2B5EF4-FFF2-40B4-BE49-F238E27FC236}">
                <a16:creationId xmlns:a16="http://schemas.microsoft.com/office/drawing/2014/main" id="{0CA56D2A-B8C6-4C56-92C2-1181C26D57AF}"/>
              </a:ext>
            </a:extLst>
          </p:cNvPr>
          <p:cNvSpPr>
            <a:spLocks noGrp="1"/>
          </p:cNvSpPr>
          <p:nvPr>
            <p:ph sz="quarter" idx="14"/>
          </p:nvPr>
        </p:nvSpPr>
        <p:spPr>
          <a:xfrm>
            <a:off x="628650" y="1151217"/>
            <a:ext cx="8032310" cy="5236899"/>
          </a:xfrm>
        </p:spPr>
        <p:txBody>
          <a:bodyPr>
            <a:normAutofit/>
          </a:bodyPr>
          <a:lstStyle/>
          <a:p>
            <a:pPr marL="0" indent="0">
              <a:buNone/>
            </a:pPr>
            <a:r>
              <a:rPr lang="fr-FR" b="1" dirty="0">
                <a:latin typeface="Calibri" panose="020F0502020204030204" pitchFamily="34" charset="0"/>
                <a:cs typeface="Calibri" panose="020F0502020204030204" pitchFamily="34" charset="0"/>
              </a:rPr>
              <a:t>La requête</a:t>
            </a:r>
          </a:p>
          <a:p>
            <a:pPr marL="0" indent="0">
              <a:lnSpc>
                <a:spcPct val="100000"/>
              </a:lnSpc>
              <a:buNone/>
            </a:pPr>
            <a:r>
              <a:rPr lang="en-US" sz="1400" b="1" dirty="0">
                <a:solidFill>
                  <a:schemeClr val="bg1">
                    <a:lumMod val="65000"/>
                  </a:schemeClr>
                </a:solidFill>
                <a:latin typeface="Calibri" panose="020F0502020204030204" pitchFamily="34" charset="0"/>
                <a:cs typeface="Calibri" panose="020F0502020204030204" pitchFamily="34" charset="0"/>
              </a:rPr>
              <a:t>((TS= (("motor </a:t>
            </a:r>
            <a:r>
              <a:rPr lang="en-US" sz="1400" b="1" dirty="0" err="1">
                <a:solidFill>
                  <a:schemeClr val="bg1">
                    <a:lumMod val="65000"/>
                  </a:schemeClr>
                </a:solidFill>
                <a:latin typeface="Calibri" panose="020F0502020204030204" pitchFamily="34" charset="0"/>
                <a:cs typeface="Calibri" panose="020F0502020204030204" pitchFamily="34" charset="0"/>
              </a:rPr>
              <a:t>disabilit</a:t>
            </a:r>
            <a:r>
              <a:rPr lang="en-US" sz="1400" b="1" dirty="0">
                <a:solidFill>
                  <a:schemeClr val="bg1">
                    <a:lumMod val="65000"/>
                  </a:schemeClr>
                </a:solidFill>
                <a:latin typeface="Calibri" panose="020F0502020204030204" pitchFamily="34" charset="0"/>
                <a:cs typeface="Calibri" panose="020F0502020204030204" pitchFamily="34" charset="0"/>
              </a:rPr>
              <a:t>*" and "intellectual </a:t>
            </a:r>
            <a:r>
              <a:rPr lang="en-US" sz="1400" b="1" dirty="0" err="1">
                <a:solidFill>
                  <a:schemeClr val="bg1">
                    <a:lumMod val="65000"/>
                  </a:schemeClr>
                </a:solidFill>
                <a:latin typeface="Calibri" panose="020F0502020204030204" pitchFamily="34" charset="0"/>
                <a:cs typeface="Calibri" panose="020F0502020204030204" pitchFamily="34" charset="0"/>
              </a:rPr>
              <a:t>disabilit</a:t>
            </a:r>
            <a:r>
              <a:rPr lang="en-US" sz="1400" b="1" dirty="0">
                <a:solidFill>
                  <a:schemeClr val="bg1">
                    <a:lumMod val="65000"/>
                  </a:schemeClr>
                </a:solidFill>
                <a:latin typeface="Calibri" panose="020F0502020204030204" pitchFamily="34" charset="0"/>
                <a:cs typeface="Calibri" panose="020F0502020204030204" pitchFamily="34" charset="0"/>
              </a:rPr>
              <a:t>*") OR ("neurological </a:t>
            </a:r>
            <a:r>
              <a:rPr lang="en-US" sz="1400" b="1" dirty="0" err="1">
                <a:solidFill>
                  <a:schemeClr val="bg1">
                    <a:lumMod val="65000"/>
                  </a:schemeClr>
                </a:solidFill>
                <a:latin typeface="Calibri" panose="020F0502020204030204" pitchFamily="34" charset="0"/>
                <a:cs typeface="Calibri" panose="020F0502020204030204" pitchFamily="34" charset="0"/>
              </a:rPr>
              <a:t>disabilit</a:t>
            </a:r>
            <a:r>
              <a:rPr lang="en-US" sz="1400" b="1" dirty="0">
                <a:solidFill>
                  <a:schemeClr val="bg1">
                    <a:lumMod val="65000"/>
                  </a:schemeClr>
                </a:solidFill>
                <a:latin typeface="Calibri" panose="020F0502020204030204" pitchFamily="34" charset="0"/>
                <a:cs typeface="Calibri" panose="020F0502020204030204" pitchFamily="34" charset="0"/>
              </a:rPr>
              <a:t>*" and "motor </a:t>
            </a:r>
            <a:r>
              <a:rPr lang="en-US" sz="1400" b="1" dirty="0" err="1">
                <a:solidFill>
                  <a:schemeClr val="bg1">
                    <a:lumMod val="65000"/>
                  </a:schemeClr>
                </a:solidFill>
                <a:latin typeface="Calibri" panose="020F0502020204030204" pitchFamily="34" charset="0"/>
                <a:cs typeface="Calibri" panose="020F0502020204030204" pitchFamily="34" charset="0"/>
              </a:rPr>
              <a:t>disabilit</a:t>
            </a:r>
            <a:r>
              <a:rPr lang="en-US" sz="1400" b="1" dirty="0">
                <a:solidFill>
                  <a:schemeClr val="bg1">
                    <a:lumMod val="65000"/>
                  </a:schemeClr>
                </a:solidFill>
                <a:latin typeface="Calibri" panose="020F0502020204030204" pitchFamily="34" charset="0"/>
                <a:cs typeface="Calibri" panose="020F0502020204030204" pitchFamily="34" charset="0"/>
              </a:rPr>
              <a:t>*") OR ("mental retardation" and "motor </a:t>
            </a:r>
            <a:r>
              <a:rPr lang="en-US" sz="1400" b="1" dirty="0" err="1">
                <a:solidFill>
                  <a:schemeClr val="bg1">
                    <a:lumMod val="65000"/>
                  </a:schemeClr>
                </a:solidFill>
                <a:latin typeface="Calibri" panose="020F0502020204030204" pitchFamily="34" charset="0"/>
                <a:cs typeface="Calibri" panose="020F0502020204030204" pitchFamily="34" charset="0"/>
              </a:rPr>
              <a:t>disabilit</a:t>
            </a:r>
            <a:r>
              <a:rPr lang="en-US" sz="1400" b="1" dirty="0">
                <a:solidFill>
                  <a:schemeClr val="bg1">
                    <a:lumMod val="65000"/>
                  </a:schemeClr>
                </a:solidFill>
                <a:latin typeface="Calibri" panose="020F0502020204030204" pitchFamily="34" charset="0"/>
                <a:cs typeface="Calibri" panose="020F0502020204030204" pitchFamily="34" charset="0"/>
              </a:rPr>
              <a:t>*") OR ("cognitive </a:t>
            </a:r>
            <a:r>
              <a:rPr lang="en-US" sz="1400" b="1" dirty="0" err="1">
                <a:solidFill>
                  <a:schemeClr val="bg1">
                    <a:lumMod val="65000"/>
                  </a:schemeClr>
                </a:solidFill>
                <a:latin typeface="Calibri" panose="020F0502020204030204" pitchFamily="34" charset="0"/>
                <a:cs typeface="Calibri" panose="020F0502020204030204" pitchFamily="34" charset="0"/>
              </a:rPr>
              <a:t>disabilit</a:t>
            </a:r>
            <a:r>
              <a:rPr lang="en-US" sz="1400" b="1" dirty="0">
                <a:solidFill>
                  <a:schemeClr val="bg1">
                    <a:lumMod val="65000"/>
                  </a:schemeClr>
                </a:solidFill>
                <a:latin typeface="Calibri" panose="020F0502020204030204" pitchFamily="34" charset="0"/>
                <a:cs typeface="Calibri" panose="020F0502020204030204" pitchFamily="34" charset="0"/>
              </a:rPr>
              <a:t>*" and "motor </a:t>
            </a:r>
            <a:r>
              <a:rPr lang="en-US" sz="1400" b="1" dirty="0" err="1">
                <a:solidFill>
                  <a:schemeClr val="bg1">
                    <a:lumMod val="65000"/>
                  </a:schemeClr>
                </a:solidFill>
                <a:latin typeface="Calibri" panose="020F0502020204030204" pitchFamily="34" charset="0"/>
                <a:cs typeface="Calibri" panose="020F0502020204030204" pitchFamily="34" charset="0"/>
              </a:rPr>
              <a:t>disabilit</a:t>
            </a:r>
            <a:r>
              <a:rPr lang="en-US" sz="1400" b="1" dirty="0">
                <a:solidFill>
                  <a:schemeClr val="bg1">
                    <a:lumMod val="65000"/>
                  </a:schemeClr>
                </a:solidFill>
                <a:latin typeface="Calibri" panose="020F0502020204030204" pitchFamily="34" charset="0"/>
                <a:cs typeface="Calibri" panose="020F0502020204030204" pitchFamily="34" charset="0"/>
              </a:rPr>
              <a:t>*") OR ("Cerebral palsy" and "intellectual </a:t>
            </a:r>
            <a:r>
              <a:rPr lang="en-US" sz="1400" b="1" dirty="0" err="1">
                <a:solidFill>
                  <a:schemeClr val="bg1">
                    <a:lumMod val="65000"/>
                  </a:schemeClr>
                </a:solidFill>
                <a:latin typeface="Calibri" panose="020F0502020204030204" pitchFamily="34" charset="0"/>
                <a:cs typeface="Calibri" panose="020F0502020204030204" pitchFamily="34" charset="0"/>
              </a:rPr>
              <a:t>disabilit</a:t>
            </a:r>
            <a:r>
              <a:rPr lang="en-US" sz="1400" b="1" dirty="0">
                <a:solidFill>
                  <a:schemeClr val="bg1">
                    <a:lumMod val="65000"/>
                  </a:schemeClr>
                </a:solidFill>
                <a:latin typeface="Calibri" panose="020F0502020204030204" pitchFamily="34" charset="0"/>
                <a:cs typeface="Calibri" panose="020F0502020204030204" pitchFamily="34" charset="0"/>
              </a:rPr>
              <a:t>*") OR ("developmental </a:t>
            </a:r>
            <a:r>
              <a:rPr lang="en-US" sz="1400" b="1" dirty="0" err="1">
                <a:solidFill>
                  <a:schemeClr val="bg1">
                    <a:lumMod val="65000"/>
                  </a:schemeClr>
                </a:solidFill>
                <a:latin typeface="Calibri" panose="020F0502020204030204" pitchFamily="34" charset="0"/>
                <a:cs typeface="Calibri" panose="020F0502020204030204" pitchFamily="34" charset="0"/>
              </a:rPr>
              <a:t>disabilit</a:t>
            </a:r>
            <a:r>
              <a:rPr lang="en-US" sz="1400" b="1" dirty="0">
                <a:solidFill>
                  <a:schemeClr val="bg1">
                    <a:lumMod val="65000"/>
                  </a:schemeClr>
                </a:solidFill>
                <a:latin typeface="Calibri" panose="020F0502020204030204" pitchFamily="34" charset="0"/>
                <a:cs typeface="Calibri" panose="020F0502020204030204" pitchFamily="34" charset="0"/>
              </a:rPr>
              <a:t>*" and "intellectual </a:t>
            </a:r>
            <a:r>
              <a:rPr lang="en-US" sz="1400" b="1" dirty="0" err="1">
                <a:solidFill>
                  <a:schemeClr val="bg1">
                    <a:lumMod val="65000"/>
                  </a:schemeClr>
                </a:solidFill>
                <a:latin typeface="Calibri" panose="020F0502020204030204" pitchFamily="34" charset="0"/>
                <a:cs typeface="Calibri" panose="020F0502020204030204" pitchFamily="34" charset="0"/>
              </a:rPr>
              <a:t>disabilit</a:t>
            </a:r>
            <a:r>
              <a:rPr lang="en-US" sz="1400" b="1" dirty="0">
                <a:solidFill>
                  <a:schemeClr val="bg1">
                    <a:lumMod val="65000"/>
                  </a:schemeClr>
                </a:solidFill>
                <a:latin typeface="Calibri" panose="020F0502020204030204" pitchFamily="34" charset="0"/>
                <a:cs typeface="Calibri" panose="020F0502020204030204" pitchFamily="34" charset="0"/>
              </a:rPr>
              <a:t>*") OR "</a:t>
            </a:r>
            <a:r>
              <a:rPr lang="en-US" sz="1400" b="1" dirty="0" err="1">
                <a:solidFill>
                  <a:schemeClr val="bg1">
                    <a:lumMod val="65000"/>
                  </a:schemeClr>
                </a:solidFill>
                <a:latin typeface="Calibri" panose="020F0502020204030204" pitchFamily="34" charset="0"/>
                <a:cs typeface="Calibri" panose="020F0502020204030204" pitchFamily="34" charset="0"/>
              </a:rPr>
              <a:t>polyhandicap</a:t>
            </a:r>
            <a:r>
              <a:rPr lang="en-US" sz="1400" b="1" dirty="0">
                <a:solidFill>
                  <a:schemeClr val="bg1">
                    <a:lumMod val="65000"/>
                  </a:schemeClr>
                </a:solidFill>
                <a:latin typeface="Calibri" panose="020F0502020204030204" pitchFamily="34" charset="0"/>
                <a:cs typeface="Calibri" panose="020F0502020204030204" pitchFamily="34" charset="0"/>
              </a:rPr>
              <a:t>*" OR "multiple </a:t>
            </a:r>
            <a:r>
              <a:rPr lang="en-US" sz="1400" b="1" dirty="0" err="1">
                <a:solidFill>
                  <a:schemeClr val="bg1">
                    <a:lumMod val="65000"/>
                  </a:schemeClr>
                </a:solidFill>
                <a:latin typeface="Calibri" panose="020F0502020204030204" pitchFamily="34" charset="0"/>
                <a:cs typeface="Calibri" panose="020F0502020204030204" pitchFamily="34" charset="0"/>
              </a:rPr>
              <a:t>disabilit</a:t>
            </a:r>
            <a:r>
              <a:rPr lang="en-US" sz="1400" b="1" dirty="0">
                <a:solidFill>
                  <a:schemeClr val="bg1">
                    <a:lumMod val="65000"/>
                  </a:schemeClr>
                </a:solidFill>
                <a:latin typeface="Calibri" panose="020F0502020204030204" pitchFamily="34" charset="0"/>
                <a:cs typeface="Calibri" panose="020F0502020204030204" pitchFamily="34" charset="0"/>
              </a:rPr>
              <a:t>*" OR "severe </a:t>
            </a:r>
            <a:r>
              <a:rPr lang="en-US" sz="1400" b="1" dirty="0" err="1">
                <a:solidFill>
                  <a:schemeClr val="bg1">
                    <a:lumMod val="65000"/>
                  </a:schemeClr>
                </a:solidFill>
                <a:latin typeface="Calibri" panose="020F0502020204030204" pitchFamily="34" charset="0"/>
                <a:cs typeface="Calibri" panose="020F0502020204030204" pitchFamily="34" charset="0"/>
              </a:rPr>
              <a:t>disabilit</a:t>
            </a:r>
            <a:r>
              <a:rPr lang="en-US" sz="1400" b="1" dirty="0">
                <a:solidFill>
                  <a:schemeClr val="bg1">
                    <a:lumMod val="65000"/>
                  </a:schemeClr>
                </a:solidFill>
                <a:latin typeface="Calibri" panose="020F0502020204030204" pitchFamily="34" charset="0"/>
                <a:cs typeface="Calibri" panose="020F0502020204030204" pitchFamily="34" charset="0"/>
              </a:rPr>
              <a:t>*" OR "profound </a:t>
            </a:r>
            <a:r>
              <a:rPr lang="en-US" sz="1400" b="1" dirty="0" err="1">
                <a:solidFill>
                  <a:schemeClr val="bg1">
                    <a:lumMod val="65000"/>
                  </a:schemeClr>
                </a:solidFill>
                <a:latin typeface="Calibri" panose="020F0502020204030204" pitchFamily="34" charset="0"/>
                <a:cs typeface="Calibri" panose="020F0502020204030204" pitchFamily="34" charset="0"/>
              </a:rPr>
              <a:t>disabilit</a:t>
            </a:r>
            <a:r>
              <a:rPr lang="en-US" sz="1400" b="1" dirty="0">
                <a:solidFill>
                  <a:schemeClr val="bg1">
                    <a:lumMod val="65000"/>
                  </a:schemeClr>
                </a:solidFill>
                <a:latin typeface="Calibri" panose="020F0502020204030204" pitchFamily="34" charset="0"/>
                <a:cs typeface="Calibri" panose="020F0502020204030204" pitchFamily="34" charset="0"/>
              </a:rPr>
              <a:t>*" OR "complex </a:t>
            </a:r>
            <a:r>
              <a:rPr lang="en-US" sz="1400" b="1" dirty="0" err="1">
                <a:solidFill>
                  <a:schemeClr val="bg1">
                    <a:lumMod val="65000"/>
                  </a:schemeClr>
                </a:solidFill>
                <a:latin typeface="Calibri" panose="020F0502020204030204" pitchFamily="34" charset="0"/>
                <a:cs typeface="Calibri" panose="020F0502020204030204" pitchFamily="34" charset="0"/>
              </a:rPr>
              <a:t>disabilit</a:t>
            </a:r>
            <a:r>
              <a:rPr lang="en-US" sz="1400" b="1" dirty="0">
                <a:solidFill>
                  <a:schemeClr val="bg1">
                    <a:lumMod val="65000"/>
                  </a:schemeClr>
                </a:solidFill>
                <a:latin typeface="Calibri" panose="020F0502020204030204" pitchFamily="34" charset="0"/>
                <a:cs typeface="Calibri" panose="020F0502020204030204" pitchFamily="34" charset="0"/>
              </a:rPr>
              <a:t>*" or "severe mental retardation" or "severe mental-retardation" or "severe cognitive disorder*"))) AND </a:t>
            </a:r>
            <a:r>
              <a:rPr lang="en-US" sz="1400" b="1" dirty="0" err="1">
                <a:solidFill>
                  <a:schemeClr val="bg1">
                    <a:lumMod val="65000"/>
                  </a:schemeClr>
                </a:solidFill>
                <a:latin typeface="Calibri" panose="020F0502020204030204" pitchFamily="34" charset="0"/>
                <a:cs typeface="Calibri" panose="020F0502020204030204" pitchFamily="34" charset="0"/>
              </a:rPr>
              <a:t>py</a:t>
            </a:r>
            <a:r>
              <a:rPr lang="en-US" sz="1400" b="1" dirty="0">
                <a:solidFill>
                  <a:schemeClr val="bg1">
                    <a:lumMod val="65000"/>
                  </a:schemeClr>
                </a:solidFill>
                <a:latin typeface="Calibri" panose="020F0502020204030204" pitchFamily="34" charset="0"/>
                <a:cs typeface="Calibri" panose="020F0502020204030204" pitchFamily="34" charset="0"/>
              </a:rPr>
              <a:t>=1970-2019 and DT= (Article OR Review) </a:t>
            </a:r>
          </a:p>
          <a:p>
            <a:pPr>
              <a:lnSpc>
                <a:spcPct val="100000"/>
              </a:lnSpc>
              <a:spcBef>
                <a:spcPts val="1800"/>
              </a:spcBef>
              <a:buFont typeface="Wingdings" panose="05000000000000000000" pitchFamily="2" charset="2"/>
              <a:buChar char="Ø"/>
            </a:pPr>
            <a:r>
              <a:rPr lang="en-US" sz="1800" b="1" dirty="0" err="1">
                <a:latin typeface="Calibri" panose="020F0502020204030204" pitchFamily="34" charset="0"/>
                <a:cs typeface="Calibri" panose="020F0502020204030204" pitchFamily="34" charset="0"/>
              </a:rPr>
              <a:t>Groupes</a:t>
            </a:r>
            <a:r>
              <a:rPr lang="en-US" sz="1800" b="1" dirty="0">
                <a:latin typeface="Calibri" panose="020F0502020204030204" pitchFamily="34" charset="0"/>
                <a:cs typeface="Calibri" panose="020F0502020204030204" pitchFamily="34" charset="0"/>
              </a:rPr>
              <a:t> de mots-</a:t>
            </a:r>
            <a:r>
              <a:rPr lang="en-US" sz="1800" b="1" dirty="0" err="1">
                <a:latin typeface="Calibri" panose="020F0502020204030204" pitchFamily="34" charset="0"/>
                <a:cs typeface="Calibri" panose="020F0502020204030204" pitchFamily="34" charset="0"/>
              </a:rPr>
              <a:t>clés</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associés</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proches</a:t>
            </a:r>
            <a:r>
              <a:rPr lang="en-US" sz="1800" b="1" dirty="0">
                <a:latin typeface="Calibri" panose="020F0502020204030204" pitchFamily="34" charset="0"/>
                <a:cs typeface="Calibri" panose="020F0502020204030204" pitchFamily="34" charset="0"/>
              </a:rPr>
              <a:t> de la </a:t>
            </a:r>
            <a:r>
              <a:rPr lang="en-US" sz="1800" b="1" dirty="0" err="1">
                <a:latin typeface="Calibri" panose="020F0502020204030204" pitchFamily="34" charset="0"/>
                <a:cs typeface="Calibri" panose="020F0502020204030204" pitchFamily="34" charset="0"/>
              </a:rPr>
              <a:t>définition</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française</a:t>
            </a:r>
            <a:r>
              <a:rPr lang="en-US" sz="1800" b="1" dirty="0">
                <a:latin typeface="Calibri" panose="020F0502020204030204" pitchFamily="34" charset="0"/>
                <a:cs typeface="Calibri" panose="020F0502020204030204" pitchFamily="34" charset="0"/>
              </a:rPr>
              <a:t> du </a:t>
            </a:r>
            <a:r>
              <a:rPr lang="en-US" sz="1800" b="1" dirty="0" err="1">
                <a:latin typeface="Calibri" panose="020F0502020204030204" pitchFamily="34" charset="0"/>
                <a:cs typeface="Calibri" panose="020F0502020204030204" pitchFamily="34" charset="0"/>
              </a:rPr>
              <a:t>polyhandicap</a:t>
            </a:r>
            <a:endParaRPr lang="en-US" sz="1800" b="1" dirty="0">
              <a:latin typeface="Calibri" panose="020F0502020204030204" pitchFamily="34" charset="0"/>
              <a:cs typeface="Calibri" panose="020F0502020204030204" pitchFamily="34" charset="0"/>
            </a:endParaRPr>
          </a:p>
          <a:p>
            <a:pPr>
              <a:lnSpc>
                <a:spcPct val="100000"/>
              </a:lnSpc>
              <a:spcBef>
                <a:spcPts val="1800"/>
              </a:spcBef>
              <a:buFont typeface="Wingdings" panose="05000000000000000000" pitchFamily="2" charset="2"/>
              <a:buChar char="Ø"/>
            </a:pPr>
            <a:r>
              <a:rPr lang="en-US" sz="1800" b="1" dirty="0">
                <a:latin typeface="Calibri" panose="020F0502020204030204" pitchFamily="34" charset="0"/>
                <a:cs typeface="Calibri" panose="020F0502020204030204" pitchFamily="34" charset="0"/>
              </a:rPr>
              <a:t>“Severe disabilities” : </a:t>
            </a:r>
            <a:r>
              <a:rPr lang="en-US" sz="1800" b="1" dirty="0" err="1">
                <a:latin typeface="Calibri" panose="020F0502020204030204" pitchFamily="34" charset="0"/>
                <a:cs typeface="Calibri" panose="020F0502020204030204" pitchFamily="34" charset="0"/>
              </a:rPr>
              <a:t>spectre</a:t>
            </a:r>
            <a:r>
              <a:rPr lang="en-US" sz="1800" b="1" dirty="0">
                <a:latin typeface="Calibri" panose="020F0502020204030204" pitchFamily="34" charset="0"/>
                <a:cs typeface="Calibri" panose="020F0502020204030204" pitchFamily="34" charset="0"/>
              </a:rPr>
              <a:t> large, </a:t>
            </a:r>
            <a:r>
              <a:rPr lang="en-US" sz="1800" b="1" dirty="0" err="1">
                <a:latin typeface="Calibri" panose="020F0502020204030204" pitchFamily="34" charset="0"/>
                <a:cs typeface="Calibri" panose="020F0502020204030204" pitchFamily="34" charset="0"/>
              </a:rPr>
              <a:t>mais</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souvent</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employé</a:t>
            </a:r>
            <a:r>
              <a:rPr lang="en-US" sz="1800" b="1" dirty="0">
                <a:latin typeface="Calibri" panose="020F0502020204030204" pitchFamily="34" charset="0"/>
                <a:cs typeface="Calibri" panose="020F0502020204030204" pitchFamily="34" charset="0"/>
              </a:rPr>
              <a:t> pour “multiple disabilities”</a:t>
            </a:r>
          </a:p>
          <a:p>
            <a:pPr>
              <a:lnSpc>
                <a:spcPct val="100000"/>
              </a:lnSpc>
              <a:spcBef>
                <a:spcPts val="1800"/>
              </a:spcBef>
              <a:buFont typeface="Wingdings" panose="05000000000000000000" pitchFamily="2" charset="2"/>
              <a:buChar char="Ø"/>
            </a:pPr>
            <a:r>
              <a:rPr lang="en-US" sz="1800" b="1" dirty="0">
                <a:latin typeface="Calibri" panose="020F0502020204030204" pitchFamily="34" charset="0"/>
                <a:cs typeface="Calibri" panose="020F0502020204030204" pitchFamily="34" charset="0"/>
              </a:rPr>
              <a:t>“Disabled” : non </a:t>
            </a:r>
            <a:r>
              <a:rPr lang="en-US" sz="1800" b="1" dirty="0" err="1">
                <a:latin typeface="Calibri" panose="020F0502020204030204" pitchFamily="34" charset="0"/>
                <a:cs typeface="Calibri" panose="020F0502020204030204" pitchFamily="34" charset="0"/>
              </a:rPr>
              <a:t>intégré</a:t>
            </a:r>
            <a:r>
              <a:rPr lang="en-US" sz="1800" b="1" dirty="0">
                <a:latin typeface="Calibri" panose="020F0502020204030204" pitchFamily="34" charset="0"/>
                <a:cs typeface="Calibri" panose="020F0502020204030204" pitchFamily="34" charset="0"/>
              </a:rPr>
              <a:t> </a:t>
            </a:r>
            <a:r>
              <a:rPr lang="en-US" sz="1800" b="1" dirty="0" err="1">
                <a:latin typeface="Calibri" panose="020F0502020204030204" pitchFamily="34" charset="0"/>
                <a:cs typeface="Calibri" panose="020F0502020204030204" pitchFamily="34" charset="0"/>
              </a:rPr>
              <a:t>dans</a:t>
            </a:r>
            <a:r>
              <a:rPr lang="en-US" sz="1800" b="1" dirty="0">
                <a:latin typeface="Calibri" panose="020F0502020204030204" pitchFamily="34" charset="0"/>
                <a:cs typeface="Calibri" panose="020F0502020204030204" pitchFamily="34" charset="0"/>
              </a:rPr>
              <a:t> la </a:t>
            </a:r>
            <a:r>
              <a:rPr lang="en-US" sz="1800" b="1" dirty="0" err="1">
                <a:latin typeface="Calibri" panose="020F0502020204030204" pitchFamily="34" charset="0"/>
                <a:cs typeface="Calibri" panose="020F0502020204030204" pitchFamily="34" charset="0"/>
              </a:rPr>
              <a:t>requête</a:t>
            </a:r>
            <a:r>
              <a:rPr lang="en-US" sz="1800" b="1" dirty="0">
                <a:latin typeface="Calibri" panose="020F0502020204030204" pitchFamily="34" charset="0"/>
                <a:cs typeface="Calibri" panose="020F0502020204030204" pitchFamily="34" charset="0"/>
              </a:rPr>
              <a:t> car </a:t>
            </a:r>
            <a:r>
              <a:rPr lang="en-US" sz="1800" b="1" dirty="0" err="1">
                <a:latin typeface="Calibri" panose="020F0502020204030204" pitchFamily="34" charset="0"/>
                <a:cs typeface="Calibri" panose="020F0502020204030204" pitchFamily="34" charset="0"/>
              </a:rPr>
              <a:t>désignant</a:t>
            </a:r>
            <a:r>
              <a:rPr lang="en-US" sz="1800" b="1" dirty="0">
                <a:latin typeface="Calibri" panose="020F0502020204030204" pitchFamily="34" charset="0"/>
                <a:cs typeface="Calibri" panose="020F0502020204030204" pitchFamily="34" charset="0"/>
              </a:rPr>
              <a:t> trop </a:t>
            </a:r>
            <a:r>
              <a:rPr lang="en-US" sz="1800" b="1" dirty="0" err="1">
                <a:latin typeface="Calibri" panose="020F0502020204030204" pitchFamily="34" charset="0"/>
                <a:cs typeface="Calibri" panose="020F0502020204030204" pitchFamily="34" charset="0"/>
              </a:rPr>
              <a:t>souvent</a:t>
            </a:r>
            <a:r>
              <a:rPr lang="en-US" sz="1800" b="1" dirty="0">
                <a:latin typeface="Calibri" panose="020F0502020204030204" pitchFamily="34" charset="0"/>
                <a:cs typeface="Calibri" panose="020F0502020204030204" pitchFamily="34" charset="0"/>
              </a:rPr>
              <a:t> des handicaps </a:t>
            </a:r>
            <a:r>
              <a:rPr lang="en-US" sz="1800" b="1" dirty="0" err="1">
                <a:latin typeface="Calibri" panose="020F0502020204030204" pitchFamily="34" charset="0"/>
                <a:cs typeface="Calibri" panose="020F0502020204030204" pitchFamily="34" charset="0"/>
              </a:rPr>
              <a:t>légers</a:t>
            </a:r>
            <a:endParaRPr lang="en-US" sz="1800" b="1" dirty="0">
              <a:latin typeface="Calibri" panose="020F0502020204030204" pitchFamily="34" charset="0"/>
              <a:cs typeface="Calibri" panose="020F0502020204030204" pitchFamily="34" charset="0"/>
            </a:endParaRPr>
          </a:p>
          <a:p>
            <a:pPr>
              <a:lnSpc>
                <a:spcPct val="100000"/>
              </a:lnSpc>
              <a:buFont typeface="Wingdings" panose="05000000000000000000" pitchFamily="2" charset="2"/>
              <a:buChar char="Ø"/>
            </a:pPr>
            <a:endParaRPr lang="fr-FR"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3900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ésentation3">
  <a:themeElements>
    <a:clrScheme name="Personnalisée Inserm">
      <a:dk1>
        <a:srgbClr val="424242"/>
      </a:dk1>
      <a:lt1>
        <a:srgbClr val="FFFFFF"/>
      </a:lt1>
      <a:dk2>
        <a:srgbClr val="797979"/>
      </a:dk2>
      <a:lt2>
        <a:srgbClr val="FEFFFF"/>
      </a:lt2>
      <a:accent1>
        <a:srgbClr val="EF4C22"/>
      </a:accent1>
      <a:accent2>
        <a:srgbClr val="004991"/>
      </a:accent2>
      <a:accent3>
        <a:srgbClr val="B50068"/>
      </a:accent3>
      <a:accent4>
        <a:srgbClr val="A5B221"/>
      </a:accent4>
      <a:accent5>
        <a:srgbClr val="943795"/>
      </a:accent5>
      <a:accent6>
        <a:srgbClr val="F27700"/>
      </a:accent6>
      <a:hlink>
        <a:srgbClr val="00ACDD"/>
      </a:hlink>
      <a:folHlink>
        <a:srgbClr val="42424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00AA787-C939-EF4E-8F3A-7865AD68A334}" vid="{AB1C544F-57C4-344E-8C93-7ED92809CAD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3E824275A54C46948C4079E0FDEF45" ma:contentTypeVersion="1" ma:contentTypeDescription="Crée un document." ma:contentTypeScope="" ma:versionID="e9a11e09901a2cd6214d0fb9e842d40f">
  <xsd:schema xmlns:xsd="http://www.w3.org/2001/XMLSchema" xmlns:xs="http://www.w3.org/2001/XMLSchema" xmlns:p="http://schemas.microsoft.com/office/2006/metadata/properties" xmlns:ns1="http://schemas.microsoft.com/sharepoint/v3" targetNamespace="http://schemas.microsoft.com/office/2006/metadata/properties" ma:root="true" ma:fieldsID="132a28c79c43b64d99b1aea8d4faede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30B050-4552-4B1B-ACE1-2EDAD4F0F736}">
  <ds:schemaRefs>
    <ds:schemaRef ds:uri="http://schemas.microsoft.com/sharepoint/v3/contenttype/forms"/>
  </ds:schemaRefs>
</ds:datastoreItem>
</file>

<file path=customXml/itemProps2.xml><?xml version="1.0" encoding="utf-8"?>
<ds:datastoreItem xmlns:ds="http://schemas.openxmlformats.org/officeDocument/2006/customXml" ds:itemID="{4B29B8F7-253F-404F-9243-8D66F572435D}">
  <ds:schemaRefs>
    <ds:schemaRef ds:uri="http://schemas.microsoft.com/sharepoint/v3"/>
    <ds:schemaRef ds:uri="http://www.w3.org/XML/1998/namespace"/>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infopath/2007/PartnerControls"/>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C19125E6-A01C-4F75-8971-C896FE08A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modèle présentation power point Inserm_dec2017</Template>
  <TotalTime>1393</TotalTime>
  <Words>1570</Words>
  <Application>Microsoft Office PowerPoint</Application>
  <PresentationFormat>Affichage à l'écran (4:3)</PresentationFormat>
  <Paragraphs>200</Paragraphs>
  <Slides>18</Slides>
  <Notes>15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ＭＳ Ｐゴシック</vt:lpstr>
      <vt:lpstr>AppleSymbols</vt:lpstr>
      <vt:lpstr>Arial</vt:lpstr>
      <vt:lpstr>Arial Narrow</vt:lpstr>
      <vt:lpstr>Calibri</vt:lpstr>
      <vt:lpstr>Symbol</vt:lpstr>
      <vt:lpstr>Times New Roman</vt:lpstr>
      <vt:lpstr>Wingdings</vt:lpstr>
      <vt:lpstr>Présentation3</vt:lpstr>
      <vt:lpstr>Panorama général de la recherche sur le polyhandicap à partir d'une analyse bibliométrique</vt:lpstr>
      <vt:lpstr>Méthodologie</vt:lpstr>
      <vt:lpstr>Méthodologie</vt:lpstr>
      <vt:lpstr>Méthodologie</vt:lpstr>
      <vt:lpstr>Web of Sciences-Core collection : Notice bibliographique</vt:lpstr>
      <vt:lpstr>Web of Sciences-Core collection : Répartition des journaux selon 22 grands domaines scientifiques </vt:lpstr>
      <vt:lpstr>Méthodologie</vt:lpstr>
      <vt:lpstr>Méthodologie</vt:lpstr>
      <vt:lpstr>Méthodologie</vt:lpstr>
      <vt:lpstr>Résultats</vt:lpstr>
      <vt:lpstr>Résultats</vt:lpstr>
      <vt:lpstr>Résultats</vt:lpstr>
      <vt:lpstr>Résultats</vt:lpstr>
      <vt:lpstr>Résultats</vt:lpstr>
      <vt:lpstr>Résultats</vt:lpstr>
      <vt:lpstr>Constats </vt:lpstr>
      <vt:lpstr>Présentation PowerPoint</vt:lpstr>
      <vt:lpstr>Favoriser le transfert de connaissances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Cliquez et modifiez le titre  en Arial 24 pt gras</dc:title>
  <dc:creator>Elisabeth Adjadj</dc:creator>
  <cp:lastModifiedBy>Elisabeth ADJADJ</cp:lastModifiedBy>
  <cp:revision>154</cp:revision>
  <cp:lastPrinted>2017-10-30T11:51:03Z</cp:lastPrinted>
  <dcterms:created xsi:type="dcterms:W3CDTF">2020-01-05T18:01:11Z</dcterms:created>
  <dcterms:modified xsi:type="dcterms:W3CDTF">2020-01-07T18:03:17Z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0x0101002A3E824275A54C46948C4079E0FDEF45</vt:lpwstr>
  </property>
</Properties>
</file>