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8" r:id="rId2"/>
    <p:sldId id="281" r:id="rId3"/>
    <p:sldId id="294" r:id="rId4"/>
    <p:sldId id="290" r:id="rId5"/>
    <p:sldId id="291" r:id="rId6"/>
    <p:sldId id="293" r:id="rId7"/>
    <p:sldId id="292" r:id="rId8"/>
    <p:sldId id="279" r:id="rId9"/>
    <p:sldId id="288" r:id="rId10"/>
    <p:sldId id="286" r:id="rId11"/>
    <p:sldId id="284" r:id="rId12"/>
    <p:sldId id="280" r:id="rId13"/>
    <p:sldId id="283" r:id="rId14"/>
    <p:sldId id="259" r:id="rId15"/>
    <p:sldId id="260" r:id="rId16"/>
    <p:sldId id="262" r:id="rId17"/>
    <p:sldId id="295" r:id="rId18"/>
    <p:sldId id="29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ctrTitle"/>
          </p:nvPr>
        </p:nvSpPr>
        <p:spPr>
          <a:xfrm>
            <a:off x="754145" y="1404594"/>
            <a:ext cx="8816896" cy="3005481"/>
          </a:xfrm>
        </p:spPr>
        <p:txBody>
          <a:bodyPr/>
          <a:lstStyle/>
          <a:p>
            <a:r>
              <a:rPr lang="fr-FR" sz="3600" b="1" dirty="0"/>
              <a:t>Les enjeux de communication et </a:t>
            </a:r>
            <a:r>
              <a:rPr lang="fr-FR" sz="3600" b="1" dirty="0" smtClean="0"/>
              <a:t>évaluation </a:t>
            </a:r>
            <a:r>
              <a:rPr lang="fr-FR" sz="3600" b="1" dirty="0"/>
              <a:t>de la souffrance psychique dans le polyhandicap</a:t>
            </a:r>
            <a:endParaRPr lang="fr-FR" altLang="fr-FR" sz="3600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257925" y="4421189"/>
            <a:ext cx="3309938" cy="1260475"/>
          </a:xfrm>
          <a:ln>
            <a:solidFill>
              <a:schemeClr val="bg1"/>
            </a:solidFill>
          </a:ln>
        </p:spPr>
        <p:txBody>
          <a:bodyPr rtlCol="0"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it-IT" b="1" dirty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Régine Scelles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it-IT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Professeur de psychopathologie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fr-FR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b="1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Laboratoire </a:t>
            </a:r>
            <a:r>
              <a:rPr lang="it-IT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ClipsyD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it-IT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Paris Nanterre </a:t>
            </a:r>
          </a:p>
        </p:txBody>
      </p:sp>
    </p:spTree>
    <p:extLst>
      <p:ext uri="{BB962C8B-B14F-4D97-AF65-F5344CB8AC3E}">
        <p14:creationId xmlns:p14="http://schemas.microsoft.com/office/powerpoint/2010/main" val="226567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9" y="692151"/>
            <a:ext cx="7024687" cy="1477963"/>
          </a:xfrm>
        </p:spPr>
        <p:txBody>
          <a:bodyPr/>
          <a:lstStyle/>
          <a:p>
            <a:pPr algn="ctr" eaLnBrk="1" hangingPunct="1"/>
            <a:r>
              <a:rPr lang="fr-FR" altLang="fr-FR" sz="3200"/>
              <a:t>Question éthique </a:t>
            </a:r>
            <a:br>
              <a:rPr lang="fr-FR" altLang="fr-FR" sz="3200"/>
            </a:br>
            <a:r>
              <a:rPr lang="fr-FR" altLang="fr-FR" sz="3200"/>
              <a:t>Ce que je sens, seul moi le sait…. </a:t>
            </a:r>
            <a:endParaRPr lang="fr-FR" altLang="fr-F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>
              <a:defRPr/>
            </a:pPr>
            <a:r>
              <a:rPr lang="fr-FR" sz="2800" dirty="0"/>
              <a:t>Se laisser aller à sentir ses propres émotions pour interpréter celles perçues chez l’autre. Plus facile pour les frères et sœurs que pour les adultes  </a:t>
            </a:r>
          </a:p>
          <a:p>
            <a:pPr indent="-274320">
              <a:defRPr/>
            </a:pPr>
            <a:r>
              <a:rPr lang="fr-FR" sz="2800" dirty="0"/>
              <a:t>Ne pas dire « à la place de » mais « à », ne pas faire « pour » mais « avec »</a:t>
            </a:r>
            <a:r>
              <a:rPr lang="fr-FR" dirty="0"/>
              <a:t> </a:t>
            </a:r>
          </a:p>
          <a:p>
            <a:pPr indent="-274320">
              <a:defRPr/>
            </a:pPr>
            <a:r>
              <a:rPr lang="fr-FR" sz="2800" dirty="0"/>
              <a:t>Différencier le « perçu  en soi » de celui perçu par l’autre. L’un est l’autre étant intriqué </a:t>
            </a:r>
          </a:p>
          <a:p>
            <a:pPr indent="-274320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549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93130" y="228600"/>
            <a:ext cx="8465270" cy="1981200"/>
          </a:xfrm>
        </p:spPr>
        <p:txBody>
          <a:bodyPr/>
          <a:lstStyle/>
          <a:p>
            <a:pPr eaLnBrk="1" hangingPunct="1"/>
            <a:r>
              <a:rPr lang="fr-FR" altLang="fr-FR" dirty="0">
                <a:cs typeface="Times New Roman" panose="02020603050405020304" pitchFamily="18" charset="0"/>
              </a:rPr>
              <a:t>Attente comme « expérience d’une absence » Anzieu (1993)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69304" y="2349500"/>
            <a:ext cx="8882686" cy="4114800"/>
          </a:xfrm>
        </p:spPr>
        <p:txBody>
          <a:bodyPr rtlCol="0">
            <a:normAutofit lnSpcReduction="10000"/>
          </a:bodyPr>
          <a:lstStyle/>
          <a:p>
            <a:pPr indent="-274320" algn="just">
              <a:lnSpc>
                <a:spcPct val="90000"/>
              </a:lnSpc>
              <a:defRPr/>
            </a:pPr>
            <a:r>
              <a:rPr lang="fr-FR" sz="2600" dirty="0">
                <a:cs typeface="Times New Roman" pitchFamily="18" charset="0"/>
              </a:rPr>
              <a:t>Tension émotionnelle et réception des émotions : l’autre porte l’émotion de l’autre, pour l’autre, c’est la fonction phorique</a:t>
            </a:r>
          </a:p>
          <a:p>
            <a:pPr indent="-274320" algn="just">
              <a:lnSpc>
                <a:spcPct val="90000"/>
              </a:lnSpc>
              <a:defRPr/>
            </a:pPr>
            <a:r>
              <a:rPr lang="fr-FR" sz="2600" dirty="0">
                <a:cs typeface="Times New Roman" pitchFamily="18" charset="0"/>
              </a:rPr>
              <a:t>Eprouvé des émotions dans un contenant qui, dans ce flux de signes, permet d’en repérer quelques-uns qui sont alors isolés : c’est la fonction sémaphorique</a:t>
            </a:r>
          </a:p>
          <a:p>
            <a:pPr indent="-274320" algn="just">
              <a:lnSpc>
                <a:spcPct val="90000"/>
              </a:lnSpc>
              <a:defRPr/>
            </a:pPr>
            <a:r>
              <a:rPr lang="fr-FR" sz="2600" dirty="0">
                <a:cs typeface="Times New Roman" pitchFamily="18" charset="0"/>
              </a:rPr>
              <a:t>Transformation de cet éprouvé en pensée qui lui donne sens : c’est la fonction </a:t>
            </a:r>
            <a:r>
              <a:rPr lang="fr-FR" sz="2600" dirty="0" smtClean="0">
                <a:cs typeface="Times New Roman" pitchFamily="18" charset="0"/>
              </a:rPr>
              <a:t>métaphorique</a:t>
            </a:r>
          </a:p>
          <a:p>
            <a:pPr indent="-274320" algn="just">
              <a:lnSpc>
                <a:spcPct val="90000"/>
              </a:lnSpc>
              <a:defRPr/>
            </a:pPr>
            <a:endParaRPr lang="fr-FR" sz="2600" dirty="0">
              <a:cs typeface="Times New Roman" pitchFamily="18" charset="0"/>
            </a:endParaRPr>
          </a:p>
          <a:p>
            <a:pPr marL="68580" indent="0" algn="just">
              <a:lnSpc>
                <a:spcPct val="90000"/>
              </a:lnSpc>
              <a:buNone/>
              <a:defRPr/>
            </a:pPr>
            <a:r>
              <a:rPr lang="fr-FR" sz="2600" b="1" dirty="0" smtClean="0">
                <a:solidFill>
                  <a:srgbClr val="FF0000"/>
                </a:solidFill>
                <a:cs typeface="Times New Roman" pitchFamily="18" charset="0"/>
              </a:rPr>
              <a:t>Toujours demander confirmation à la personne </a:t>
            </a:r>
            <a:endParaRPr lang="fr-FR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indent="-274320">
              <a:lnSpc>
                <a:spcPct val="90000"/>
              </a:lnSpc>
              <a:defRPr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934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fr-FR" dirty="0">
                <a:cs typeface="Times New Roman" charset="0"/>
              </a:rPr>
              <a:t>Se représenter ce que l’autre vit</a:t>
            </a:r>
            <a:r>
              <a:rPr lang="fr-FR" dirty="0"/>
              <a:t> </a:t>
            </a:r>
            <a:r>
              <a:rPr lang="fr-FR" dirty="0" smtClean="0"/>
              <a:t>et lui demander de confirmer </a:t>
            </a:r>
            <a:endParaRPr lang="fr-FR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8580" indent="0">
              <a:buNone/>
              <a:defRPr/>
            </a:pPr>
            <a:endParaRPr lang="fr-FR" dirty="0">
              <a:cs typeface="Times New Roman" charset="0"/>
            </a:endParaRPr>
          </a:p>
          <a:p>
            <a:pPr indent="-274320">
              <a:defRPr/>
            </a:pPr>
            <a:r>
              <a:rPr lang="fr-FR" sz="3200" dirty="0">
                <a:cs typeface="Times New Roman" charset="0"/>
              </a:rPr>
              <a:t>Processus d’interprétation </a:t>
            </a:r>
            <a:r>
              <a:rPr lang="fr-FR" sz="3200" dirty="0" smtClean="0">
                <a:cs typeface="Times New Roman" charset="0"/>
              </a:rPr>
              <a:t>/traduction</a:t>
            </a:r>
            <a:endParaRPr lang="fr-FR" sz="3200" dirty="0">
              <a:cs typeface="Times New Roman" charset="0"/>
            </a:endParaRPr>
          </a:p>
          <a:p>
            <a:pPr marL="640080" lvl="1" indent="-274320">
              <a:defRPr/>
            </a:pPr>
            <a:r>
              <a:rPr lang="fr-FR" sz="3200" dirty="0">
                <a:cs typeface="Times New Roman" charset="0"/>
              </a:rPr>
              <a:t>soutien à la vie psychique </a:t>
            </a:r>
          </a:p>
          <a:p>
            <a:pPr marL="640080" lvl="1" indent="-274320">
              <a:defRPr/>
            </a:pPr>
            <a:r>
              <a:rPr lang="fr-FR" sz="3200" dirty="0">
                <a:cs typeface="Times New Roman" charset="0"/>
              </a:rPr>
              <a:t>aliénation ou à la négation de toute vie psychique</a:t>
            </a:r>
            <a:r>
              <a:rPr lang="fr-FR" sz="3200" dirty="0"/>
              <a:t> </a:t>
            </a:r>
          </a:p>
          <a:p>
            <a:pPr marL="68580" indent="0" algn="ctr">
              <a:buNone/>
              <a:defRPr/>
            </a:pPr>
            <a:r>
              <a:rPr lang="fr-FR" sz="3200" dirty="0">
                <a:cs typeface="Times New Roman" charset="0"/>
              </a:rPr>
              <a:t>Je ne sais rien de lui/je sais tout de lui </a:t>
            </a:r>
          </a:p>
        </p:txBody>
      </p:sp>
    </p:spTree>
    <p:extLst>
      <p:ext uri="{BB962C8B-B14F-4D97-AF65-F5344CB8AC3E}">
        <p14:creationId xmlns:p14="http://schemas.microsoft.com/office/powerpoint/2010/main" val="3254257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fr-FR" dirty="0" smtClean="0"/>
              <a:t>Troubles sensoriels, cognitifs  et moteurs entravent l’expression et la compréhension 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fr-FR" altLang="fr-FR" dirty="0" smtClean="0"/>
              <a:t>Importance du regard </a:t>
            </a:r>
          </a:p>
          <a:p>
            <a:r>
              <a:rPr lang="fr-FR" altLang="fr-FR" dirty="0" smtClean="0"/>
              <a:t>Importance du tonus dans l’expression </a:t>
            </a:r>
          </a:p>
          <a:p>
            <a:r>
              <a:rPr lang="fr-FR" altLang="fr-FR" dirty="0" smtClean="0"/>
              <a:t>Importance de la réaction au toucher</a:t>
            </a:r>
            <a:endParaRPr lang="fr-FR" altLang="fr-FR" dirty="0"/>
          </a:p>
          <a:p>
            <a:r>
              <a:rPr lang="fr-FR" altLang="fr-FR" dirty="0" smtClean="0"/>
              <a:t>Importance du </a:t>
            </a:r>
            <a:r>
              <a:rPr lang="fr-FR" altLang="fr-FR" dirty="0" err="1" smtClean="0"/>
              <a:t>soufle</a:t>
            </a:r>
            <a:r>
              <a:rPr lang="fr-FR" altLang="fr-FR" dirty="0" smtClean="0"/>
              <a:t> ….</a:t>
            </a:r>
          </a:p>
          <a:p>
            <a:endParaRPr lang="fr-FR" altLang="fr-FR" dirty="0"/>
          </a:p>
          <a:p>
            <a:r>
              <a:rPr lang="fr-FR" altLang="fr-FR" dirty="0" smtClean="0"/>
              <a:t>Langage « privé » propre à chacune des dyades </a:t>
            </a:r>
          </a:p>
          <a:p>
            <a:pPr lvl="1"/>
            <a:r>
              <a:rPr lang="fr-FR" altLang="fr-FR" dirty="0" smtClean="0"/>
              <a:t>Comment le généraliser </a:t>
            </a:r>
          </a:p>
          <a:p>
            <a:pPr lvl="1"/>
            <a:r>
              <a:rPr lang="fr-FR" altLang="fr-FR" dirty="0" smtClean="0"/>
              <a:t>Comment le transmettre </a:t>
            </a:r>
          </a:p>
          <a:p>
            <a:pPr lvl="1"/>
            <a:r>
              <a:rPr lang="fr-FR" altLang="fr-FR" dirty="0" smtClean="0"/>
              <a:t>Comment le rendre plus fiable, qui est le meilleur traducteur ?</a:t>
            </a:r>
          </a:p>
          <a:p>
            <a:pPr lvl="1"/>
            <a:r>
              <a:rPr lang="fr-FR" dirty="0"/>
              <a:t>Laisser la place à l’expression des doutes</a:t>
            </a:r>
          </a:p>
          <a:p>
            <a:pPr lvl="1"/>
            <a:r>
              <a:rPr lang="fr-FR" altLang="fr-F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1714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fr-FR" sz="4800" dirty="0" smtClean="0"/>
              <a:t>Comment avancer </a:t>
            </a:r>
            <a:r>
              <a:rPr lang="fr-FR" sz="4800" dirty="0"/>
              <a:t/>
            </a:r>
            <a:br>
              <a:rPr lang="fr-FR" sz="480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48792" y="1556792"/>
            <a:ext cx="9940168" cy="530120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fr-FR" sz="1400" dirty="0"/>
          </a:p>
          <a:p>
            <a:pPr lvl="1" algn="just"/>
            <a:r>
              <a:rPr lang="fr-FR" sz="2000" dirty="0" smtClean="0"/>
              <a:t>Repérer un état basal et le comparer à des états de souffrance psychique </a:t>
            </a:r>
          </a:p>
          <a:p>
            <a:pPr lvl="2" algn="just"/>
            <a:r>
              <a:rPr lang="fr-FR" sz="2000" dirty="0" smtClean="0"/>
              <a:t>Inspiré des travaux de l’équipe de San </a:t>
            </a:r>
            <a:r>
              <a:rPr lang="fr-FR" sz="2000" dirty="0" err="1" smtClean="0"/>
              <a:t>Salvadour</a:t>
            </a:r>
            <a:endParaRPr lang="fr-FR" sz="2000" dirty="0" smtClean="0"/>
          </a:p>
          <a:p>
            <a:pPr lvl="2" algn="just"/>
            <a:r>
              <a:rPr lang="fr-FR" sz="2000" dirty="0" smtClean="0"/>
              <a:t>Différencier : absence de souffrance psychique / souffrance psychique « ordinaire » / souffrance psychique profonde</a:t>
            </a:r>
          </a:p>
          <a:p>
            <a:pPr lvl="2" algn="just">
              <a:buNone/>
            </a:pPr>
            <a:endParaRPr lang="fr-FR" sz="2000" dirty="0" smtClean="0"/>
          </a:p>
          <a:p>
            <a:pPr lvl="2" algn="just">
              <a:buNone/>
            </a:pPr>
            <a:endParaRPr lang="fr-FR" sz="2000" dirty="0" smtClean="0"/>
          </a:p>
          <a:p>
            <a:pPr lvl="1" algn="just"/>
            <a:r>
              <a:rPr lang="fr-FR" sz="2000" dirty="0" smtClean="0"/>
              <a:t>Evaluer le fonctionnement de la vie psychique des enfants</a:t>
            </a:r>
          </a:p>
          <a:p>
            <a:pPr lvl="2" algn="just"/>
            <a:r>
              <a:rPr lang="fr-FR" sz="2000" dirty="0" smtClean="0"/>
              <a:t>Communique-t-il intentionnellement ? </a:t>
            </a:r>
          </a:p>
          <a:p>
            <a:pPr lvl="2" algn="just"/>
            <a:r>
              <a:rPr lang="fr-FR" sz="2000" dirty="0" smtClean="0"/>
              <a:t>Est il conscient de sa situation </a:t>
            </a:r>
            <a:r>
              <a:rPr lang="fr-FR" dirty="0" smtClean="0"/>
              <a:t>?</a:t>
            </a:r>
          </a:p>
          <a:p>
            <a:pPr lvl="2"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548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8480" y="175967"/>
            <a:ext cx="8596668" cy="832701"/>
          </a:xfrm>
        </p:spPr>
        <p:txBody>
          <a:bodyPr/>
          <a:lstStyle/>
          <a:p>
            <a:r>
              <a:rPr lang="fr-FR" dirty="0" smtClean="0"/>
              <a:t>Repérer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948112" y="770642"/>
            <a:ext cx="8153400" cy="4925144"/>
          </a:xfrm>
        </p:spPr>
        <p:txBody>
          <a:bodyPr>
            <a:normAutofit fontScale="55000" lnSpcReduction="20000"/>
          </a:bodyPr>
          <a:lstStyle/>
          <a:p>
            <a:r>
              <a:rPr lang="fr-FR" sz="3200" dirty="0"/>
              <a:t>Les signes </a:t>
            </a:r>
          </a:p>
          <a:p>
            <a:pPr lvl="1"/>
            <a:r>
              <a:rPr lang="fr-FR" sz="2900" dirty="0"/>
              <a:t>Actifs : agitation, hypertonie, cris, pleurs</a:t>
            </a:r>
          </a:p>
          <a:p>
            <a:pPr lvl="1"/>
            <a:r>
              <a:rPr lang="fr-FR" sz="2900" dirty="0"/>
              <a:t>Passifs: repli, perte des intérêts, hypotonie, refus ou diminution des interactions, perte de l’appétit, absence de mimiques </a:t>
            </a:r>
            <a:r>
              <a:rPr lang="fr-FR" sz="2900" dirty="0" smtClean="0"/>
              <a:t>faciales</a:t>
            </a:r>
            <a:endParaRPr lang="fr-FR" sz="1100" dirty="0"/>
          </a:p>
          <a:p>
            <a:r>
              <a:rPr lang="fr-FR" sz="3200" dirty="0"/>
              <a:t>Les sens accordés aux </a:t>
            </a:r>
            <a:r>
              <a:rPr lang="fr-FR" sz="3200" dirty="0" smtClean="0"/>
              <a:t>signes par chacun </a:t>
            </a:r>
            <a:endParaRPr lang="fr-FR" sz="3200" dirty="0"/>
          </a:p>
          <a:p>
            <a:pPr lvl="1"/>
            <a:r>
              <a:rPr lang="fr-FR" sz="2900" dirty="0"/>
              <a:t>Peur, angoisse ou appréhension, détresse, chagrin ou tristesse, dépression, stress, colère et frustration</a:t>
            </a:r>
          </a:p>
          <a:p>
            <a:pPr lvl="1">
              <a:buNone/>
            </a:pPr>
            <a:endParaRPr lang="fr-FR" sz="1100" dirty="0"/>
          </a:p>
          <a:p>
            <a:r>
              <a:rPr lang="fr-FR" sz="3200" dirty="0"/>
              <a:t>Contextes </a:t>
            </a:r>
          </a:p>
          <a:p>
            <a:pPr lvl="1"/>
            <a:r>
              <a:rPr lang="fr-FR" sz="2900" dirty="0"/>
              <a:t>Moments de solitude et/ou de changements</a:t>
            </a:r>
          </a:p>
          <a:p>
            <a:pPr lvl="1"/>
            <a:r>
              <a:rPr lang="fr-FR" sz="2900" dirty="0"/>
              <a:t>Lors des pertes de compétences (Evolution de la maladie)</a:t>
            </a:r>
          </a:p>
          <a:p>
            <a:pPr lvl="1"/>
            <a:r>
              <a:rPr lang="fr-FR" sz="2900" dirty="0"/>
              <a:t>Epilepsie </a:t>
            </a:r>
            <a:endParaRPr lang="fr-FR" sz="2900" dirty="0" smtClean="0"/>
          </a:p>
          <a:p>
            <a:pPr lvl="1"/>
            <a:r>
              <a:rPr lang="fr-FR" sz="2900" dirty="0" smtClean="0"/>
              <a:t>Douleur</a:t>
            </a:r>
            <a:endParaRPr lang="fr-FR" sz="1600" dirty="0"/>
          </a:p>
          <a:p>
            <a:pPr lvl="1"/>
            <a:r>
              <a:rPr lang="fr-FR" sz="2900" dirty="0"/>
              <a:t>Intrication souffrance des parents et souffrance des enfants</a:t>
            </a:r>
          </a:p>
          <a:p>
            <a:pPr lvl="1"/>
            <a:r>
              <a:rPr lang="fr-FR" sz="2900" dirty="0" smtClean="0"/>
              <a:t>Symptômes psychiatriques </a:t>
            </a:r>
            <a:r>
              <a:rPr lang="fr-FR" sz="2900" dirty="0"/>
              <a:t>de certaines </a:t>
            </a:r>
            <a:r>
              <a:rPr lang="fr-FR" sz="2900" dirty="0" smtClean="0"/>
              <a:t>maladies</a:t>
            </a:r>
          </a:p>
          <a:p>
            <a:pPr lvl="1"/>
            <a:r>
              <a:rPr lang="fr-FR" sz="2900" dirty="0" smtClean="0"/>
              <a:t>Evénement particulier </a:t>
            </a:r>
            <a:endParaRPr lang="fr-FR" sz="2900" dirty="0"/>
          </a:p>
        </p:txBody>
      </p:sp>
    </p:spTree>
    <p:extLst>
      <p:ext uri="{BB962C8B-B14F-4D97-AF65-F5344CB8AC3E}">
        <p14:creationId xmlns:p14="http://schemas.microsoft.com/office/powerpoint/2010/main" val="236673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CONCLUSION :</a:t>
            </a:r>
            <a:br>
              <a:rPr lang="fr-FR" dirty="0" smtClean="0"/>
            </a:br>
            <a:r>
              <a:rPr lang="fr-FR" dirty="0" smtClean="0"/>
              <a:t>Evaluer la souffrance psychique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77334" y="1772816"/>
            <a:ext cx="9611626" cy="46805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r-FR" sz="3200" dirty="0"/>
              <a:t>Pas d’outil d’hétéro-évaluation de la souffrance psychique de </a:t>
            </a:r>
            <a:r>
              <a:rPr lang="fr-FR" sz="3200" dirty="0" smtClean="0"/>
              <a:t>la PPH à </a:t>
            </a:r>
            <a:r>
              <a:rPr lang="fr-FR" sz="3200" dirty="0"/>
              <a:t>ce jour</a:t>
            </a:r>
          </a:p>
          <a:p>
            <a:pPr lvl="0"/>
            <a:r>
              <a:rPr lang="fr-FR" sz="3200" dirty="0"/>
              <a:t>Mais démarche identique à celle de l’évaluation de la douleur possible </a:t>
            </a:r>
            <a:r>
              <a:rPr lang="fr-FR" sz="3200" dirty="0" smtClean="0"/>
              <a:t>en </a:t>
            </a:r>
            <a:r>
              <a:rPr lang="fr-FR" sz="2800" dirty="0" smtClean="0"/>
              <a:t>s’appuyant </a:t>
            </a:r>
            <a:r>
              <a:rPr lang="fr-FR" sz="2800" dirty="0"/>
              <a:t>sur le langage privé </a:t>
            </a:r>
            <a:r>
              <a:rPr lang="fr-FR" sz="2800" dirty="0" smtClean="0"/>
              <a:t>professionnel / parent </a:t>
            </a:r>
            <a:r>
              <a:rPr lang="fr-FR" sz="2800" dirty="0"/>
              <a:t>/ enfant </a:t>
            </a:r>
          </a:p>
          <a:p>
            <a:pPr lvl="2"/>
            <a:r>
              <a:rPr lang="fr-FR" sz="3400" dirty="0"/>
              <a:t>Aider la distinction des émotions de l’enfant et celles de ses </a:t>
            </a:r>
            <a:r>
              <a:rPr lang="fr-FR" sz="3400" dirty="0" smtClean="0"/>
              <a:t>proches</a:t>
            </a:r>
            <a:r>
              <a:rPr lang="fr-FR" sz="3400" dirty="0"/>
              <a:t> : apprendre avec eux, valoriser leurs compétences et leurs connaissances tout en </a:t>
            </a:r>
            <a:r>
              <a:rPr lang="fr-FR" sz="3400" dirty="0" smtClean="0"/>
              <a:t>les interrogeant</a:t>
            </a:r>
          </a:p>
          <a:p>
            <a:pPr lvl="2"/>
            <a:r>
              <a:rPr lang="fr-FR" sz="3400" dirty="0" smtClean="0"/>
              <a:t>Favoriser </a:t>
            </a:r>
            <a:r>
              <a:rPr lang="fr-FR" sz="3400" dirty="0"/>
              <a:t>la description des signes de souffrance pour favoriser les distinctions (douleur / inconfort etc.) mais aussi </a:t>
            </a:r>
            <a:r>
              <a:rPr lang="fr-FR" sz="3400" dirty="0" smtClean="0"/>
              <a:t>leurs </a:t>
            </a:r>
            <a:r>
              <a:rPr lang="fr-FR" sz="3400" dirty="0"/>
              <a:t>intrications </a:t>
            </a:r>
            <a:r>
              <a:rPr lang="fr-FR" sz="3400" dirty="0" smtClean="0"/>
              <a:t>complexes (la médaille dans le dos) </a:t>
            </a:r>
            <a:endParaRPr lang="fr-FR" sz="3400" dirty="0"/>
          </a:p>
          <a:p>
            <a:pPr lvl="2"/>
            <a:r>
              <a:rPr lang="fr-FR" sz="3400" dirty="0"/>
              <a:t>Aider à distinguer les émotions de l’enfant et celles de ses </a:t>
            </a:r>
            <a:r>
              <a:rPr lang="fr-FR" sz="3400" dirty="0" smtClean="0"/>
              <a:t>proches</a:t>
            </a:r>
            <a:r>
              <a:rPr lang="fr-FR" sz="3400" dirty="0"/>
              <a:t> : Description des signes, de leur sens, de la différence avec d’autres </a:t>
            </a:r>
            <a:r>
              <a:rPr lang="fr-FR" sz="3400" dirty="0" smtClean="0"/>
              <a:t>signes. </a:t>
            </a:r>
            <a:endParaRPr lang="fr-FR" sz="3400" dirty="0"/>
          </a:p>
          <a:p>
            <a:pPr lvl="4">
              <a:buNone/>
            </a:pPr>
            <a:endParaRPr lang="fr-FR" dirty="0" smtClean="0"/>
          </a:p>
          <a:p>
            <a:pPr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05048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Enjeux de communication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Multiplier les propositions de communications et les utiliser au quotidien </a:t>
            </a:r>
          </a:p>
          <a:p>
            <a:r>
              <a:rPr lang="fr-FR" dirty="0" smtClean="0"/>
              <a:t>Créer et repérer les conditions optimales de communication (environnement, canal de communication..) </a:t>
            </a:r>
          </a:p>
        </p:txBody>
      </p:sp>
    </p:spTree>
    <p:extLst>
      <p:ext uri="{BB962C8B-B14F-4D97-AF65-F5344CB8AC3E}">
        <p14:creationId xmlns:p14="http://schemas.microsoft.com/office/powerpoint/2010/main" val="3965239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28908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Mener une politique d’</a:t>
            </a:r>
            <a:r>
              <a:rPr lang="fr-FR" dirty="0" err="1" smtClean="0"/>
              <a:t>avaluation</a:t>
            </a:r>
            <a:r>
              <a:rPr lang="fr-FR" dirty="0" smtClean="0"/>
              <a:t> de la souffrance psychique et des effets des interventions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43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Polyhandicap et souffrance psychique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 smtClean="0"/>
              <a:t>Intrication psyché/soma </a:t>
            </a:r>
          </a:p>
          <a:p>
            <a:pPr lvl="1">
              <a:defRPr/>
            </a:pPr>
            <a:r>
              <a:rPr lang="fr-FR" sz="2400" dirty="0" smtClean="0"/>
              <a:t>Avoir mal physiquement a un effet sur la psyché </a:t>
            </a:r>
          </a:p>
          <a:p>
            <a:pPr lvl="1">
              <a:defRPr/>
            </a:pPr>
            <a:r>
              <a:rPr lang="fr-FR" sz="2400" dirty="0" smtClean="0"/>
              <a:t>Etre déprimé a un effet sur le soma (nourriture, sommeil…) </a:t>
            </a:r>
          </a:p>
          <a:p>
            <a:pPr marL="366713" lvl="1" indent="0">
              <a:buNone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611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fr-FR" dirty="0" smtClean="0"/>
              <a:t>Outil pour penser, transformer la souffrance psychique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>
              <a:defRPr/>
            </a:pPr>
            <a:r>
              <a:rPr lang="fr-FR" dirty="0" smtClean="0"/>
              <a:t>Ne jamais souffrir psychiquement , c’est quelque part être mort </a:t>
            </a:r>
          </a:p>
          <a:p>
            <a:pPr indent="-274320">
              <a:defRPr/>
            </a:pPr>
            <a:r>
              <a:rPr lang="fr-FR" dirty="0" smtClean="0"/>
              <a:t>Vouloir protéger l’humain de la confrontation à la souffrance est une déni d’humanité </a:t>
            </a:r>
            <a:endParaRPr lang="fr-FR" dirty="0" smtClean="0"/>
          </a:p>
          <a:p>
            <a:pPr indent="-274320">
              <a:defRPr/>
            </a:pPr>
            <a:endParaRPr lang="fr-FR" dirty="0"/>
          </a:p>
          <a:p>
            <a:pPr indent="-274320">
              <a:defRPr/>
            </a:pPr>
            <a:endParaRPr lang="fr-FR" dirty="0" smtClean="0"/>
          </a:p>
          <a:p>
            <a:pPr marL="68580" indent="0">
              <a:buNone/>
              <a:defRPr/>
            </a:pPr>
            <a:r>
              <a:rPr lang="fr-FR" sz="2000" dirty="0" smtClean="0"/>
              <a:t>Quels processus, quelles ressources mobilisées pour soutenir la gestion des conflits intra-psychiques et intersubjectifs </a:t>
            </a:r>
          </a:p>
          <a:p>
            <a:pPr marL="137160" indent="0">
              <a:buNone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2198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Tristesse 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Pas pathologique si entendue, comprise et apaisée par le lien et vécue dans le lien </a:t>
            </a:r>
          </a:p>
          <a:p>
            <a:pPr eaLnBrk="1" hangingPunct="1"/>
            <a:r>
              <a:rPr lang="fr-FR" altLang="fr-FR" smtClean="0"/>
              <a:t>Pas pathologique en soi  c’est ce que l’enfant en fait qui peut le faire devenir </a:t>
            </a:r>
          </a:p>
          <a:p>
            <a:pPr eaLnBrk="1" hangingPunct="1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88216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Troubles du « comportement » ou comportement expression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>
              <a:defRPr/>
            </a:pPr>
            <a:r>
              <a:rPr lang="fr-FR" dirty="0" smtClean="0"/>
              <a:t>Ne jamais renoncer à y mettre un sens </a:t>
            </a:r>
          </a:p>
          <a:p>
            <a:pPr indent="-274320">
              <a:defRPr/>
            </a:pPr>
            <a:r>
              <a:rPr lang="fr-FR" dirty="0" smtClean="0"/>
              <a:t>Ne jamais renoncer à l’idée que même dans les moments de crise, le sujet est présent et acteur dans ce qui se passe </a:t>
            </a:r>
          </a:p>
          <a:p>
            <a:pPr marL="68580" indent="0">
              <a:buNone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521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677334" y="216816"/>
            <a:ext cx="8596668" cy="1713584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2800" b="1" dirty="0"/>
              <a:t>La personne handicapée  a moins d’outils psychiques pour gérer psychiquement ses conflits </a:t>
            </a:r>
            <a:r>
              <a:rPr lang="fr-FR" altLang="fr-FR" sz="2800" b="1" dirty="0" smtClean="0"/>
              <a:t>psychiques, </a:t>
            </a:r>
            <a:r>
              <a:rPr lang="fr-FR" altLang="fr-FR" sz="2800" b="1" dirty="0" smtClean="0"/>
              <a:t>lui </a:t>
            </a:r>
            <a:r>
              <a:rPr lang="fr-FR" altLang="fr-FR" sz="2800" b="1" dirty="0"/>
              <a:t>faire le crédit de trouver les chemins </a:t>
            </a:r>
            <a:r>
              <a:rPr lang="fr-FR" altLang="fr-FR" sz="2800" b="1" dirty="0" smtClean="0"/>
              <a:t>pour en dire quelque chose</a:t>
            </a:r>
            <a:endParaRPr lang="fr-FR" alt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indent="-274320">
              <a:defRPr/>
            </a:pPr>
            <a:endParaRPr lang="fr-FR" dirty="0" smtClean="0"/>
          </a:p>
          <a:p>
            <a:pPr marL="68580" indent="0">
              <a:buNone/>
              <a:defRPr/>
            </a:pPr>
            <a:r>
              <a:rPr lang="fr-FR" sz="2800" dirty="0" smtClean="0"/>
              <a:t>Parler </a:t>
            </a:r>
            <a:r>
              <a:rPr lang="fr-FR" sz="2800" dirty="0"/>
              <a:t>de ce qui « se voit » « se sait » « se vit » de la pathologie dès l’enfance </a:t>
            </a:r>
            <a:r>
              <a:rPr lang="fr-FR" sz="2800" b="1" dirty="0"/>
              <a:t>avec la personne </a:t>
            </a:r>
            <a:r>
              <a:rPr lang="fr-FR" sz="2800" b="1" dirty="0" smtClean="0"/>
              <a:t>polyhandicapée</a:t>
            </a:r>
            <a:r>
              <a:rPr lang="fr-FR" sz="2800" dirty="0" smtClean="0"/>
              <a:t> </a:t>
            </a:r>
            <a:r>
              <a:rPr lang="fr-FR" sz="2800" dirty="0"/>
              <a:t>est le meilleur moyen pour que la </a:t>
            </a:r>
            <a:r>
              <a:rPr lang="fr-FR" sz="2800" dirty="0" smtClean="0"/>
              <a:t>souffrance psychique puisse entraver </a:t>
            </a:r>
            <a:r>
              <a:rPr lang="fr-FR" sz="2800" dirty="0"/>
              <a:t>le moins possible </a:t>
            </a:r>
            <a:r>
              <a:rPr lang="fr-FR" sz="2800" dirty="0" smtClean="0"/>
              <a:t>son devenir. </a:t>
            </a:r>
            <a:endParaRPr lang="fr-FR" sz="2800" dirty="0"/>
          </a:p>
          <a:p>
            <a:pPr indent="-274320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280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6414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/>
              <a:t>Clinique du symptôme</a:t>
            </a:r>
            <a:br>
              <a:rPr lang="fr-FR" sz="2700" dirty="0"/>
            </a:br>
            <a:r>
              <a:rPr lang="fr-FR" sz="2700" dirty="0"/>
              <a:t>du normal au pathologique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2566989" y="1557339"/>
            <a:ext cx="6777037" cy="4275137"/>
          </a:xfrm>
        </p:spPr>
        <p:txBody>
          <a:bodyPr>
            <a:normAutofit/>
          </a:bodyPr>
          <a:lstStyle/>
          <a:p>
            <a:pPr lvl="1" eaLnBrk="1" hangingPunct="1"/>
            <a:r>
              <a:rPr lang="fr-FR" altLang="fr-FR" sz="2400" dirty="0" smtClean="0"/>
              <a:t>Depuis quand </a:t>
            </a:r>
          </a:p>
          <a:p>
            <a:pPr lvl="1" eaLnBrk="1" hangingPunct="1"/>
            <a:r>
              <a:rPr lang="fr-FR" altLang="fr-FR" sz="2400" dirty="0" smtClean="0"/>
              <a:t>Suite à quoi </a:t>
            </a:r>
          </a:p>
          <a:p>
            <a:pPr lvl="1" eaLnBrk="1" hangingPunct="1"/>
            <a:r>
              <a:rPr lang="fr-FR" altLang="fr-FR" sz="2400" dirty="0" smtClean="0"/>
              <a:t>Evolue-t-il </a:t>
            </a:r>
          </a:p>
          <a:p>
            <a:pPr lvl="1" eaLnBrk="1" hangingPunct="1"/>
            <a:r>
              <a:rPr lang="fr-FR" altLang="fr-FR" sz="2400" dirty="0" err="1" smtClean="0"/>
              <a:t>A-t-il</a:t>
            </a:r>
            <a:r>
              <a:rPr lang="fr-FR" altLang="fr-FR" sz="2400" dirty="0" smtClean="0"/>
              <a:t> déjà existé ainsi </a:t>
            </a:r>
          </a:p>
          <a:p>
            <a:pPr lvl="1" eaLnBrk="1" hangingPunct="1"/>
            <a:r>
              <a:rPr lang="fr-FR" altLang="fr-FR" sz="2400" dirty="0" smtClean="0"/>
              <a:t>Suite à quoi </a:t>
            </a:r>
          </a:p>
          <a:p>
            <a:pPr lvl="1" eaLnBrk="1" hangingPunct="1"/>
            <a:r>
              <a:rPr lang="fr-FR" altLang="fr-FR" sz="2400" dirty="0" smtClean="0"/>
              <a:t>Avec quels effets sur les proches </a:t>
            </a:r>
          </a:p>
          <a:p>
            <a:pPr lvl="1" eaLnBrk="1" hangingPunct="1"/>
            <a:endParaRPr lang="fr-FR" altLang="fr-FR" sz="2400" dirty="0" smtClean="0"/>
          </a:p>
          <a:p>
            <a:pPr marL="68263" indent="0" algn="ctr">
              <a:buNone/>
            </a:pPr>
            <a:r>
              <a:rPr lang="fr-FR" altLang="fr-FR" sz="2400" b="1" dirty="0" smtClean="0"/>
              <a:t>Mettre en tension ce que les proches disent et ce que le sujet manifeste </a:t>
            </a:r>
          </a:p>
        </p:txBody>
      </p:sp>
    </p:spTree>
    <p:extLst>
      <p:ext uri="{BB962C8B-B14F-4D97-AF65-F5344CB8AC3E}">
        <p14:creationId xmlns:p14="http://schemas.microsoft.com/office/powerpoint/2010/main" val="301175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fr-FR" dirty="0" smtClean="0"/>
              <a:t>Ontologique dépendance à l’autre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26626" y="2021952"/>
            <a:ext cx="7845654" cy="3509963"/>
          </a:xfrm>
        </p:spPr>
        <p:txBody>
          <a:bodyPr rtlCol="0">
            <a:normAutofit/>
          </a:bodyPr>
          <a:lstStyle/>
          <a:p>
            <a:pPr indent="-274320">
              <a:defRPr/>
            </a:pPr>
            <a:r>
              <a:rPr lang="fr-FR" dirty="0" smtClean="0"/>
              <a:t>Entre expérience interne et « observable »</a:t>
            </a:r>
          </a:p>
          <a:p>
            <a:pPr marL="68580" indent="0">
              <a:buNone/>
              <a:defRPr/>
            </a:pPr>
            <a:r>
              <a:rPr lang="fr-FR" dirty="0" smtClean="0"/>
              <a:t> </a:t>
            </a:r>
          </a:p>
          <a:p>
            <a:pPr marL="68580" indent="0">
              <a:buNone/>
              <a:defRPr/>
            </a:pPr>
            <a:r>
              <a:rPr lang="fr-FR" sz="2800" b="1" dirty="0" smtClean="0"/>
              <a:t>Le sujet est le meilleur informateur sur sa vie psychique </a:t>
            </a:r>
          </a:p>
          <a:p>
            <a:pPr marL="68580" indent="0">
              <a:buNone/>
              <a:defRPr/>
            </a:pPr>
            <a:r>
              <a:rPr lang="fr-FR" sz="2800" b="1" dirty="0"/>
              <a:t>N</a:t>
            </a:r>
            <a:r>
              <a:rPr lang="fr-FR" sz="2800" b="1" dirty="0" smtClean="0"/>
              <a:t>e pas uniquement passer par les « proxis » </a:t>
            </a:r>
          </a:p>
          <a:p>
            <a:pPr marL="68580" indent="0">
              <a:buNone/>
              <a:defRPr/>
            </a:pPr>
            <a:endParaRPr lang="fr-FR" sz="2800" b="1" dirty="0"/>
          </a:p>
          <a:p>
            <a:pPr marL="68580" indent="0">
              <a:buNone/>
              <a:defRPr/>
            </a:pPr>
            <a:r>
              <a:rPr lang="fr-FR" sz="2800" b="1" dirty="0" smtClean="0"/>
              <a:t>Oui mais comment ? </a:t>
            </a:r>
          </a:p>
        </p:txBody>
      </p:sp>
    </p:spTree>
    <p:extLst>
      <p:ext uri="{BB962C8B-B14F-4D97-AF65-F5344CB8AC3E}">
        <p14:creationId xmlns:p14="http://schemas.microsoft.com/office/powerpoint/2010/main" val="241779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800"/>
              <a:t>Ce que la personne handicapée souhaite, rêve, seule, elle peut le dire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idx="1"/>
          </p:nvPr>
        </p:nvSpPr>
        <p:spPr>
          <a:xfrm>
            <a:off x="848412" y="2057400"/>
            <a:ext cx="9590988" cy="4191000"/>
          </a:xfrm>
        </p:spPr>
        <p:txBody>
          <a:bodyPr rtlCol="0">
            <a:normAutofit/>
          </a:bodyPr>
          <a:lstStyle/>
          <a:p>
            <a:pPr indent="-274320">
              <a:defRPr/>
            </a:pPr>
            <a:endParaRPr lang="fr-FR" sz="2800" dirty="0"/>
          </a:p>
          <a:p>
            <a:pPr indent="-274320">
              <a:defRPr/>
            </a:pPr>
            <a:r>
              <a:rPr lang="fr-FR" sz="2800" dirty="0"/>
              <a:t>Différencier l’effet des difficultés  « pour soi », « sur soi » ; celui sur les « autres » et sur la personne handicapée</a:t>
            </a:r>
          </a:p>
          <a:p>
            <a:pPr marL="68580" indent="0">
              <a:buNone/>
              <a:defRPr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83728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557</Words>
  <Application>Microsoft Office PowerPoint</Application>
  <PresentationFormat>Grand écran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Trebuchet MS</vt:lpstr>
      <vt:lpstr>Wingdings 3</vt:lpstr>
      <vt:lpstr>Facette</vt:lpstr>
      <vt:lpstr>Les enjeux de communication et évaluation de la souffrance psychique dans le polyhandicap</vt:lpstr>
      <vt:lpstr>Polyhandicap et souffrance psychique </vt:lpstr>
      <vt:lpstr>Outil pour penser, transformer la souffrance psychique </vt:lpstr>
      <vt:lpstr>Tristesse </vt:lpstr>
      <vt:lpstr>Troubles du « comportement » ou comportement expression  </vt:lpstr>
      <vt:lpstr>La personne handicapée  a moins d’outils psychiques pour gérer psychiquement ses conflits psychiques, lui faire le crédit de trouver les chemins pour en dire quelque chose</vt:lpstr>
      <vt:lpstr> Clinique du symptôme du normal au pathologique  </vt:lpstr>
      <vt:lpstr>Ontologique dépendance à l’autre </vt:lpstr>
      <vt:lpstr>Ce que la personne handicapée souhaite, rêve, seule, elle peut le dire</vt:lpstr>
      <vt:lpstr>Question éthique  Ce que je sens, seul moi le sait…. </vt:lpstr>
      <vt:lpstr>Attente comme « expérience d’une absence » Anzieu (1993)  </vt:lpstr>
      <vt:lpstr>Se représenter ce que l’autre vit et lui demander de confirmer </vt:lpstr>
      <vt:lpstr>Troubles sensoriels, cognitifs  et moteurs entravent l’expression et la compréhension </vt:lpstr>
      <vt:lpstr>Comment avancer  </vt:lpstr>
      <vt:lpstr>Repérer </vt:lpstr>
      <vt:lpstr>CONCLUSION : Evaluer la souffrance psychique</vt:lpstr>
      <vt:lpstr>Enjeux de communication </vt:lpstr>
      <vt:lpstr>Mener une politique d’avaluation de la souffrance psychique et des effets des interventions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9</cp:revision>
  <dcterms:created xsi:type="dcterms:W3CDTF">2020-01-06T14:49:56Z</dcterms:created>
  <dcterms:modified xsi:type="dcterms:W3CDTF">2020-01-08T16:50:10Z</dcterms:modified>
</cp:coreProperties>
</file>