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8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73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719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938670" y="6535058"/>
            <a:ext cx="2804160" cy="13157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98928DFA-3FD8-CA49-B95B-0743D7D8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503"/>
            <a:ext cx="12192000" cy="3126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070" b="0" i="0">
                <a:solidFill>
                  <a:srgbClr val="B7191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rt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927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54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96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26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4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95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54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7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36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3A8F-03ED-42E7-A640-C21A292FC38F}" type="datetimeFigureOut">
              <a:rPr lang="fr-FR" smtClean="0"/>
              <a:t>12/01/2020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6B2A1-EA76-417F-85D2-2B51BC8B8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0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9134" y="1354873"/>
            <a:ext cx="115962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spc="-68" dirty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ronde : « Et nos voisins européens, comment </a:t>
            </a:r>
            <a:r>
              <a:rPr lang="fr-FR" sz="5400" spc="-68" dirty="0" err="1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font-ils</a:t>
            </a:r>
            <a:r>
              <a:rPr lang="fr-FR" sz="5400" spc="-68" dirty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» – Retour d’expérience sur les voyages d’étude et perspectives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1" y="5266365"/>
            <a:ext cx="3104723" cy="140403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405" y="5162528"/>
            <a:ext cx="1620087" cy="162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2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962757" y="1785720"/>
            <a:ext cx="10432073" cy="4163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877" indent="-113728" defTabSz="822960">
              <a:lnSpc>
                <a:spcPts val="2822"/>
              </a:lnSpc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160" spc="-68" dirty="0">
                <a:solidFill>
                  <a:srgbClr val="675053"/>
                </a:solidFill>
                <a:latin typeface="Arial"/>
                <a:cs typeface="Arial"/>
              </a:rPr>
              <a:t> </a:t>
            </a:r>
            <a:r>
              <a:rPr lang="fr-FR" sz="2160" spc="-68" dirty="0">
                <a:solidFill>
                  <a:srgbClr val="675053"/>
                </a:solidFill>
                <a:cs typeface="Arial"/>
              </a:rPr>
              <a:t>2 objectifs : 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 Favoriser l’innovation en identifiant des </a:t>
            </a:r>
            <a:r>
              <a:rPr lang="fr-FR" b="1" dirty="0"/>
              <a:t>sources d’inspiration à l’étranger </a:t>
            </a:r>
            <a:r>
              <a:rPr lang="fr-FR" dirty="0"/>
              <a:t>: comment font les autres ?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b="1" dirty="0"/>
              <a:t>Faire travailler ensemble</a:t>
            </a:r>
            <a:r>
              <a:rPr lang="fr-FR" dirty="0"/>
              <a:t> professionnels de terrain, institutionnels et chercheurs</a:t>
            </a:r>
            <a:endParaRPr dirty="0"/>
          </a:p>
          <a:p>
            <a:pPr marL="158877" indent="-113728" defTabSz="822960">
              <a:spcBef>
                <a:spcPts val="2372"/>
              </a:spcBef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160" spc="-9" dirty="0">
                <a:solidFill>
                  <a:srgbClr val="675053"/>
                </a:solidFill>
                <a:cs typeface="Arial"/>
              </a:rPr>
              <a:t> 13 projets financés sur 4 thématiques distinctes : 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L’accompagnement des personnes polyhandicapées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L’accès au logement des personnes handicapées psychiques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Les organisations territoriales de l’accompagnement des personnes à fort besoin d’aide à l’autonomie à domicile 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La qualité de vie des personnes vivant en établissement pour personnes âgées dépendantes</a:t>
            </a:r>
            <a:endParaRPr sz="2160" dirty="0">
              <a:solidFill>
                <a:srgbClr val="654F52"/>
              </a:solidFill>
              <a:cs typeface="News Gothic MT"/>
            </a:endParaRPr>
          </a:p>
          <a:p>
            <a:pPr marL="411480" lvl="1" defTabSz="822960">
              <a:spcBef>
                <a:spcPts val="14"/>
              </a:spcBef>
              <a:buClr>
                <a:srgbClr val="585857"/>
              </a:buClr>
              <a:buFont typeface="News Gothic MT"/>
              <a:buChar char="-"/>
            </a:pPr>
            <a:endParaRPr sz="2070" dirty="0">
              <a:solidFill>
                <a:srgbClr val="654F52"/>
              </a:solidFill>
              <a:cs typeface="News Gothic MT"/>
            </a:endParaRPr>
          </a:p>
          <a:p>
            <a:pPr marL="158877" indent="-113728" defTabSz="822960"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endParaRPr lang="fr-FR" sz="2160" spc="-45" dirty="0">
              <a:solidFill>
                <a:srgbClr val="675053"/>
              </a:solidFill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4961" y="529277"/>
            <a:ext cx="9212352" cy="455894"/>
          </a:xfrm>
          <a:prstGeom prst="rect">
            <a:avLst/>
          </a:prstGeom>
        </p:spPr>
        <p:txBody>
          <a:bodyPr vert="horz" wrap="square" lIns="0" tIns="12573" rIns="0" bIns="0" rtlCol="0">
            <a:spAutoFit/>
          </a:bodyPr>
          <a:lstStyle/>
          <a:p>
            <a:pPr marL="11430" algn="l">
              <a:spcBef>
                <a:spcPts val="99"/>
              </a:spcBef>
            </a:pPr>
            <a:r>
              <a:rPr lang="fr-FR" sz="3200" i="1" spc="-158" dirty="0"/>
              <a:t>L’appel  à projets thématique 2017 de la CNSA</a:t>
            </a:r>
            <a:endParaRPr sz="3200" i="1" spc="18" dirty="0"/>
          </a:p>
        </p:txBody>
      </p:sp>
      <p:sp>
        <p:nvSpPr>
          <p:cNvPr id="12" name="object 12"/>
          <p:cNvSpPr txBox="1"/>
          <p:nvPr/>
        </p:nvSpPr>
        <p:spPr>
          <a:xfrm>
            <a:off x="10193432" y="6472249"/>
            <a:ext cx="149733" cy="141385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marL="11430" defTabSz="822960">
              <a:spcBef>
                <a:spcPts val="77"/>
              </a:spcBef>
            </a:pPr>
            <a:r>
              <a:rPr sz="855" spc="18" dirty="0">
                <a:solidFill>
                  <a:srgbClr val="675053"/>
                </a:solidFill>
                <a:latin typeface="Arial"/>
                <a:cs typeface="Arial"/>
              </a:rPr>
              <a:t>02</a:t>
            </a:r>
            <a:endParaRPr sz="855">
              <a:solidFill>
                <a:srgbClr val="654F52"/>
              </a:solidFill>
              <a:latin typeface="Arial"/>
              <a:cs typeface="Arial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13" y="5237913"/>
            <a:ext cx="1620087" cy="162008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663" y="5345939"/>
            <a:ext cx="3104723" cy="140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34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886" y="1588773"/>
            <a:ext cx="11043975" cy="39230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877" indent="-113728" defTabSz="822960">
              <a:lnSpc>
                <a:spcPts val="2822"/>
              </a:lnSpc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160" spc="-68" dirty="0">
                <a:solidFill>
                  <a:srgbClr val="675053"/>
                </a:solidFill>
                <a:latin typeface="Arial"/>
                <a:cs typeface="Arial"/>
              </a:rPr>
              <a:t> </a:t>
            </a:r>
            <a:r>
              <a:rPr lang="fr-FR" sz="2160" spc="-68" dirty="0">
                <a:solidFill>
                  <a:srgbClr val="675053"/>
                </a:solidFill>
                <a:cs typeface="Arial"/>
              </a:rPr>
              <a:t>Une pratique ancienne qui se poursuit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 Hérodote  en voyage d’études à Babylone au </a:t>
            </a:r>
            <a:r>
              <a:rPr lang="fr-FR" dirty="0" err="1"/>
              <a:t>Vè</a:t>
            </a:r>
            <a:r>
              <a:rPr lang="fr-FR" dirty="0"/>
              <a:t> siècle avant JC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Alexis de Tocqueville, Du système pénitentiaire en Amérique et de son application, 1833</a:t>
            </a:r>
          </a:p>
          <a:p>
            <a:pPr lvl="1">
              <a:lnSpc>
                <a:spcPts val="2822"/>
              </a:lnSpc>
              <a:buClr>
                <a:srgbClr val="B71918"/>
              </a:buClr>
              <a:buSzPct val="129166"/>
              <a:tabLst>
                <a:tab pos="159449" algn="l"/>
              </a:tabLst>
            </a:pPr>
            <a:endParaRPr lang="fr-FR" dirty="0"/>
          </a:p>
          <a:p>
            <a:pPr marL="285750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2160" spc="-9" dirty="0">
                <a:solidFill>
                  <a:srgbClr val="675053"/>
                </a:solidFill>
                <a:cs typeface="Arial"/>
              </a:rPr>
              <a:t>Les caractéristiques du voyage d’étude : 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Une </a:t>
            </a:r>
            <a:r>
              <a:rPr lang="fr-FR" b="1" dirty="0"/>
              <a:t>observation de terrain qui consiste en une comparaison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Un objectif: </a:t>
            </a:r>
            <a:r>
              <a:rPr lang="fr-FR" b="1" dirty="0"/>
              <a:t>apprendre des autres </a:t>
            </a:r>
          </a:p>
          <a:p>
            <a:pPr lvl="1">
              <a:lnSpc>
                <a:spcPts val="2822"/>
              </a:lnSpc>
              <a:buClr>
                <a:srgbClr val="B71918"/>
              </a:buClr>
              <a:buSzPct val="129166"/>
              <a:tabLst>
                <a:tab pos="159449" algn="l"/>
              </a:tabLst>
            </a:pPr>
            <a:endParaRPr lang="fr-FR" b="1" dirty="0"/>
          </a:p>
          <a:p>
            <a:pPr marL="285750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2160" spc="-45" dirty="0">
                <a:solidFill>
                  <a:srgbClr val="675053"/>
                </a:solidFill>
                <a:cs typeface="Arial"/>
              </a:rPr>
              <a:t>La vision  contemporaine du voyages d’études : identifier et diffuser les « best practices »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dirty="0"/>
              <a:t>Pose la question de la </a:t>
            </a:r>
            <a:r>
              <a:rPr lang="fr-FR" b="1" dirty="0"/>
              <a:t>transférabilité</a:t>
            </a:r>
            <a:r>
              <a:rPr lang="fr-FR" dirty="0"/>
              <a:t> </a:t>
            </a:r>
          </a:p>
          <a:p>
            <a:pPr marL="742950" lvl="1" indent="-28575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b="1" dirty="0"/>
              <a:t>Distinguer la bonne pratique du bon contexte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1770" y="542056"/>
            <a:ext cx="9212352" cy="455894"/>
          </a:xfrm>
          <a:prstGeom prst="rect">
            <a:avLst/>
          </a:prstGeom>
        </p:spPr>
        <p:txBody>
          <a:bodyPr vert="horz" wrap="square" lIns="0" tIns="12573" rIns="0" bIns="0" rtlCol="0">
            <a:spAutoFit/>
          </a:bodyPr>
          <a:lstStyle/>
          <a:p>
            <a:pPr marL="11430" algn="l">
              <a:spcBef>
                <a:spcPts val="99"/>
              </a:spcBef>
            </a:pPr>
            <a:r>
              <a:rPr lang="fr-FR" sz="3200" i="1" spc="-158" dirty="0"/>
              <a:t>Le voyage d’études, c’est quoi ? </a:t>
            </a:r>
            <a:endParaRPr sz="3200" i="1" spc="18" dirty="0"/>
          </a:p>
        </p:txBody>
      </p:sp>
      <p:sp>
        <p:nvSpPr>
          <p:cNvPr id="12" name="object 12"/>
          <p:cNvSpPr txBox="1"/>
          <p:nvPr/>
        </p:nvSpPr>
        <p:spPr>
          <a:xfrm>
            <a:off x="10193432" y="6472249"/>
            <a:ext cx="149733" cy="141385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marL="11430" defTabSz="822960">
              <a:spcBef>
                <a:spcPts val="77"/>
              </a:spcBef>
            </a:pPr>
            <a:r>
              <a:rPr sz="855" spc="18" dirty="0">
                <a:solidFill>
                  <a:srgbClr val="675053"/>
                </a:solidFill>
                <a:latin typeface="Arial"/>
                <a:cs typeface="Arial"/>
              </a:rPr>
              <a:t>02</a:t>
            </a:r>
            <a:endParaRPr sz="855">
              <a:solidFill>
                <a:srgbClr val="654F52"/>
              </a:solidFill>
              <a:latin typeface="Arial"/>
              <a:cs typeface="Arial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13" y="5237913"/>
            <a:ext cx="1620087" cy="162008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663" y="5345939"/>
            <a:ext cx="3104723" cy="140403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30867" y="2099940"/>
            <a:ext cx="8297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spc="-68" dirty="0" smtClean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observations issues des voyages ?</a:t>
            </a:r>
            <a:endParaRPr lang="fr-FR" sz="5400" spc="-68" dirty="0">
              <a:solidFill>
                <a:srgbClr val="6750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1" y="5266365"/>
            <a:ext cx="3104723" cy="140403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405" y="5162528"/>
            <a:ext cx="1620087" cy="162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3923"/>
            <a:ext cx="3104723" cy="140403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13" y="5237913"/>
            <a:ext cx="1620087" cy="162008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83794" y="1996825"/>
            <a:ext cx="11838442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877" lvl="0" indent="-113728" defTabSz="822960">
              <a:spcBef>
                <a:spcPts val="2372"/>
              </a:spcBef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  <a:defRPr/>
            </a:pPr>
            <a:r>
              <a:rPr lang="fr-FR" sz="2000" b="1" dirty="0" smtClean="0"/>
              <a:t>   </a:t>
            </a:r>
            <a:r>
              <a:rPr lang="fr-FR" b="1" dirty="0" smtClean="0"/>
              <a:t>Formaliser la filière tripartite de soins des personnes polyhandicapées</a:t>
            </a:r>
            <a:r>
              <a:rPr lang="fr-FR" dirty="0" smtClean="0"/>
              <a:t> en France:</a:t>
            </a:r>
            <a:br>
              <a:rPr lang="fr-FR" dirty="0" smtClean="0"/>
            </a:br>
            <a:r>
              <a:rPr lang="fr-FR" dirty="0" smtClean="0"/>
              <a:t>        - Identification des établissements/services ressources</a:t>
            </a:r>
            <a:br>
              <a:rPr lang="fr-FR" dirty="0" smtClean="0"/>
            </a:br>
            <a:r>
              <a:rPr lang="fr-FR" dirty="0" smtClean="0"/>
              <a:t>        - Critères d’admission/recours aux différentes catégories d’établissements</a:t>
            </a:r>
            <a:br>
              <a:rPr lang="fr-FR" dirty="0" smtClean="0"/>
            </a:br>
            <a:r>
              <a:rPr lang="fr-FR" dirty="0" smtClean="0"/>
              <a:t>        - Création de lits d’hôpital de jour dédiés (programmation: bilans/consultations/examens/interventions…)</a:t>
            </a:r>
          </a:p>
          <a:p>
            <a:pPr marL="388049" indent="-342900" defTabSz="822960">
              <a:spcBef>
                <a:spcPts val="2372"/>
              </a:spcBef>
              <a:buClr>
                <a:srgbClr val="B71918"/>
              </a:buClr>
              <a:buSzPct val="129166"/>
              <a:buFont typeface="Calibri" panose="020F0502020204030204" pitchFamily="34" charset="0"/>
              <a:buChar char="•"/>
              <a:tabLst>
                <a:tab pos="159449" algn="l"/>
              </a:tabLst>
              <a:defRPr/>
            </a:pPr>
            <a:r>
              <a:rPr lang="fr-FR" b="1" dirty="0" smtClean="0"/>
              <a:t>Organiser un parcours médical et social coordonné</a:t>
            </a:r>
            <a:r>
              <a:rPr lang="fr-FR" dirty="0" smtClean="0"/>
              <a:t> (domicile, structures), </a:t>
            </a:r>
            <a:r>
              <a:rPr lang="fr-FR" b="1" dirty="0" smtClean="0"/>
              <a:t>flexible </a:t>
            </a:r>
            <a:r>
              <a:rPr lang="fr-FR" dirty="0" smtClean="0"/>
              <a:t>et</a:t>
            </a:r>
            <a:r>
              <a:rPr lang="fr-FR" b="1" dirty="0" smtClean="0"/>
              <a:t> suivi </a:t>
            </a:r>
            <a:r>
              <a:rPr lang="fr-FR" dirty="0" smtClean="0"/>
              <a:t>des patients (call center national, interlocuteur référent)</a:t>
            </a:r>
            <a:r>
              <a:rPr lang="fr-FR" b="1" dirty="0" smtClean="0"/>
              <a:t>, transfert de compétences </a:t>
            </a:r>
            <a:r>
              <a:rPr lang="fr-FR" dirty="0" smtClean="0"/>
              <a:t>des équipes spécialisées vers les intervenants locaux</a:t>
            </a:r>
          </a:p>
          <a:p>
            <a:pPr marL="388049" indent="-342900" defTabSz="822960">
              <a:spcBef>
                <a:spcPts val="2372"/>
              </a:spcBef>
              <a:buClr>
                <a:srgbClr val="B71918"/>
              </a:buClr>
              <a:buSzPct val="129166"/>
              <a:buFont typeface="Calibri" panose="020F0502020204030204" pitchFamily="34" charset="0"/>
              <a:buChar char="•"/>
              <a:tabLst>
                <a:tab pos="159449" algn="l"/>
              </a:tabLst>
              <a:defRPr/>
            </a:pPr>
            <a:r>
              <a:rPr lang="fr-FR" b="1" dirty="0" smtClean="0"/>
              <a:t>Prise en charge au domicile inclusive= aide aux aidants compensant réellement les conséquences du handicap</a:t>
            </a:r>
          </a:p>
          <a:p>
            <a:pPr marL="388049" indent="-342900" defTabSz="822960">
              <a:spcBef>
                <a:spcPts val="2372"/>
              </a:spcBef>
              <a:buClr>
                <a:srgbClr val="B71918"/>
              </a:buClr>
              <a:buSzPct val="129166"/>
              <a:buFont typeface="Calibri" panose="020F0502020204030204" pitchFamily="34" charset="0"/>
              <a:buChar char="•"/>
              <a:tabLst>
                <a:tab pos="159449" algn="l"/>
              </a:tabLst>
              <a:defRPr/>
            </a:pPr>
            <a:r>
              <a:rPr lang="fr-FR" b="1" dirty="0" smtClean="0"/>
              <a:t>Repérage </a:t>
            </a:r>
            <a:r>
              <a:rPr lang="fr-FR" b="1" dirty="0"/>
              <a:t>précoce </a:t>
            </a:r>
            <a:r>
              <a:rPr lang="fr-FR" dirty="0"/>
              <a:t>du PLH (proposer rapidement aux parents </a:t>
            </a:r>
            <a:r>
              <a:rPr lang="fr-FR" dirty="0" smtClean="0"/>
              <a:t>aides </a:t>
            </a:r>
            <a:r>
              <a:rPr lang="fr-FR" dirty="0"/>
              <a:t>et </a:t>
            </a:r>
            <a:r>
              <a:rPr lang="fr-FR" dirty="0" smtClean="0"/>
              <a:t>prise </a:t>
            </a:r>
            <a:r>
              <a:rPr lang="fr-FR" dirty="0"/>
              <a:t>en charge </a:t>
            </a:r>
            <a:r>
              <a:rPr lang="fr-FR" dirty="0" smtClean="0"/>
              <a:t>adaptées), </a:t>
            </a:r>
            <a:r>
              <a:rPr lang="fr-FR" b="1" dirty="0"/>
              <a:t>programmes intensifs de </a:t>
            </a:r>
            <a:r>
              <a:rPr lang="fr-FR" b="1" dirty="0" smtClean="0"/>
              <a:t>rééducation </a:t>
            </a:r>
            <a:r>
              <a:rPr lang="fr-FR" dirty="0" smtClean="0"/>
              <a:t>et</a:t>
            </a:r>
            <a:r>
              <a:rPr lang="fr-FR" b="1" dirty="0" smtClean="0"/>
              <a:t> </a:t>
            </a:r>
            <a:r>
              <a:rPr lang="fr-FR" b="1" dirty="0"/>
              <a:t>vraie démarche </a:t>
            </a:r>
            <a:r>
              <a:rPr lang="fr-FR" b="1" dirty="0" smtClean="0"/>
              <a:t>éducative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tentative </a:t>
            </a:r>
            <a:r>
              <a:rPr lang="fr-FR" dirty="0"/>
              <a:t>d’apprentissage des concepts de </a:t>
            </a:r>
            <a:r>
              <a:rPr lang="fr-FR" dirty="0" smtClean="0"/>
              <a:t>base) </a:t>
            </a:r>
            <a:r>
              <a:rPr lang="fr-FR" dirty="0"/>
              <a:t>dès la prime enfance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794" y="401805"/>
            <a:ext cx="9212352" cy="566694"/>
          </a:xfrm>
          <a:prstGeom prst="rect">
            <a:avLst/>
          </a:prstGeom>
        </p:spPr>
        <p:txBody>
          <a:bodyPr vert="horz" wrap="square" lIns="0" tIns="12573" rIns="0" bIns="0" rtlCol="0">
            <a:spAutoFit/>
          </a:bodyPr>
          <a:lstStyle/>
          <a:p>
            <a:pPr algn="l"/>
            <a:r>
              <a:rPr lang="fr-FR" sz="2000" b="1" dirty="0"/>
              <a:t>Mission d’observation et d’étude sur le parcours de sante et la prise en charge de la personne polyhandicapée en Italie et en Norvège</a:t>
            </a:r>
            <a:r>
              <a:rPr lang="fr-FR" sz="2000" dirty="0"/>
              <a:t> 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193432" y="6472249"/>
            <a:ext cx="149733" cy="141385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marL="11430" defTabSz="822960">
              <a:spcBef>
                <a:spcPts val="77"/>
              </a:spcBef>
            </a:pPr>
            <a:r>
              <a:rPr sz="855" spc="18" dirty="0">
                <a:solidFill>
                  <a:srgbClr val="675053"/>
                </a:solidFill>
                <a:latin typeface="Arial"/>
                <a:cs typeface="Arial"/>
              </a:rPr>
              <a:t>02</a:t>
            </a:r>
            <a:endParaRPr sz="855">
              <a:solidFill>
                <a:srgbClr val="654F52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83794" y="1154818"/>
            <a:ext cx="11651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Marie Christine Rousseau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83794" y="1627493"/>
            <a:ext cx="365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Pratiques inspirantes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565033" y="2190819"/>
            <a:ext cx="8578130" cy="2513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877" indent="-113728" defTabSz="822960">
              <a:lnSpc>
                <a:spcPts val="2822"/>
              </a:lnSpc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000" b="1" dirty="0"/>
              <a:t>Une offre de service « sur mesure » à la Bastide à Namur</a:t>
            </a:r>
            <a:endParaRPr sz="2000" b="1" dirty="0"/>
          </a:p>
          <a:p>
            <a:pPr marL="158877" indent="-113728" defTabSz="822960">
              <a:spcBef>
                <a:spcPts val="2372"/>
              </a:spcBef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000" b="1" dirty="0"/>
              <a:t>Des initiatives originales de familles en Belgique: </a:t>
            </a:r>
            <a:r>
              <a:rPr lang="fr-FR" sz="2000" b="1" dirty="0" err="1"/>
              <a:t>Farilu</a:t>
            </a:r>
            <a:r>
              <a:rPr lang="fr-FR" sz="2000" b="1" dirty="0"/>
              <a:t> et </a:t>
            </a:r>
            <a:r>
              <a:rPr lang="fr-FR" sz="2000" b="1" dirty="0" err="1"/>
              <a:t>My</a:t>
            </a:r>
            <a:r>
              <a:rPr lang="fr-FR" sz="2000" b="1" dirty="0"/>
              <a:t> </a:t>
            </a:r>
            <a:r>
              <a:rPr lang="fr-FR" sz="2000" b="1" dirty="0" err="1"/>
              <a:t>wish</a:t>
            </a:r>
            <a:endParaRPr lang="fr-FR" sz="2000" b="1" dirty="0"/>
          </a:p>
          <a:p>
            <a:pPr marL="158877" indent="-113728" defTabSz="822960">
              <a:spcBef>
                <a:spcPts val="2372"/>
              </a:spcBef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000" b="1" dirty="0"/>
              <a:t>Une inclusion inversée à Ponce de Leone à Madrid</a:t>
            </a:r>
            <a:endParaRPr sz="2000" b="1" dirty="0"/>
          </a:p>
          <a:p>
            <a:pPr marL="158877" indent="-113728" defTabSz="822960">
              <a:spcBef>
                <a:spcPts val="2372"/>
              </a:spcBef>
              <a:buClr>
                <a:srgbClr val="B71918"/>
              </a:buClr>
              <a:buSzPct val="129166"/>
              <a:buFontTx/>
              <a:buChar char="•"/>
              <a:tabLst>
                <a:tab pos="159449" algn="l"/>
              </a:tabLst>
            </a:pPr>
            <a:r>
              <a:rPr lang="fr-FR" sz="2000" b="1" dirty="0" smtClean="0"/>
              <a:t>Un </a:t>
            </a:r>
            <a:r>
              <a:rPr lang="fr-FR" sz="2000" b="1" dirty="0"/>
              <a:t>showroom ouvert à tous sur les démarches de communication et d’apprentissages au centre de ressources à Stockholm.</a:t>
            </a:r>
            <a:endParaRPr sz="2000" b="1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437" y="331234"/>
            <a:ext cx="9212352" cy="566694"/>
          </a:xfrm>
          <a:prstGeom prst="rect">
            <a:avLst/>
          </a:prstGeom>
        </p:spPr>
        <p:txBody>
          <a:bodyPr vert="horz" wrap="square" lIns="0" tIns="12573" rIns="0" bIns="0" rtlCol="0">
            <a:spAutoFit/>
          </a:bodyPr>
          <a:lstStyle/>
          <a:p>
            <a:pPr marL="11430" algn="l">
              <a:spcBef>
                <a:spcPts val="99"/>
              </a:spcBef>
            </a:pPr>
            <a:r>
              <a:rPr lang="fr-FR" sz="2000" b="1" dirty="0" smtClean="0"/>
              <a:t>Développer </a:t>
            </a:r>
            <a:r>
              <a:rPr lang="fr-FR" sz="2000" b="1" dirty="0"/>
              <a:t>les compétences des personnes présentant des besoins spécifiques pour l’accès au langage </a:t>
            </a:r>
            <a:endParaRPr sz="2000" b="1" i="1" spc="18" dirty="0"/>
          </a:p>
        </p:txBody>
      </p:sp>
      <p:sp>
        <p:nvSpPr>
          <p:cNvPr id="12" name="object 12"/>
          <p:cNvSpPr txBox="1"/>
          <p:nvPr/>
        </p:nvSpPr>
        <p:spPr>
          <a:xfrm>
            <a:off x="10193432" y="6472249"/>
            <a:ext cx="149733" cy="141385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marL="11430" defTabSz="822960">
              <a:spcBef>
                <a:spcPts val="77"/>
              </a:spcBef>
            </a:pPr>
            <a:r>
              <a:rPr sz="855" spc="18" dirty="0">
                <a:solidFill>
                  <a:srgbClr val="675053"/>
                </a:solidFill>
                <a:latin typeface="Arial"/>
                <a:cs typeface="Arial"/>
              </a:rPr>
              <a:t>02</a:t>
            </a:r>
            <a:endParaRPr sz="855">
              <a:solidFill>
                <a:srgbClr val="654F52"/>
              </a:solidFill>
              <a:latin typeface="Arial"/>
              <a:cs typeface="Arial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13" y="5237913"/>
            <a:ext cx="1620087" cy="1620087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663" y="5345939"/>
            <a:ext cx="3104723" cy="1404034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52437" y="1170207"/>
            <a:ext cx="900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Louis Bertrand, Claire </a:t>
            </a:r>
            <a:r>
              <a:rPr lang="fr-FR" dirty="0" err="1"/>
              <a:t>Davalo</a:t>
            </a:r>
            <a:r>
              <a:rPr lang="fr-FR" dirty="0"/>
              <a:t> et Muriel </a:t>
            </a:r>
            <a:r>
              <a:rPr lang="fr-FR" dirty="0" err="1"/>
              <a:t>Loison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52437" y="1726959"/>
            <a:ext cx="365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Pratiques inspirantes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613" y="-756906"/>
            <a:ext cx="4223558" cy="422355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913" y="5237913"/>
            <a:ext cx="1620087" cy="162008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065" y="5675786"/>
            <a:ext cx="1969936" cy="74433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662" y="5345939"/>
            <a:ext cx="2846674" cy="1404034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481490" y="1612311"/>
            <a:ext cx="10516902" cy="420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8049" indent="-342900" defTabSz="82296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1700" b="1" dirty="0" smtClean="0"/>
              <a:t>Valorisation des compétences de la personne</a:t>
            </a:r>
            <a:endParaRPr lang="fr-FR" sz="1700" b="1" dirty="0" smtClean="0"/>
          </a:p>
          <a:p>
            <a:r>
              <a:rPr lang="fr-FR" sz="1700" dirty="0"/>
              <a:t>- Communication, activités, « ateliers », expérimentations, recours au numérique et à la domotique</a:t>
            </a:r>
          </a:p>
          <a:p>
            <a:r>
              <a:rPr lang="fr-FR" sz="1700" dirty="0"/>
              <a:t>- Regard positif et volontariste sur les potentialités (</a:t>
            </a:r>
            <a:r>
              <a:rPr lang="fr-FR" sz="1700" i="1" dirty="0"/>
              <a:t>aidé actif,…)</a:t>
            </a:r>
          </a:p>
          <a:p>
            <a:r>
              <a:rPr lang="fr-FR" sz="1700" i="1" dirty="0"/>
              <a:t>- </a:t>
            </a:r>
            <a:r>
              <a:rPr lang="fr-FR" sz="1700" dirty="0"/>
              <a:t>Mixité des publics </a:t>
            </a:r>
            <a:r>
              <a:rPr lang="fr-FR" sz="1700" i="1" dirty="0"/>
              <a:t>(permet la pair-</a:t>
            </a:r>
            <a:r>
              <a:rPr lang="fr-FR" sz="1700" i="1" dirty="0" err="1"/>
              <a:t>aidance</a:t>
            </a:r>
            <a:r>
              <a:rPr lang="fr-FR" sz="1700" i="1" dirty="0"/>
              <a:t>)</a:t>
            </a:r>
          </a:p>
          <a:p>
            <a:pPr marL="388049" indent="-342900" defTabSz="82296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1700" b="1" dirty="0" smtClean="0"/>
              <a:t>Personnalisation et affinement des parcours</a:t>
            </a:r>
          </a:p>
          <a:p>
            <a:r>
              <a:rPr lang="fr-FR" sz="1700" dirty="0" smtClean="0"/>
              <a:t>- Parcours </a:t>
            </a:r>
            <a:r>
              <a:rPr lang="fr-FR" sz="1700" dirty="0"/>
              <a:t>modulés, en particulier pour les transitions d’âge </a:t>
            </a:r>
            <a:r>
              <a:rPr lang="fr-FR" sz="1700" i="1" dirty="0"/>
              <a:t>(formules transitionnelles, AJ, à la carte)</a:t>
            </a:r>
          </a:p>
          <a:p>
            <a:r>
              <a:rPr lang="fr-FR" sz="1700" dirty="0" smtClean="0"/>
              <a:t>- Différenciation </a:t>
            </a:r>
            <a:r>
              <a:rPr lang="fr-FR" sz="1700" dirty="0"/>
              <a:t>des lieux de vie et d’activité </a:t>
            </a:r>
            <a:r>
              <a:rPr lang="fr-FR" sz="1700" i="1" dirty="0"/>
              <a:t>(« ateliers de développement personnel », lieux de travail…)</a:t>
            </a:r>
          </a:p>
          <a:p>
            <a:r>
              <a:rPr lang="fr-FR" sz="1700" dirty="0"/>
              <a:t>- Planification </a:t>
            </a:r>
            <a:r>
              <a:rPr lang="fr-FR" sz="1700" dirty="0"/>
              <a:t>prévisionnelle : (« DCISH », observatoire d’anticipation)</a:t>
            </a:r>
          </a:p>
          <a:p>
            <a:pPr marL="388049" indent="-342900" defTabSz="82296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1700" b="1" spc="-45" dirty="0" smtClean="0">
                <a:cs typeface="Arial"/>
              </a:rPr>
              <a:t>Porosité </a:t>
            </a:r>
            <a:r>
              <a:rPr lang="fr-FR" sz="1700" b="1" spc="-45" dirty="0">
                <a:cs typeface="Arial"/>
              </a:rPr>
              <a:t>des fonctions </a:t>
            </a:r>
            <a:r>
              <a:rPr lang="fr-FR" sz="1700" b="1" spc="-45" dirty="0" smtClean="0">
                <a:cs typeface="Arial"/>
              </a:rPr>
              <a:t>professionnelles, et place du </a:t>
            </a:r>
            <a:r>
              <a:rPr lang="fr-FR" sz="1700" b="1" spc="-45" dirty="0">
                <a:cs typeface="Arial"/>
              </a:rPr>
              <a:t>bénévolat</a:t>
            </a:r>
          </a:p>
          <a:p>
            <a:pPr marL="388049" indent="-342900" defTabSz="822960">
              <a:lnSpc>
                <a:spcPts val="2822"/>
              </a:lnSpc>
              <a:buClr>
                <a:srgbClr val="B71918"/>
              </a:buClr>
              <a:buSzPct val="129166"/>
              <a:buFont typeface="Arial" panose="020B0604020202020204" pitchFamily="34" charset="0"/>
              <a:buChar char="•"/>
              <a:tabLst>
                <a:tab pos="159449" algn="l"/>
              </a:tabLst>
            </a:pPr>
            <a:r>
              <a:rPr lang="fr-FR" sz="1700" b="1" dirty="0" smtClean="0"/>
              <a:t>Place et reconnaissance de la personne </a:t>
            </a:r>
          </a:p>
          <a:p>
            <a:r>
              <a:rPr lang="fr-FR" sz="1700" dirty="0" smtClean="0"/>
              <a:t>- Inclusion </a:t>
            </a:r>
            <a:r>
              <a:rPr lang="fr-FR" sz="1700" dirty="0"/>
              <a:t>dans la Cité et dans la Société </a:t>
            </a:r>
            <a:r>
              <a:rPr lang="fr-FR" sz="1700" i="1" dirty="0"/>
              <a:t>(droit commun et citoyenneté a priori, logement individuel avec assistant personnel, toutes activités et soins en milieu ordinaire, rémunérations pour </a:t>
            </a:r>
            <a:r>
              <a:rPr lang="fr-FR" sz="1700" i="1" dirty="0" smtClean="0"/>
              <a:t>activités - thérapeutiques ! -, </a:t>
            </a:r>
            <a:r>
              <a:rPr lang="fr-FR" sz="1700" i="1" dirty="0"/>
              <a:t>participation au CA)</a:t>
            </a:r>
          </a:p>
          <a:p>
            <a:r>
              <a:rPr lang="fr-FR" sz="1700" dirty="0"/>
              <a:t>- </a:t>
            </a:r>
            <a:r>
              <a:rPr lang="fr-FR" sz="1700" dirty="0" smtClean="0"/>
              <a:t>Autodétermination </a:t>
            </a:r>
            <a:r>
              <a:rPr lang="fr-FR" sz="1700" i="1" dirty="0"/>
              <a:t>(choix du lieu de vie, de l’aidant</a:t>
            </a:r>
            <a:r>
              <a:rPr lang="fr-FR" sz="1700" i="1" dirty="0" smtClean="0"/>
              <a:t>,…).</a:t>
            </a:r>
            <a:endParaRPr lang="fr-FR" sz="1700" i="1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7888" y="247908"/>
            <a:ext cx="9212352" cy="289695"/>
          </a:xfrm>
          <a:prstGeom prst="rect">
            <a:avLst/>
          </a:prstGeom>
        </p:spPr>
        <p:txBody>
          <a:bodyPr vert="horz" wrap="square" lIns="0" tIns="12573" rIns="0" bIns="0" rtlCol="0">
            <a:spAutoFit/>
          </a:bodyPr>
          <a:lstStyle/>
          <a:p>
            <a:pPr marL="11430" algn="l">
              <a:spcBef>
                <a:spcPts val="99"/>
              </a:spcBef>
            </a:pPr>
            <a:r>
              <a:rPr lang="fr-FR" sz="2000" b="1" dirty="0" smtClean="0"/>
              <a:t>L’accompagnement </a:t>
            </a:r>
            <a:r>
              <a:rPr lang="fr-FR" sz="2000" b="1" dirty="0"/>
              <a:t>des personnes polyhandicapées </a:t>
            </a:r>
            <a:r>
              <a:rPr lang="fr-FR" sz="2000" b="1" u="sng" dirty="0"/>
              <a:t>adultes</a:t>
            </a:r>
            <a:endParaRPr sz="2000" b="1" u="sng" dirty="0"/>
          </a:p>
        </p:txBody>
      </p:sp>
      <p:sp>
        <p:nvSpPr>
          <p:cNvPr id="12" name="object 12"/>
          <p:cNvSpPr txBox="1"/>
          <p:nvPr/>
        </p:nvSpPr>
        <p:spPr>
          <a:xfrm>
            <a:off x="10193432" y="6472249"/>
            <a:ext cx="149733" cy="141385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marL="11430" defTabSz="822960">
              <a:spcBef>
                <a:spcPts val="77"/>
              </a:spcBef>
            </a:pPr>
            <a:r>
              <a:rPr sz="855" spc="18" dirty="0">
                <a:solidFill>
                  <a:srgbClr val="675053"/>
                </a:solidFill>
                <a:latin typeface="Arial"/>
                <a:cs typeface="Arial"/>
              </a:rPr>
              <a:t>02</a:t>
            </a:r>
            <a:endParaRPr sz="855">
              <a:solidFill>
                <a:srgbClr val="654F52"/>
              </a:solidFill>
              <a:latin typeface="Arial"/>
              <a:cs typeface="Arial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42402" y="646481"/>
            <a:ext cx="900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Bruno </a:t>
            </a:r>
            <a:r>
              <a:rPr lang="fr-FR" dirty="0" err="1" smtClean="0"/>
              <a:t>Pollez</a:t>
            </a:r>
            <a:r>
              <a:rPr lang="fr-FR" dirty="0" smtClean="0"/>
              <a:t>, Hervé </a:t>
            </a:r>
            <a:r>
              <a:rPr lang="fr-FR" dirty="0" err="1" smtClean="0"/>
              <a:t>Sergeant</a:t>
            </a:r>
            <a:r>
              <a:rPr lang="fr-FR" dirty="0" smtClean="0"/>
              <a:t> et Agnès </a:t>
            </a:r>
            <a:r>
              <a:rPr lang="fr-FR" dirty="0" err="1" smtClean="0"/>
              <a:t>Vinchon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81490" y="1170207"/>
            <a:ext cx="365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Pratiques inspirantes :</a:t>
            </a:r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442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30867" y="2099940"/>
            <a:ext cx="87545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spc="-68" smtClean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transformations </a:t>
            </a:r>
            <a:r>
              <a:rPr lang="fr-FR" sz="5400" spc="-68" dirty="0" smtClean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pratiques?</a:t>
            </a:r>
            <a:endParaRPr lang="fr-FR" sz="5400" spc="-68" dirty="0">
              <a:solidFill>
                <a:srgbClr val="6750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1" y="5266365"/>
            <a:ext cx="3104723" cy="140403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405" y="5162528"/>
            <a:ext cx="1620087" cy="162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80" y="-756906"/>
            <a:ext cx="4223558" cy="42235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74508" y="2066689"/>
            <a:ext cx="102069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spc="-68" dirty="0" smtClean="0">
                <a:solidFill>
                  <a:srgbClr val="6750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connaissances pour la science et la recherche participative ?</a:t>
            </a:r>
            <a:endParaRPr lang="fr-FR" sz="5400" spc="-68" dirty="0">
              <a:solidFill>
                <a:srgbClr val="6750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1" y="5266365"/>
            <a:ext cx="3104723" cy="140403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405" y="5162528"/>
            <a:ext cx="1620087" cy="162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307</Words>
  <Application>Microsoft Office PowerPoint</Application>
  <PresentationFormat>Grand écran</PresentationFormat>
  <Paragraphs>59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News Gothic MT</vt:lpstr>
      <vt:lpstr>Times New Roman</vt:lpstr>
      <vt:lpstr>Thème Office</vt:lpstr>
      <vt:lpstr>Présentation PowerPoint</vt:lpstr>
      <vt:lpstr>L’appel  à projets thématique 2017 de la CNSA</vt:lpstr>
      <vt:lpstr>Le voyage d’études, c’est quoi ? </vt:lpstr>
      <vt:lpstr>Présentation PowerPoint</vt:lpstr>
      <vt:lpstr>Mission d’observation et d’étude sur le parcours de sante et la prise en charge de la personne polyhandicapée en Italie et en Norvège </vt:lpstr>
      <vt:lpstr>Développer les compétences des personnes présentant des besoins spécifiques pour l’accès au langage </vt:lpstr>
      <vt:lpstr>L’accompagnement des personnes polyhandicapées adultes</vt:lpstr>
      <vt:lpstr>Présentation PowerPoint</vt:lpstr>
      <vt:lpstr>Présentation PowerPoint</vt:lpstr>
    </vt:vector>
  </TitlesOfParts>
  <Company>INSERM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Virginia OZKALP-POINCLOUX</dc:creator>
  <cp:lastModifiedBy>Virginia OZKALP-POINCLOUX</cp:lastModifiedBy>
  <cp:revision>23</cp:revision>
  <dcterms:created xsi:type="dcterms:W3CDTF">2020-01-07T09:56:35Z</dcterms:created>
  <dcterms:modified xsi:type="dcterms:W3CDTF">2020-01-12T17:27:33Z</dcterms:modified>
</cp:coreProperties>
</file>