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9"/>
  </p:handoutMasterIdLst>
  <p:sldIdLst>
    <p:sldId id="256" r:id="rId2"/>
    <p:sldId id="257" r:id="rId3"/>
    <p:sldId id="258" r:id="rId4"/>
    <p:sldId id="259" r:id="rId5"/>
    <p:sldId id="260" r:id="rId6"/>
    <p:sldId id="261" r:id="rId7"/>
    <p:sldId id="262" r:id="rId8"/>
  </p:sldIdLst>
  <p:sldSz cx="9144000" cy="6858000" type="screen4x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72" y="180"/>
      </p:cViewPr>
      <p:guideLst/>
    </p:cSldViewPr>
  </p:slideViewPr>
  <p:notesTextViewPr>
    <p:cViewPr>
      <p:scale>
        <a:sx n="1" d="1"/>
        <a:sy n="1" d="1"/>
      </p:scale>
      <p:origin x="0" y="0"/>
    </p:cViewPr>
  </p:notesTextViewPr>
  <p:notesViewPr>
    <p:cSldViewPr snapToGrid="0">
      <p:cViewPr varScale="1">
        <p:scale>
          <a:sx n="65" d="100"/>
          <a:sy n="65" d="100"/>
        </p:scale>
        <p:origin x="285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sz="quarter" idx="1"/>
          </p:nvPr>
        </p:nvSpPr>
        <p:spPr>
          <a:xfrm>
            <a:off x="4281488" y="0"/>
            <a:ext cx="3276600" cy="536575"/>
          </a:xfrm>
          <a:prstGeom prst="rect">
            <a:avLst/>
          </a:prstGeom>
        </p:spPr>
        <p:txBody>
          <a:bodyPr vert="horz" lIns="91440" tIns="45720" rIns="91440" bIns="45720" rtlCol="0"/>
          <a:lstStyle>
            <a:lvl1pPr algn="r">
              <a:defRPr sz="1200"/>
            </a:lvl1pPr>
          </a:lstStyle>
          <a:p>
            <a:fld id="{4FE965B5-F167-425C-9F14-B77B2A136434}" type="datetimeFigureOut">
              <a:rPr lang="en-GB" smtClean="0"/>
              <a:t>12/01/2020</a:t>
            </a:fld>
            <a:endParaRPr lang="en-GB"/>
          </a:p>
        </p:txBody>
      </p:sp>
      <p:sp>
        <p:nvSpPr>
          <p:cNvPr id="4" name="Espace réservé du pied de page 3"/>
          <p:cNvSpPr>
            <a:spLocks noGrp="1"/>
          </p:cNvSpPr>
          <p:nvPr>
            <p:ph type="ftr" sz="quarter" idx="2"/>
          </p:nvPr>
        </p:nvSpPr>
        <p:spPr>
          <a:xfrm>
            <a:off x="0" y="10155238"/>
            <a:ext cx="3276600" cy="536575"/>
          </a:xfrm>
          <a:prstGeom prst="rect">
            <a:avLst/>
          </a:prstGeom>
        </p:spPr>
        <p:txBody>
          <a:bodyPr vert="horz" lIns="91440" tIns="45720" rIns="91440" bIns="45720" rtlCol="0" anchor="b"/>
          <a:lstStyle>
            <a:lvl1pPr algn="l">
              <a:defRPr sz="1200"/>
            </a:lvl1pPr>
          </a:lstStyle>
          <a:p>
            <a:endParaRPr lang="en-GB"/>
          </a:p>
        </p:txBody>
      </p:sp>
      <p:sp>
        <p:nvSpPr>
          <p:cNvPr id="5" name="Espace réservé du numéro de diapositive 4"/>
          <p:cNvSpPr>
            <a:spLocks noGrp="1"/>
          </p:cNvSpPr>
          <p:nvPr>
            <p:ph type="sldNum" sz="quarter" idx="3"/>
          </p:nvPr>
        </p:nvSpPr>
        <p:spPr>
          <a:xfrm>
            <a:off x="4281488" y="10155238"/>
            <a:ext cx="3276600" cy="536575"/>
          </a:xfrm>
          <a:prstGeom prst="rect">
            <a:avLst/>
          </a:prstGeom>
        </p:spPr>
        <p:txBody>
          <a:bodyPr vert="horz" lIns="91440" tIns="45720" rIns="91440" bIns="45720" rtlCol="0" anchor="b"/>
          <a:lstStyle>
            <a:lvl1pPr algn="r">
              <a:defRPr sz="1200"/>
            </a:lvl1pPr>
          </a:lstStyle>
          <a:p>
            <a:fld id="{2FDD490F-B810-4109-9B70-0C2182497178}" type="slidenum">
              <a:rPr lang="en-GB" smtClean="0"/>
              <a:t>‹N°›</a:t>
            </a:fld>
            <a:endParaRPr lang="en-GB"/>
          </a:p>
        </p:txBody>
      </p:sp>
    </p:spTree>
    <p:extLst>
      <p:ext uri="{BB962C8B-B14F-4D97-AF65-F5344CB8AC3E}">
        <p14:creationId xmlns:p14="http://schemas.microsoft.com/office/powerpoint/2010/main" val="12621158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fr-FR" sz="4400" b="0" strike="noStrike" spc="-1">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3200" b="0" strike="noStrike" spc="-1">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fr-FR" sz="4400" b="0" strike="noStrike" spc="-1">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3200" b="0" strike="noStrike" spc="-1">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3200" b="0" strike="noStrike" spc="-1">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3200" b="0" strike="noStrike" spc="-1">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fr-FR" sz="4400" b="0" strike="noStrike" spc="-1">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3200" b="0" strike="noStrike" spc="-1">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3200" b="0" strike="noStrike" spc="-1">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3200" b="0" strike="noStrike" spc="-1">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fr-FR" sz="3200" b="0" strike="noStrike" spc="-1">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3200" b="0" strike="noStrike" spc="-1">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fr-FR" sz="4400" b="0" strike="noStrike" spc="-1">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fr-FR" sz="4400" b="0" strike="noStrike" spc="-1">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fr-FR" sz="4400" b="0" strike="noStrike" spc="-1">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3200" b="0" strike="noStrike" spc="-1">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fr-F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fr-FR" sz="4400" b="0" strike="noStrike" spc="-1">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3200" b="0" strike="noStrike" spc="-1">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3200" b="0" strike="noStrike" spc="-1">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fr-FR" sz="4400" b="0" strike="noStrike" spc="-1">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3200" b="0" strike="noStrike" spc="-1">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3200" b="0" strike="noStrike" spc="-1">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spAutoFit/>
          </a:bodyPr>
          <a:lstStyle/>
          <a:p>
            <a:pPr algn="ctr"/>
            <a:endParaRPr lang="fr-FR" sz="4400" b="0" strike="noStrike" spc="-1">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3200" b="0" strike="noStrike" spc="-1">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3200" b="0" strike="noStrike" spc="-1">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fr-FR" sz="4400" b="0" strike="noStrike" spc="-1">
                <a:latin typeface="Arial"/>
              </a:rPr>
              <a:t>Cliquez pour éditer le format du texte-titre</a:t>
            </a:r>
          </a:p>
        </p:txBody>
      </p:sp>
      <p:sp>
        <p:nvSpPr>
          <p:cNvPr id="3"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2800" b="0" strike="noStrike" spc="-1">
                <a:latin typeface="Arial"/>
              </a:rPr>
              <a:t>Second niveau de plan</a:t>
            </a:r>
          </a:p>
          <a:p>
            <a:pPr marL="1296000" lvl="2" indent="-288000">
              <a:spcBef>
                <a:spcPts val="850"/>
              </a:spcBef>
              <a:buClr>
                <a:srgbClr val="000000"/>
              </a:buClr>
              <a:buSzPct val="45000"/>
              <a:buFont typeface="Wingdings" charset="2"/>
              <a:buChar char=""/>
            </a:pPr>
            <a:r>
              <a:rPr lang="fr-FR" sz="2400" b="0" strike="noStrike" spc="-1">
                <a:latin typeface="Arial"/>
              </a:rPr>
              <a:t>Troisième niveau de plan</a:t>
            </a:r>
          </a:p>
          <a:p>
            <a:pPr marL="1728000" lvl="3" indent="-216000">
              <a:spcBef>
                <a:spcPts val="567"/>
              </a:spcBef>
              <a:buClr>
                <a:srgbClr val="000000"/>
              </a:buClr>
              <a:buSzPct val="75000"/>
              <a:buFont typeface="Symbol" charset="2"/>
              <a:buChar char=""/>
            </a:pPr>
            <a:r>
              <a:rPr lang="fr-FR" sz="20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227880" y="39075"/>
            <a:ext cx="8686800" cy="6789240"/>
            <a:chOff x="227880" y="48600"/>
            <a:chExt cx="8686800" cy="6789240"/>
          </a:xfrm>
        </p:grpSpPr>
        <p:pic>
          <p:nvPicPr>
            <p:cNvPr id="38" name="Image 5"/>
            <p:cNvPicPr/>
            <p:nvPr/>
          </p:nvPicPr>
          <p:blipFill>
            <a:blip r:embed="rId2"/>
            <a:stretch/>
          </p:blipFill>
          <p:spPr>
            <a:xfrm>
              <a:off x="227880" y="48600"/>
              <a:ext cx="787320" cy="787320"/>
            </a:xfrm>
            <a:prstGeom prst="rect">
              <a:avLst/>
            </a:prstGeom>
            <a:ln>
              <a:noFill/>
            </a:ln>
          </p:spPr>
        </p:pic>
        <p:pic>
          <p:nvPicPr>
            <p:cNvPr id="39" name="Image 6"/>
            <p:cNvPicPr/>
            <p:nvPr/>
          </p:nvPicPr>
          <p:blipFill>
            <a:blip r:embed="rId3"/>
            <a:stretch/>
          </p:blipFill>
          <p:spPr>
            <a:xfrm>
              <a:off x="8145720" y="48600"/>
              <a:ext cx="768960" cy="768960"/>
            </a:xfrm>
            <a:prstGeom prst="rect">
              <a:avLst/>
            </a:prstGeom>
            <a:ln>
              <a:noFill/>
            </a:ln>
          </p:spPr>
        </p:pic>
        <p:sp>
          <p:nvSpPr>
            <p:cNvPr id="40" name="CustomShape 1"/>
            <p:cNvSpPr/>
            <p:nvPr/>
          </p:nvSpPr>
          <p:spPr>
            <a:xfrm>
              <a:off x="1149840" y="2782800"/>
              <a:ext cx="6842880" cy="1186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2400" b="1" strike="noStrike" spc="-1">
                  <a:solidFill>
                    <a:srgbClr val="1F4E79"/>
                  </a:solidFill>
                  <a:latin typeface="Arial"/>
                  <a:ea typeface="DejaVu Sans"/>
                </a:rPr>
                <a:t>Éthique de la personne, du soin et de la décision dans le polyhandicap,</a:t>
              </a:r>
              <a:endParaRPr lang="fr-FR" sz="2400" b="0" strike="noStrike" spc="-1">
                <a:latin typeface="Arial"/>
              </a:endParaRPr>
            </a:p>
            <a:p>
              <a:pPr algn="ctr">
                <a:lnSpc>
                  <a:spcPct val="100000"/>
                </a:lnSpc>
              </a:pPr>
              <a:r>
                <a:rPr lang="fr-FR" sz="2400" b="1" strike="noStrike" spc="-1">
                  <a:solidFill>
                    <a:srgbClr val="1F4E79"/>
                  </a:solidFill>
                  <a:latin typeface="Arial"/>
                  <a:ea typeface="DejaVu Sans"/>
                </a:rPr>
                <a:t>et éthique de la recherche</a:t>
              </a:r>
              <a:endParaRPr lang="fr-FR" sz="2400" b="0" strike="noStrike" spc="-1">
                <a:latin typeface="Arial"/>
              </a:endParaRPr>
            </a:p>
          </p:txBody>
        </p:sp>
        <p:sp>
          <p:nvSpPr>
            <p:cNvPr id="41" name="CustomShape 2"/>
            <p:cNvSpPr/>
            <p:nvPr/>
          </p:nvSpPr>
          <p:spPr>
            <a:xfrm>
              <a:off x="381960" y="816120"/>
              <a:ext cx="8378280" cy="63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1800" b="0" strike="noStrike" spc="-1">
                  <a:solidFill>
                    <a:srgbClr val="1F4E79"/>
                  </a:solidFill>
                  <a:latin typeface="Calibri"/>
                  <a:ea typeface="DejaVu Sans"/>
                </a:rPr>
                <a:t>La recherche française sur le polyhandicap : état des lieux et perspectives de recherche</a:t>
              </a:r>
              <a:endParaRPr lang="fr-FR" sz="1800" b="0" strike="noStrike" spc="-1">
                <a:latin typeface="Arial"/>
              </a:endParaRPr>
            </a:p>
            <a:p>
              <a:pPr algn="ctr">
                <a:lnSpc>
                  <a:spcPct val="100000"/>
                </a:lnSpc>
              </a:pPr>
              <a:r>
                <a:rPr lang="fr-FR" sz="1800" b="0" strike="noStrike" spc="-1">
                  <a:solidFill>
                    <a:srgbClr val="1F4E79"/>
                  </a:solidFill>
                  <a:latin typeface="Calibri"/>
                  <a:ea typeface="DejaVu Sans"/>
                </a:rPr>
                <a:t>13 janvier 2020</a:t>
              </a:r>
              <a:endParaRPr lang="fr-FR" sz="1800" b="0" strike="noStrike" spc="-1">
                <a:latin typeface="Arial"/>
              </a:endParaRPr>
            </a:p>
          </p:txBody>
        </p:sp>
        <p:sp>
          <p:nvSpPr>
            <p:cNvPr id="42" name="CustomShape 3"/>
            <p:cNvSpPr/>
            <p:nvPr/>
          </p:nvSpPr>
          <p:spPr>
            <a:xfrm>
              <a:off x="381960" y="4680720"/>
              <a:ext cx="8378280" cy="1186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1800" b="0" strike="noStrike" spc="-1">
                  <a:solidFill>
                    <a:srgbClr val="1F4E79"/>
                  </a:solidFill>
                  <a:latin typeface="Calibri"/>
                  <a:ea typeface="DejaVu Sans"/>
                </a:rPr>
                <a:t>Thierry Billette de Villemeur</a:t>
              </a:r>
              <a:endParaRPr lang="fr-FR" sz="1800" b="0" strike="noStrike" spc="-1">
                <a:latin typeface="Arial"/>
              </a:endParaRPr>
            </a:p>
            <a:p>
              <a:pPr algn="ctr">
                <a:lnSpc>
                  <a:spcPct val="100000"/>
                </a:lnSpc>
              </a:pPr>
              <a:r>
                <a:rPr lang="fr-FR" sz="1800" b="0" strike="noStrike" spc="-1">
                  <a:solidFill>
                    <a:srgbClr val="1F4E79"/>
                  </a:solidFill>
                  <a:latin typeface="Calibri"/>
                  <a:ea typeface="DejaVu Sans"/>
                </a:rPr>
                <a:t>Service de Neuropédiatrie, Pathologie du développement, Trousseau</a:t>
              </a:r>
              <a:endParaRPr lang="fr-FR" sz="1800" b="0" strike="noStrike" spc="-1">
                <a:latin typeface="Arial"/>
              </a:endParaRPr>
            </a:p>
            <a:p>
              <a:pPr algn="ctr">
                <a:lnSpc>
                  <a:spcPct val="100000"/>
                </a:lnSpc>
              </a:pPr>
              <a:r>
                <a:rPr lang="fr-FR" sz="1800" b="0" strike="noStrike" spc="-1">
                  <a:solidFill>
                    <a:srgbClr val="1F4E79"/>
                  </a:solidFill>
                  <a:latin typeface="Calibri"/>
                  <a:ea typeface="DejaVu Sans"/>
                </a:rPr>
                <a:t>Service Polyhandicap pédiatrique, La Roche Guyon</a:t>
              </a:r>
              <a:endParaRPr lang="fr-FR" sz="1800" b="0" strike="noStrike" spc="-1">
                <a:latin typeface="Arial"/>
              </a:endParaRPr>
            </a:p>
            <a:p>
              <a:pPr algn="ctr">
                <a:lnSpc>
                  <a:spcPct val="100000"/>
                </a:lnSpc>
              </a:pPr>
              <a:r>
                <a:rPr lang="fr-FR" sz="1800" b="0" strike="noStrike" spc="-1">
                  <a:solidFill>
                    <a:srgbClr val="1F4E79"/>
                  </a:solidFill>
                  <a:latin typeface="Calibri"/>
                  <a:ea typeface="DejaVu Sans"/>
                </a:rPr>
                <a:t>Hôpital Trousseau-La Roche Guyon</a:t>
              </a:r>
              <a:endParaRPr lang="fr-FR" sz="1800" b="0" strike="noStrike" spc="-1">
                <a:latin typeface="Arial"/>
              </a:endParaRPr>
            </a:p>
          </p:txBody>
        </p:sp>
        <p:pic>
          <p:nvPicPr>
            <p:cNvPr id="43" name="Image 10"/>
            <p:cNvPicPr/>
            <p:nvPr/>
          </p:nvPicPr>
          <p:blipFill>
            <a:blip r:embed="rId4"/>
            <a:stretch/>
          </p:blipFill>
          <p:spPr>
            <a:xfrm>
              <a:off x="3652560" y="6296400"/>
              <a:ext cx="1837080" cy="541440"/>
            </a:xfrm>
            <a:prstGeom prst="rect">
              <a:avLst/>
            </a:prstGeom>
            <a:ln>
              <a:noFill/>
            </a:ln>
          </p:spPr>
        </p:pic>
        <p:pic>
          <p:nvPicPr>
            <p:cNvPr id="44" name="Picture 5"/>
            <p:cNvPicPr/>
            <p:nvPr/>
          </p:nvPicPr>
          <p:blipFill>
            <a:blip r:embed="rId5"/>
            <a:stretch/>
          </p:blipFill>
          <p:spPr>
            <a:xfrm>
              <a:off x="227880" y="6320160"/>
              <a:ext cx="1053360" cy="423000"/>
            </a:xfrm>
            <a:prstGeom prst="rect">
              <a:avLst/>
            </a:prstGeom>
            <a:ln>
              <a:noFill/>
            </a:ln>
          </p:spPr>
        </p:pic>
        <p:pic>
          <p:nvPicPr>
            <p:cNvPr id="45" name="Picture 2"/>
            <p:cNvPicPr/>
            <p:nvPr/>
          </p:nvPicPr>
          <p:blipFill>
            <a:blip r:embed="rId6"/>
            <a:stretch/>
          </p:blipFill>
          <p:spPr>
            <a:xfrm>
              <a:off x="7994160" y="6185880"/>
              <a:ext cx="920520" cy="556920"/>
            </a:xfrm>
            <a:prstGeom prst="rect">
              <a:avLst/>
            </a:prstGeom>
            <a:ln>
              <a:noFill/>
            </a:ln>
          </p:spPr>
        </p:pic>
      </p:gr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538920" y="237720"/>
            <a:ext cx="8172000" cy="6108308"/>
            <a:chOff x="538920" y="237720"/>
            <a:chExt cx="8172000" cy="6108308"/>
          </a:xfrm>
        </p:grpSpPr>
        <p:sp>
          <p:nvSpPr>
            <p:cNvPr id="46" name="CustomShape 1"/>
            <p:cNvSpPr/>
            <p:nvPr/>
          </p:nvSpPr>
          <p:spPr>
            <a:xfrm>
              <a:off x="538920" y="237720"/>
              <a:ext cx="8064360" cy="821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2400" b="1" strike="noStrike" spc="-1" dirty="0">
                  <a:solidFill>
                    <a:srgbClr val="1F4E79"/>
                  </a:solidFill>
                  <a:latin typeface="Calibri"/>
                  <a:ea typeface="DejaVu Sans"/>
                </a:rPr>
                <a:t>Les spécificités qui distinguent le polyhandicap des autres handicaps et des autres formes de grande dépendance</a:t>
              </a:r>
              <a:endParaRPr lang="fr-FR" sz="2400" b="0" strike="noStrike" spc="-1" dirty="0">
                <a:latin typeface="Arial"/>
              </a:endParaRPr>
            </a:p>
          </p:txBody>
        </p:sp>
        <p:grpSp>
          <p:nvGrpSpPr>
            <p:cNvPr id="47" name="Group 2"/>
            <p:cNvGrpSpPr/>
            <p:nvPr/>
          </p:nvGrpSpPr>
          <p:grpSpPr>
            <a:xfrm>
              <a:off x="538920" y="1515390"/>
              <a:ext cx="8172000" cy="4830638"/>
              <a:chOff x="538920" y="1382040"/>
              <a:chExt cx="8172000" cy="4830638"/>
            </a:xfrm>
          </p:grpSpPr>
          <p:sp>
            <p:nvSpPr>
              <p:cNvPr id="48" name="CustomShape 3"/>
              <p:cNvSpPr/>
              <p:nvPr/>
            </p:nvSpPr>
            <p:spPr>
              <a:xfrm>
                <a:off x="538920" y="1382040"/>
                <a:ext cx="8172000" cy="48306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defTabSz="360000">
                  <a:lnSpc>
                    <a:spcPct val="100000"/>
                  </a:lnSpc>
                </a:pPr>
                <a:r>
                  <a:rPr lang="fr-FR" sz="1800" b="1" strike="noStrike" spc="-1" dirty="0" smtClean="0">
                    <a:solidFill>
                      <a:srgbClr val="1F4E79"/>
                    </a:solidFill>
                    <a:latin typeface="Calibri"/>
                    <a:ea typeface="DejaVu Sans"/>
                  </a:rPr>
                  <a:t>1 Intrication </a:t>
                </a:r>
                <a:r>
                  <a:rPr lang="fr-FR" sz="1800" b="1" strike="noStrike" spc="-1" dirty="0">
                    <a:solidFill>
                      <a:srgbClr val="1F4E79"/>
                    </a:solidFill>
                    <a:latin typeface="Calibri"/>
                    <a:ea typeface="DejaVu Sans"/>
                  </a:rPr>
                  <a:t>et distorsion évolutives des différents handicaps constitutifs</a:t>
                </a:r>
                <a:endParaRPr lang="fr-FR" sz="1800" b="0" strike="noStrike" spc="-1" dirty="0">
                  <a:latin typeface="Arial"/>
                </a:endParaRPr>
              </a:p>
              <a:p>
                <a:pPr algn="just" defTabSz="360000">
                  <a:lnSpc>
                    <a:spcPct val="100000"/>
                  </a:lnSpc>
                </a:pPr>
                <a:r>
                  <a:rPr lang="fr-FR" sz="1800" b="0" strike="noStrike" spc="-1" dirty="0" smtClean="0">
                    <a:solidFill>
                      <a:srgbClr val="1F4E79"/>
                    </a:solidFill>
                    <a:latin typeface="Calibri"/>
                    <a:ea typeface="DejaVu Sans"/>
                  </a:rPr>
                  <a:t>lésion </a:t>
                </a:r>
                <a:r>
                  <a:rPr lang="fr-FR" sz="1800" b="0" strike="noStrike" spc="-1" dirty="0">
                    <a:solidFill>
                      <a:srgbClr val="1F4E79"/>
                    </a:solidFill>
                    <a:latin typeface="Calibri"/>
                    <a:ea typeface="DejaVu Sans"/>
                  </a:rPr>
                  <a:t>cérébrale précoce et étendue :</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a:t>
                </a:r>
                <a:r>
                  <a:rPr lang="fr-FR" sz="1800" b="0" strike="noStrike" spc="-1" dirty="0" smtClean="0">
                    <a:solidFill>
                      <a:srgbClr val="1F4E79"/>
                    </a:solidFill>
                    <a:latin typeface="Calibri"/>
                    <a:ea typeface="DejaVu Sans"/>
                  </a:rPr>
                  <a:t>plusieurs </a:t>
                </a:r>
                <a:r>
                  <a:rPr lang="fr-FR" sz="1800" b="0" strike="noStrike" spc="-1" dirty="0">
                    <a:solidFill>
                      <a:srgbClr val="1F4E79"/>
                    </a:solidFill>
                    <a:latin typeface="Calibri"/>
                    <a:ea typeface="DejaVu Sans"/>
                  </a:rPr>
                  <a:t>handicaps différents qui interagissent entre eux</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a:t>
                </a:r>
                <a:r>
                  <a:rPr lang="fr-FR" sz="1800" b="0" strike="noStrike" spc="-1" dirty="0" smtClean="0">
                    <a:solidFill>
                      <a:srgbClr val="1F4E79"/>
                    </a:solidFill>
                    <a:latin typeface="Calibri"/>
                    <a:ea typeface="DejaVu Sans"/>
                  </a:rPr>
                  <a:t>conflit </a:t>
                </a:r>
                <a:r>
                  <a:rPr lang="fr-FR" sz="1800" b="0" strike="noStrike" spc="-1" dirty="0">
                    <a:solidFill>
                      <a:srgbClr val="1F4E79"/>
                    </a:solidFill>
                    <a:latin typeface="Calibri"/>
                    <a:ea typeface="DejaVu Sans"/>
                  </a:rPr>
                  <a:t>entre la maturation cérébrale </a:t>
                </a:r>
                <a:r>
                  <a:rPr lang="fr-FR" sz="1800" b="0" strike="noStrike" spc="-1" dirty="0" smtClean="0">
                    <a:solidFill>
                      <a:srgbClr val="1F4E79"/>
                    </a:solidFill>
                    <a:latin typeface="Calibri"/>
                    <a:ea typeface="DejaVu Sans"/>
                  </a:rPr>
                  <a:t>et </a:t>
                </a:r>
                <a:r>
                  <a:rPr lang="fr-FR" sz="1800" b="0" strike="noStrike" spc="-1" dirty="0">
                    <a:solidFill>
                      <a:srgbClr val="1F4E79"/>
                    </a:solidFill>
                    <a:latin typeface="Calibri"/>
                    <a:ea typeface="DejaVu Sans"/>
                  </a:rPr>
                  <a:t>la croissance d’une part et </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a:t>
                </a:r>
                <a:r>
                  <a:rPr lang="fr-FR" sz="1800" b="0" strike="noStrike" spc="-1" dirty="0" smtClean="0">
                    <a:solidFill>
                      <a:srgbClr val="1F4E79"/>
                    </a:solidFill>
                    <a:latin typeface="Calibri"/>
                    <a:ea typeface="DejaVu Sans"/>
                  </a:rPr>
                  <a:t>les </a:t>
                </a:r>
                <a:r>
                  <a:rPr lang="fr-FR" sz="1800" b="0" strike="noStrike" spc="-1" dirty="0">
                    <a:solidFill>
                      <a:srgbClr val="1F4E79"/>
                    </a:solidFill>
                    <a:latin typeface="Calibri"/>
                    <a:ea typeface="DejaVu Sans"/>
                  </a:rPr>
                  <a:t>lésions cérébrales qui les perturbent : distorsion évolutive</a:t>
                </a:r>
                <a:endParaRPr lang="fr-FR" sz="1800" b="0" strike="noStrike" spc="-1" dirty="0">
                  <a:latin typeface="Arial"/>
                </a:endParaRPr>
              </a:p>
              <a:p>
                <a:pPr algn="just" defTabSz="360000">
                  <a:lnSpc>
                    <a:spcPct val="100000"/>
                  </a:lnSpc>
                </a:pPr>
                <a:r>
                  <a:rPr lang="fr-FR" sz="1000" b="0" strike="noStrike" spc="-1" dirty="0">
                    <a:solidFill>
                      <a:srgbClr val="1F4E79"/>
                    </a:solidFill>
                    <a:latin typeface="Calibri"/>
                    <a:ea typeface="DejaVu Sans"/>
                  </a:rPr>
                  <a:t> </a:t>
                </a:r>
                <a:endParaRPr lang="fr-FR" sz="1000" b="0" strike="noStrike" spc="-1" dirty="0">
                  <a:latin typeface="Arial"/>
                </a:endParaRPr>
              </a:p>
              <a:p>
                <a:pPr algn="just" defTabSz="360000">
                  <a:lnSpc>
                    <a:spcPct val="100000"/>
                  </a:lnSpc>
                </a:pPr>
                <a:r>
                  <a:rPr lang="fr-FR" sz="1800" b="1" strike="noStrike" spc="-1" dirty="0" smtClean="0">
                    <a:solidFill>
                      <a:srgbClr val="1F4E79"/>
                    </a:solidFill>
                    <a:latin typeface="Calibri"/>
                    <a:ea typeface="DejaVu Sans"/>
                  </a:rPr>
                  <a:t>2 «</a:t>
                </a:r>
                <a:r>
                  <a:rPr lang="fr-FR" sz="1800" b="1" strike="noStrike" spc="-1" dirty="0">
                    <a:solidFill>
                      <a:srgbClr val="1F4E79"/>
                    </a:solidFill>
                    <a:latin typeface="Calibri"/>
                    <a:ea typeface="DejaVu Sans"/>
                  </a:rPr>
                  <a:t> </a:t>
                </a:r>
                <a:r>
                  <a:rPr lang="fr-FR" sz="1800" b="1" i="1" strike="noStrike" spc="-1" dirty="0">
                    <a:solidFill>
                      <a:srgbClr val="1F4E79"/>
                    </a:solidFill>
                    <a:latin typeface="Calibri"/>
                    <a:ea typeface="DejaVu Sans"/>
                  </a:rPr>
                  <a:t>Le normal et le pathologique</a:t>
                </a:r>
                <a:r>
                  <a:rPr lang="fr-FR" sz="1800" b="1" strike="noStrike" spc="-1" dirty="0">
                    <a:solidFill>
                      <a:srgbClr val="1F4E79"/>
                    </a:solidFill>
                    <a:latin typeface="Calibri"/>
                    <a:ea typeface="DejaVu Sans"/>
                  </a:rPr>
                  <a:t> »* </a:t>
                </a:r>
                <a:endParaRPr lang="fr-FR" sz="1800" b="0" strike="noStrike" spc="-1" dirty="0">
                  <a:latin typeface="Arial"/>
                </a:endParaRPr>
              </a:p>
              <a:p>
                <a:pPr algn="just" defTabSz="360000">
                  <a:lnSpc>
                    <a:spcPct val="100000"/>
                  </a:lnSpc>
                </a:pPr>
                <a:r>
                  <a:rPr lang="fr-FR" sz="1800" b="1" strike="noStrike" spc="-1" dirty="0">
                    <a:solidFill>
                      <a:srgbClr val="1F4E79"/>
                    </a:solidFill>
                    <a:latin typeface="Calibri"/>
                    <a:ea typeface="DejaVu Sans"/>
                  </a:rPr>
                  <a:t>	</a:t>
                </a:r>
                <a:r>
                  <a:rPr lang="fr-FR" sz="1800" b="0" strike="noStrike" spc="-1" dirty="0">
                    <a:solidFill>
                      <a:srgbClr val="1F4E79"/>
                    </a:solidFill>
                    <a:latin typeface="Calibri"/>
                    <a:ea typeface="DejaVu Sans"/>
                  </a:rPr>
                  <a:t>une situation rare où la pathologie ne fait pas intrusion dans la vie mais où</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la vie, la maladie et le soin ne font qu’un</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Microsoft YaHei"/>
                  </a:rPr>
                  <a:t>	une grande dépendance qui n’est qu’</a:t>
                </a:r>
                <a:r>
                  <a:rPr lang="fr-FR" sz="1800" b="0" strike="noStrike" spc="-1" dirty="0">
                    <a:solidFill>
                      <a:srgbClr val="1F4E79"/>
                    </a:solidFill>
                    <a:latin typeface="Calibri"/>
                    <a:ea typeface="DejaVu Sans"/>
                  </a:rPr>
                  <a:t>« une nouvelle dimension de la vie »</a:t>
                </a:r>
                <a:endParaRPr lang="fr-FR" sz="1800" b="0" strike="noStrike" spc="-1" dirty="0">
                  <a:latin typeface="Arial"/>
                </a:endParaRPr>
              </a:p>
              <a:p>
                <a:pPr algn="just" defTabSz="360000">
                  <a:lnSpc>
                    <a:spcPct val="100000"/>
                  </a:lnSpc>
                </a:pPr>
                <a:endParaRPr lang="fr-FR" sz="1000" b="0" strike="noStrike" spc="-1" dirty="0">
                  <a:latin typeface="Arial"/>
                </a:endParaRPr>
              </a:p>
              <a:p>
                <a:pPr algn="just" defTabSz="360000">
                  <a:lnSpc>
                    <a:spcPct val="100000"/>
                  </a:lnSpc>
                </a:pPr>
                <a:r>
                  <a:rPr lang="fr-FR" sz="1800" b="1" strike="noStrike" spc="-1" dirty="0" smtClean="0">
                    <a:solidFill>
                      <a:srgbClr val="1F4E79"/>
                    </a:solidFill>
                    <a:latin typeface="Calibri"/>
                    <a:ea typeface="DejaVu Sans"/>
                  </a:rPr>
                  <a:t>3 L’instabilité </a:t>
                </a:r>
                <a:r>
                  <a:rPr lang="fr-FR" sz="1800" b="1" strike="noStrike" spc="-1" dirty="0">
                    <a:solidFill>
                      <a:srgbClr val="1F4E79"/>
                    </a:solidFill>
                    <a:latin typeface="Calibri"/>
                    <a:ea typeface="DejaVu Sans"/>
                  </a:rPr>
                  <a:t>somatique</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décompensations aiguës mettant en jeu le pronostic fonctionnel et vital</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difficultés des lois portant sur la fin de vie et les droits du malade</a:t>
                </a:r>
                <a:endParaRPr lang="fr-FR" sz="1800" b="0" strike="noStrike" spc="-1" dirty="0">
                  <a:latin typeface="Arial"/>
                </a:endParaRPr>
              </a:p>
              <a:p>
                <a:pPr algn="just" defTabSz="360000">
                  <a:lnSpc>
                    <a:spcPct val="100000"/>
                  </a:lnSpc>
                </a:pPr>
                <a:endParaRPr lang="fr-FR" sz="1000" b="0" strike="noStrike" spc="-1" dirty="0">
                  <a:latin typeface="Arial"/>
                </a:endParaRPr>
              </a:p>
              <a:p>
                <a:pPr algn="just" defTabSz="360000">
                  <a:lnSpc>
                    <a:spcPct val="100000"/>
                  </a:lnSpc>
                </a:pPr>
                <a:r>
                  <a:rPr lang="fr-FR" sz="1800" b="1" strike="noStrike" spc="-1" dirty="0" smtClean="0">
                    <a:solidFill>
                      <a:srgbClr val="1F4E79"/>
                    </a:solidFill>
                    <a:latin typeface="Calibri"/>
                    <a:ea typeface="DejaVu Sans"/>
                  </a:rPr>
                  <a:t>4 Les </a:t>
                </a:r>
                <a:r>
                  <a:rPr lang="fr-FR" sz="1800" b="1" strike="noStrike" spc="-1" dirty="0">
                    <a:solidFill>
                      <a:srgbClr val="1F4E79"/>
                    </a:solidFill>
                    <a:latin typeface="Calibri"/>
                    <a:ea typeface="DejaVu Sans"/>
                  </a:rPr>
                  <a:t>questions éthiques</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l’éthique de la personne</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l’éthique de la recherche sur le polyhandicap</a:t>
                </a:r>
                <a:endParaRPr lang="fr-FR" sz="1800" b="0" strike="noStrike" spc="-1" dirty="0">
                  <a:latin typeface="Arial"/>
                </a:endParaRPr>
              </a:p>
            </p:txBody>
          </p:sp>
          <p:sp>
            <p:nvSpPr>
              <p:cNvPr id="49" name="CustomShape 4"/>
              <p:cNvSpPr/>
              <p:nvPr/>
            </p:nvSpPr>
            <p:spPr>
              <a:xfrm>
                <a:off x="5772960" y="4065810"/>
                <a:ext cx="283032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fr-FR" sz="1600" b="0" strike="noStrike" spc="-1" dirty="0">
                    <a:solidFill>
                      <a:srgbClr val="1F4E79"/>
                    </a:solidFill>
                    <a:latin typeface="Calibri"/>
                    <a:ea typeface="DejaVu Sans"/>
                  </a:rPr>
                  <a:t>* G. Canguilhem, 1943 -1966</a:t>
                </a:r>
                <a:endParaRPr lang="fr-FR" sz="1600" b="0" strike="noStrike" spc="-1" dirty="0">
                  <a:latin typeface="Arial"/>
                </a:endParaRPr>
              </a:p>
            </p:txBody>
          </p:sp>
        </p:grpSp>
      </p:gr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CustomShape 1"/>
          <p:cNvSpPr/>
          <p:nvPr/>
        </p:nvSpPr>
        <p:spPr>
          <a:xfrm>
            <a:off x="538920" y="265080"/>
            <a:ext cx="8064360" cy="821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2400" b="1" strike="noStrike" spc="-1" dirty="0">
                <a:solidFill>
                  <a:srgbClr val="1F4E79"/>
                </a:solidFill>
                <a:latin typeface="Arial"/>
                <a:ea typeface="DejaVu Sans"/>
              </a:rPr>
              <a:t>Intrication et distorsion évolutives </a:t>
            </a:r>
            <a:endParaRPr lang="fr-FR" sz="2400" b="0" strike="noStrike" spc="-1" dirty="0">
              <a:latin typeface="Arial"/>
            </a:endParaRPr>
          </a:p>
          <a:p>
            <a:pPr algn="ctr">
              <a:lnSpc>
                <a:spcPct val="100000"/>
              </a:lnSpc>
            </a:pPr>
            <a:r>
              <a:rPr lang="fr-FR" sz="2400" b="1" strike="noStrike" spc="-1" dirty="0">
                <a:solidFill>
                  <a:srgbClr val="1F4E79"/>
                </a:solidFill>
                <a:latin typeface="Arial"/>
                <a:ea typeface="DejaVu Sans"/>
              </a:rPr>
              <a:t>des différents handicaps constitutifs</a:t>
            </a:r>
            <a:endParaRPr lang="fr-FR" sz="2400" b="0" strike="noStrike" spc="-1" dirty="0">
              <a:latin typeface="Arial"/>
            </a:endParaRPr>
          </a:p>
        </p:txBody>
      </p:sp>
      <p:sp>
        <p:nvSpPr>
          <p:cNvPr id="51" name="CustomShape 2"/>
          <p:cNvSpPr/>
          <p:nvPr/>
        </p:nvSpPr>
        <p:spPr>
          <a:xfrm>
            <a:off x="538920" y="1271790"/>
            <a:ext cx="8064360" cy="538463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defTabSz="360000">
              <a:lnSpc>
                <a:spcPct val="100000"/>
              </a:lnSpc>
            </a:pPr>
            <a:r>
              <a:rPr lang="fr-FR" sz="1800" b="1" strike="noStrike" spc="-1" dirty="0">
                <a:solidFill>
                  <a:srgbClr val="1F4E79"/>
                </a:solidFill>
                <a:latin typeface="Calibri"/>
                <a:ea typeface="DejaVu Sans"/>
              </a:rPr>
              <a:t>Polyhandicap = plusieurs handicaps intriqués associant :</a:t>
            </a:r>
            <a:endParaRPr lang="fr-FR" sz="1800" b="0" strike="noStrike" spc="-1" dirty="0">
              <a:latin typeface="Arial"/>
            </a:endParaRPr>
          </a:p>
          <a:p>
            <a:pPr algn="just" defTabSz="360000">
              <a:lnSpc>
                <a:spcPct val="100000"/>
              </a:lnSpc>
            </a:pPr>
            <a:r>
              <a:rPr lang="fr-FR" sz="1800" b="1" strike="noStrike" spc="-1" dirty="0">
                <a:solidFill>
                  <a:srgbClr val="1F4E79"/>
                </a:solidFill>
                <a:latin typeface="Calibri"/>
                <a:ea typeface="DejaVu Sans"/>
              </a:rPr>
              <a:t>	</a:t>
            </a:r>
            <a:r>
              <a:rPr lang="fr-FR" sz="1800" b="0" strike="noStrike" spc="-1" dirty="0">
                <a:solidFill>
                  <a:srgbClr val="1F4E79"/>
                </a:solidFill>
                <a:latin typeface="Calibri"/>
                <a:ea typeface="DejaVu Sans"/>
              </a:rPr>
              <a:t>déficience mentale profonde ou </a:t>
            </a:r>
            <a:r>
              <a:rPr lang="fr-FR" sz="1800" b="0" strike="noStrike" spc="-1" dirty="0" err="1">
                <a:solidFill>
                  <a:srgbClr val="1F4E79"/>
                </a:solidFill>
                <a:latin typeface="Calibri"/>
                <a:ea typeface="DejaVu Sans"/>
              </a:rPr>
              <a:t>intestable</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troubles moteurs (tétraplégie, dystonie, ataxie, hypotonie …)</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induisant </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mobilité réduite</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restriction extrême de l’autonomie</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autres troubles neurologiques (épilepsie ++), sensoriels, comportementaux, affectifs, relationnels …</a:t>
            </a:r>
            <a:endParaRPr lang="fr-FR" sz="1800" b="0" strike="noStrike" spc="-1" dirty="0">
              <a:latin typeface="Arial"/>
            </a:endParaRPr>
          </a:p>
          <a:p>
            <a:pPr algn="just" defTabSz="360000">
              <a:lnSpc>
                <a:spcPct val="100000"/>
              </a:lnSpc>
            </a:pPr>
            <a:endParaRPr lang="fr-FR" sz="1000" b="0" strike="noStrike" spc="-1" dirty="0">
              <a:latin typeface="Arial"/>
            </a:endParaRPr>
          </a:p>
          <a:p>
            <a:pPr algn="just" defTabSz="360000">
              <a:lnSpc>
                <a:spcPct val="100000"/>
              </a:lnSpc>
            </a:pPr>
            <a:r>
              <a:rPr lang="fr-FR" sz="1800" b="1" strike="noStrike" spc="-1" dirty="0">
                <a:solidFill>
                  <a:srgbClr val="1F4E79"/>
                </a:solidFill>
                <a:latin typeface="Calibri"/>
                <a:ea typeface="DejaVu Sans"/>
              </a:rPr>
              <a:t>Lésions sur un cerveau en développement entraînant une dynamique pathologique</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du fait de l’interaction avec un cerveau et un organisme en développement </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troubles moteurs -&gt; distorsion de la croissance -&gt; déformations ostéo-articulaires</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a:t>
            </a:r>
            <a:r>
              <a:rPr lang="fr-FR" sz="1800" b="0" strike="noStrike" spc="-1" dirty="0" smtClean="0">
                <a:solidFill>
                  <a:srgbClr val="1F4E79"/>
                </a:solidFill>
                <a:latin typeface="Calibri"/>
                <a:ea typeface="DejaVu Sans"/>
              </a:rPr>
              <a:t>			      -&gt; </a:t>
            </a:r>
            <a:r>
              <a:rPr lang="fr-FR" sz="1800" b="0" strike="noStrike" spc="-1" dirty="0">
                <a:solidFill>
                  <a:srgbClr val="1F4E79"/>
                </a:solidFill>
                <a:latin typeface="Calibri"/>
                <a:ea typeface="DejaVu Sans"/>
              </a:rPr>
              <a:t>scoliose évolutive -&gt; restriction respiratoire</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troubles de la déglutition -&gt; fausses routes -&gt; pneumopathies d’inhalation -&gt; lésions obstructives et restrictives respiratoires + malnutrition + état dentaire, …</a:t>
            </a:r>
            <a:endParaRPr lang="fr-FR" sz="1800" b="0" strike="noStrike" spc="-1" dirty="0">
              <a:latin typeface="Arial"/>
            </a:endParaRPr>
          </a:p>
          <a:p>
            <a:pPr algn="just" defTabSz="360000">
              <a:lnSpc>
                <a:spcPct val="100000"/>
              </a:lnSpc>
            </a:pPr>
            <a:endParaRPr lang="fr-FR" sz="1000" b="0" strike="noStrike" spc="-1" dirty="0">
              <a:latin typeface="Arial"/>
            </a:endParaRPr>
          </a:p>
          <a:p>
            <a:pPr algn="just" defTabSz="360000">
              <a:lnSpc>
                <a:spcPct val="100000"/>
              </a:lnSpc>
            </a:pPr>
            <a:r>
              <a:rPr lang="fr-FR" sz="1800" b="1" strike="noStrike" spc="-1" dirty="0">
                <a:solidFill>
                  <a:srgbClr val="1F4E79"/>
                </a:solidFill>
                <a:latin typeface="Calibri"/>
                <a:ea typeface="DejaVu Sans"/>
              </a:rPr>
              <a:t>Handicaps surajoutés</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conséquences de ces distorsions évolutives</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conséquences directes de certains troubles : déglutition, scoliose progressives, déformations ostéo-articulaires, …</a:t>
            </a:r>
            <a:endParaRPr lang="fr-FR" sz="18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538920" y="292440"/>
            <a:ext cx="8064360" cy="6270570"/>
            <a:chOff x="538920" y="292440"/>
            <a:chExt cx="8064360" cy="6270570"/>
          </a:xfrm>
        </p:grpSpPr>
        <p:sp>
          <p:nvSpPr>
            <p:cNvPr id="52" name="CustomShape 1"/>
            <p:cNvSpPr/>
            <p:nvPr/>
          </p:nvSpPr>
          <p:spPr>
            <a:xfrm>
              <a:off x="538920" y="292440"/>
              <a:ext cx="8064360" cy="866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2400" b="1" strike="noStrike" spc="-1" dirty="0">
                  <a:solidFill>
                    <a:srgbClr val="1F4E79"/>
                  </a:solidFill>
                  <a:latin typeface="Arial"/>
                  <a:ea typeface="DejaVu Sans"/>
                </a:rPr>
                <a:t>« </a:t>
              </a:r>
              <a:r>
                <a:rPr lang="fr-FR" sz="2400" b="1" i="1" strike="noStrike" spc="-1" dirty="0">
                  <a:solidFill>
                    <a:srgbClr val="1F4E79"/>
                  </a:solidFill>
                  <a:latin typeface="Arial"/>
                  <a:ea typeface="DejaVu Sans"/>
                </a:rPr>
                <a:t>Le normal et le pathologique</a:t>
              </a:r>
              <a:r>
                <a:rPr lang="fr-FR" sz="2400" b="1" strike="noStrike" spc="-1" dirty="0">
                  <a:solidFill>
                    <a:srgbClr val="1F4E79"/>
                  </a:solidFill>
                  <a:latin typeface="Arial"/>
                  <a:ea typeface="DejaVu Sans"/>
                </a:rPr>
                <a:t> »</a:t>
              </a:r>
              <a:endParaRPr lang="fr-FR" sz="2400" b="0" strike="noStrike" spc="-1" dirty="0">
                <a:latin typeface="Arial"/>
              </a:endParaRPr>
            </a:p>
            <a:p>
              <a:pPr algn="ctr">
                <a:lnSpc>
                  <a:spcPct val="150000"/>
                </a:lnSpc>
              </a:pPr>
              <a:r>
                <a:rPr lang="fr-FR" sz="1800" b="1" strike="noStrike" spc="-1" dirty="0">
                  <a:solidFill>
                    <a:srgbClr val="1F4E79"/>
                  </a:solidFill>
                  <a:latin typeface="Arial"/>
                  <a:ea typeface="DejaVu Sans"/>
                </a:rPr>
                <a:t>« un autre normal » et « une nouvelle dimension de la vie »*</a:t>
              </a:r>
              <a:endParaRPr lang="fr-FR" sz="1800" b="0" strike="noStrike" spc="-1" dirty="0">
                <a:latin typeface="Arial"/>
              </a:endParaRPr>
            </a:p>
          </p:txBody>
        </p:sp>
        <p:sp>
          <p:nvSpPr>
            <p:cNvPr id="53" name="CustomShape 2"/>
            <p:cNvSpPr/>
            <p:nvPr/>
          </p:nvSpPr>
          <p:spPr>
            <a:xfrm>
              <a:off x="538920" y="1668960"/>
              <a:ext cx="8064360" cy="47998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defTabSz="360000">
                <a:lnSpc>
                  <a:spcPct val="100000"/>
                </a:lnSpc>
              </a:pPr>
              <a:r>
                <a:rPr lang="fr-FR" sz="1800" b="0" strike="noStrike" spc="-1" dirty="0" smtClean="0">
                  <a:solidFill>
                    <a:srgbClr val="1F4E79"/>
                  </a:solidFill>
                  <a:latin typeface="Calibri"/>
                  <a:ea typeface="Microsoft YaHei"/>
                </a:rPr>
                <a:t>La </a:t>
              </a:r>
              <a:r>
                <a:rPr lang="fr-FR" sz="1800" b="0" strike="noStrike" spc="-1" dirty="0">
                  <a:solidFill>
                    <a:srgbClr val="1F4E79"/>
                  </a:solidFill>
                  <a:latin typeface="Calibri"/>
                  <a:ea typeface="Microsoft YaHei"/>
                </a:rPr>
                <a:t>situation de polyhandicap est un état de santé dont la cause est une lésion cérébrale irréversible</a:t>
              </a:r>
              <a:r>
                <a:rPr lang="fr-FR" sz="1800" b="0" strike="noStrike" spc="-1" dirty="0">
                  <a:solidFill>
                    <a:srgbClr val="1F4E79"/>
                  </a:solidFill>
                  <a:latin typeface="Calibri"/>
                  <a:ea typeface="DejaVu Sans"/>
                </a:rPr>
                <a:t> </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Les enfants polyhandicapés vivent avec leurs </a:t>
              </a:r>
              <a:r>
                <a:rPr lang="fr-FR" sz="1800" b="0" strike="noStrike" spc="-1" dirty="0" smtClean="0">
                  <a:solidFill>
                    <a:srgbClr val="1F4E79"/>
                  </a:solidFill>
                  <a:latin typeface="Calibri"/>
                  <a:ea typeface="DejaVu Sans"/>
                </a:rPr>
                <a:t>handicaps </a:t>
              </a:r>
              <a:r>
                <a:rPr lang="fr-FR" sz="1800" b="0" strike="noStrike" spc="-1" dirty="0">
                  <a:solidFill>
                    <a:srgbClr val="1F4E79"/>
                  </a:solidFill>
                  <a:latin typeface="Calibri"/>
                  <a:ea typeface="DejaVu Sans"/>
                </a:rPr>
                <a:t>multiples, leurs déficiences mentale, motrice, d’autonomie et de communication, mais c’est leur vie</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Le chercheur, et nous tous, devons intégrer que ce qui est anomalie par rapport aux normes admises, constitue pour ces enfants polyhandicapés leur « normal » et que leurs différents handicaps leur sont constitutifs</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Une absence de langage articulé, une température corporelle à 35°C, une </a:t>
              </a:r>
              <a:r>
                <a:rPr lang="fr-FR" sz="1800" b="0" strike="noStrike" spc="-1" dirty="0" err="1">
                  <a:solidFill>
                    <a:srgbClr val="1F4E79"/>
                  </a:solidFill>
                  <a:latin typeface="Calibri"/>
                  <a:ea typeface="DejaVu Sans"/>
                </a:rPr>
                <a:t>SaO</a:t>
              </a:r>
              <a:r>
                <a:rPr lang="fr-FR" sz="1800" b="0" strike="noStrike" spc="-1" dirty="0">
                  <a:solidFill>
                    <a:srgbClr val="1F4E79"/>
                  </a:solidFill>
                  <a:latin typeface="Calibri"/>
                  <a:ea typeface="DejaVu Sans"/>
                </a:rPr>
                <a:t>² à 90% sont « un autre normal » qu’il faut accepter comme tel</a:t>
              </a:r>
              <a:endParaRPr lang="fr-FR" sz="1800" b="0" strike="noStrike" spc="-1" dirty="0">
                <a:latin typeface="Arial"/>
              </a:endParaRPr>
            </a:p>
            <a:p>
              <a:pPr algn="just" defTabSz="360000">
                <a:lnSpc>
                  <a:spcPct val="100000"/>
                </a:lnSpc>
              </a:pPr>
              <a:endParaRPr lang="fr-FR" sz="1000" b="0" strike="noStrike" spc="-1" dirty="0">
                <a:latin typeface="Arial"/>
              </a:endParaRPr>
            </a:p>
            <a:p>
              <a:pPr algn="just" defTabSz="360000">
                <a:lnSpc>
                  <a:spcPct val="100000"/>
                </a:lnSpc>
              </a:pPr>
              <a:r>
                <a:rPr lang="fr-FR" sz="1800" b="1" strike="noStrike" spc="-1" dirty="0">
                  <a:solidFill>
                    <a:srgbClr val="1F4E79"/>
                  </a:solidFill>
                  <a:latin typeface="Calibri"/>
                  <a:ea typeface="Microsoft YaHei"/>
                </a:rPr>
                <a:t>Nécessité de comprendre le polyhandicap comme </a:t>
              </a:r>
              <a:r>
                <a:rPr lang="fr-FR" sz="1800" b="1" strike="noStrike" spc="-1" dirty="0">
                  <a:solidFill>
                    <a:srgbClr val="1F4E79"/>
                  </a:solidFill>
                  <a:latin typeface="Calibri"/>
                  <a:ea typeface="DejaVu Sans"/>
                </a:rPr>
                <a:t>« une nouvelle dimension de la vie »</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Ce qui ne dispense nullement de la nécessité de </a:t>
              </a:r>
              <a:r>
                <a:rPr lang="fr-FR" sz="1800" b="1" strike="noStrike" spc="-1" dirty="0">
                  <a:solidFill>
                    <a:srgbClr val="1F4E79"/>
                  </a:solidFill>
                  <a:latin typeface="Calibri"/>
                  <a:ea typeface="DejaVu Sans"/>
                </a:rPr>
                <a:t>lutter contre ce qui peut être amélioré, traité ou prévenu</a:t>
              </a:r>
              <a:endParaRPr lang="fr-FR" sz="18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et qui nécessite de ne pas négliger les </a:t>
              </a:r>
              <a:r>
                <a:rPr lang="fr-FR" sz="1800" b="1" strike="noStrike" spc="-1" dirty="0">
                  <a:solidFill>
                    <a:srgbClr val="1F4E79"/>
                  </a:solidFill>
                  <a:latin typeface="Calibri"/>
                  <a:ea typeface="DejaVu Sans"/>
                </a:rPr>
                <a:t>progrès liés à la maturation normale</a:t>
              </a:r>
              <a:r>
                <a:rPr lang="fr-FR" sz="1800" b="0" strike="noStrike" spc="-1" dirty="0">
                  <a:solidFill>
                    <a:srgbClr val="1F4E79"/>
                  </a:solidFill>
                  <a:latin typeface="Calibri"/>
                  <a:ea typeface="DejaVu Sans"/>
                </a:rPr>
                <a:t> de l’organisme et d’apporter à ces enfants les</a:t>
              </a:r>
              <a:r>
                <a:rPr lang="fr-FR" sz="1800" b="1" strike="noStrike" spc="-1" dirty="0">
                  <a:solidFill>
                    <a:srgbClr val="1F4E79"/>
                  </a:solidFill>
                  <a:latin typeface="Calibri"/>
                  <a:ea typeface="DejaVu Sans"/>
                </a:rPr>
                <a:t> stimulations dont ils ont besoins jusqu’à l’âge adulte</a:t>
              </a:r>
              <a:endParaRPr lang="fr-FR" sz="1800" b="0" strike="noStrike" spc="-1" dirty="0">
                <a:latin typeface="Arial"/>
              </a:endParaRPr>
            </a:p>
          </p:txBody>
        </p:sp>
        <p:sp>
          <p:nvSpPr>
            <p:cNvPr id="54" name="CustomShape 3"/>
            <p:cNvSpPr/>
            <p:nvPr/>
          </p:nvSpPr>
          <p:spPr>
            <a:xfrm>
              <a:off x="5772960" y="6230010"/>
              <a:ext cx="283032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fr-FR" sz="1600" b="0" strike="noStrike" spc="-1" dirty="0">
                  <a:solidFill>
                    <a:srgbClr val="1F4E79"/>
                  </a:solidFill>
                  <a:latin typeface="Calibri"/>
                  <a:ea typeface="DejaVu Sans"/>
                </a:rPr>
                <a:t>* G. Canguilhem, 1943 -1966</a:t>
              </a:r>
              <a:endParaRPr lang="fr-FR" sz="1600" b="0" strike="noStrike" spc="-1" dirty="0">
                <a:latin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CustomShape 1"/>
          <p:cNvSpPr/>
          <p:nvPr/>
        </p:nvSpPr>
        <p:spPr>
          <a:xfrm>
            <a:off x="538920" y="305760"/>
            <a:ext cx="8064360" cy="455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2400" b="1" strike="noStrike" spc="-1" dirty="0">
                <a:solidFill>
                  <a:srgbClr val="1F4E79"/>
                </a:solidFill>
                <a:latin typeface="Arial"/>
                <a:ea typeface="DejaVu Sans"/>
              </a:rPr>
              <a:t>L’instabilité somatique</a:t>
            </a:r>
            <a:endParaRPr lang="fr-FR" sz="2400" b="0" strike="noStrike" spc="-1" dirty="0">
              <a:latin typeface="Arial"/>
            </a:endParaRPr>
          </a:p>
        </p:txBody>
      </p:sp>
      <p:sp>
        <p:nvSpPr>
          <p:cNvPr id="56" name="CustomShape 2"/>
          <p:cNvSpPr/>
          <p:nvPr/>
        </p:nvSpPr>
        <p:spPr>
          <a:xfrm>
            <a:off x="538920" y="874545"/>
            <a:ext cx="8064360" cy="566163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defTabSz="360000">
              <a:lnSpc>
                <a:spcPct val="100000"/>
              </a:lnSpc>
              <a:tabLst>
                <a:tab pos="0" algn="l"/>
              </a:tabLst>
            </a:pPr>
            <a:r>
              <a:rPr lang="fr-FR" sz="1800" b="0" strike="noStrike" spc="-1" dirty="0">
                <a:solidFill>
                  <a:srgbClr val="1F4E79"/>
                </a:solidFill>
                <a:latin typeface="Calibri"/>
                <a:ea typeface="DejaVu Sans"/>
              </a:rPr>
              <a:t>	</a:t>
            </a:r>
            <a:r>
              <a:rPr lang="fr-FR" sz="1800" b="0" strike="noStrike" spc="-1" dirty="0" smtClean="0">
                <a:solidFill>
                  <a:srgbClr val="1F4E79"/>
                </a:solidFill>
                <a:latin typeface="Calibri"/>
                <a:ea typeface="DejaVu Sans"/>
              </a:rPr>
              <a:t>	Chez </a:t>
            </a:r>
            <a:r>
              <a:rPr lang="fr-FR" sz="1800" b="0" strike="noStrike" spc="-1" dirty="0">
                <a:solidFill>
                  <a:srgbClr val="1F4E79"/>
                </a:solidFill>
                <a:latin typeface="Calibri"/>
                <a:ea typeface="DejaVu Sans"/>
              </a:rPr>
              <a:t>certaines personnes polyhandicapées, leur état de santé est sujet à des aggravations aiguës mettant en péril leur pronostic fonctionnel voire vital</a:t>
            </a:r>
            <a:endParaRPr lang="fr-FR" sz="1800" b="0" strike="noStrike" spc="-1" dirty="0">
              <a:latin typeface="Arial"/>
            </a:endParaRPr>
          </a:p>
          <a:p>
            <a:pPr algn="just" defTabSz="360000">
              <a:lnSpc>
                <a:spcPct val="100000"/>
              </a:lnSpc>
              <a:tabLst>
                <a:tab pos="0" algn="l"/>
              </a:tabLst>
            </a:pPr>
            <a:r>
              <a:rPr lang="fr-FR" sz="1800" b="0" strike="noStrike" spc="-1" dirty="0">
                <a:solidFill>
                  <a:srgbClr val="1F4E79"/>
                </a:solidFill>
                <a:latin typeface="Calibri"/>
                <a:ea typeface="DejaVu Sans"/>
              </a:rPr>
              <a:t>	</a:t>
            </a:r>
            <a:r>
              <a:rPr lang="fr-FR" sz="1800" b="0" strike="noStrike" spc="-1" dirty="0" smtClean="0">
                <a:solidFill>
                  <a:srgbClr val="1F4E79"/>
                </a:solidFill>
                <a:latin typeface="Calibri"/>
                <a:ea typeface="DejaVu Sans"/>
              </a:rPr>
              <a:t>	Ces </a:t>
            </a:r>
            <a:r>
              <a:rPr lang="fr-FR" sz="1800" b="0" strike="noStrike" spc="-1" dirty="0">
                <a:solidFill>
                  <a:srgbClr val="1F4E79"/>
                </a:solidFill>
                <a:latin typeface="Calibri"/>
                <a:ea typeface="DejaVu Sans"/>
              </a:rPr>
              <a:t>décompensations sont des ruptures de l’équilibre précaire de leur état de santé qui peut se dégrader en cascade </a:t>
            </a:r>
            <a:r>
              <a:rPr lang="fr-FR" sz="1800" b="0" strike="noStrike" spc="-1" dirty="0" smtClean="0">
                <a:solidFill>
                  <a:srgbClr val="1F4E79"/>
                </a:solidFill>
                <a:latin typeface="Calibri"/>
                <a:ea typeface="DejaVu Sans"/>
              </a:rPr>
              <a:t>nécessitant </a:t>
            </a:r>
            <a:r>
              <a:rPr lang="fr-FR" sz="1800" b="0" strike="noStrike" spc="-1" dirty="0">
                <a:solidFill>
                  <a:srgbClr val="1F4E79"/>
                </a:solidFill>
                <a:latin typeface="Calibri"/>
                <a:ea typeface="DejaVu Sans"/>
              </a:rPr>
              <a:t>une prise en charge médicale rapide, multidisciplinaire, coordonnée et hautement spécialisée</a:t>
            </a:r>
            <a:endParaRPr lang="fr-FR" sz="1800" b="0" strike="noStrike" spc="-1" dirty="0">
              <a:latin typeface="Arial"/>
            </a:endParaRPr>
          </a:p>
          <a:p>
            <a:pPr algn="just" defTabSz="360000">
              <a:lnSpc>
                <a:spcPct val="100000"/>
              </a:lnSpc>
              <a:tabLst>
                <a:tab pos="0" algn="l"/>
              </a:tabLst>
            </a:pPr>
            <a:r>
              <a:rPr lang="fr-FR" sz="1800" b="0" strike="noStrike" spc="-1" dirty="0">
                <a:solidFill>
                  <a:srgbClr val="1F4E79"/>
                </a:solidFill>
                <a:latin typeface="Calibri"/>
                <a:ea typeface="DejaVu Sans"/>
              </a:rPr>
              <a:t>	</a:t>
            </a:r>
            <a:r>
              <a:rPr lang="fr-FR" sz="1800" b="0" strike="noStrike" spc="-1" dirty="0" smtClean="0">
                <a:solidFill>
                  <a:srgbClr val="1F4E79"/>
                </a:solidFill>
                <a:latin typeface="Calibri"/>
                <a:ea typeface="DejaVu Sans"/>
              </a:rPr>
              <a:t>	Les </a:t>
            </a:r>
            <a:r>
              <a:rPr lang="fr-FR" sz="1800" b="0" strike="noStrike" spc="-1" dirty="0">
                <a:solidFill>
                  <a:srgbClr val="1F4E79"/>
                </a:solidFill>
                <a:latin typeface="Calibri"/>
                <a:ea typeface="DejaVu Sans"/>
              </a:rPr>
              <a:t>traitements nécessaires peuvent être invasifs voire agressifs pour ces enfants ou lui faire courir un risque d’aggravation de certains de leurs handicaps en tentant d’un améliorer un autre</a:t>
            </a:r>
            <a:endParaRPr lang="fr-FR" sz="1800" b="0" strike="noStrike" spc="-1" dirty="0">
              <a:latin typeface="Arial"/>
            </a:endParaRPr>
          </a:p>
          <a:p>
            <a:pPr algn="just" defTabSz="360000">
              <a:lnSpc>
                <a:spcPct val="100000"/>
              </a:lnSpc>
              <a:tabLst>
                <a:tab pos="0" algn="l"/>
              </a:tabLst>
            </a:pPr>
            <a:endParaRPr lang="fr-FR" sz="1000" b="0" strike="noStrike" spc="-1" dirty="0">
              <a:latin typeface="Arial"/>
            </a:endParaRPr>
          </a:p>
          <a:p>
            <a:pPr algn="just" defTabSz="360000">
              <a:lnSpc>
                <a:spcPct val="100000"/>
              </a:lnSpc>
              <a:tabLst>
                <a:tab pos="0" algn="l"/>
              </a:tabLst>
            </a:pPr>
            <a:r>
              <a:rPr lang="fr-FR" sz="1800" b="0" strike="noStrike" spc="-1" dirty="0" smtClean="0">
                <a:solidFill>
                  <a:srgbClr val="1F4E79"/>
                </a:solidFill>
                <a:latin typeface="Calibri"/>
                <a:ea typeface="DejaVu Sans"/>
              </a:rPr>
              <a:t>		Ce </a:t>
            </a:r>
            <a:r>
              <a:rPr lang="fr-FR" sz="1800" b="0" strike="noStrike" spc="-1" dirty="0">
                <a:solidFill>
                  <a:srgbClr val="1F4E79"/>
                </a:solidFill>
                <a:latin typeface="Calibri"/>
                <a:ea typeface="DejaVu Sans"/>
              </a:rPr>
              <a:t>fragile équilibre, outre la technicité particulière dont il relève, conduit souvent les équipes d’urgence et de réanimation, les parents et les équipes référentes à </a:t>
            </a:r>
            <a:r>
              <a:rPr lang="fr-FR" sz="1800" b="1" strike="noStrike" spc="-1" dirty="0">
                <a:solidFill>
                  <a:srgbClr val="1F4E79"/>
                </a:solidFill>
                <a:latin typeface="Calibri"/>
                <a:ea typeface="DejaVu Sans"/>
              </a:rPr>
              <a:t>se poser les questions de ce qui est raisonnable et de ce qui relève de l’obstination</a:t>
            </a:r>
            <a:endParaRPr lang="fr-FR" sz="1800" b="0" strike="noStrike" spc="-1" dirty="0">
              <a:latin typeface="Arial"/>
            </a:endParaRPr>
          </a:p>
          <a:p>
            <a:pPr algn="just" defTabSz="360000">
              <a:lnSpc>
                <a:spcPct val="100000"/>
              </a:lnSpc>
              <a:tabLst>
                <a:tab pos="0" algn="l"/>
              </a:tabLst>
            </a:pPr>
            <a:r>
              <a:rPr lang="fr-FR" sz="1800" b="0" strike="noStrike" spc="-1" dirty="0" smtClean="0">
                <a:solidFill>
                  <a:srgbClr val="1F4E79"/>
                </a:solidFill>
                <a:latin typeface="Calibri"/>
                <a:ea typeface="DejaVu Sans"/>
              </a:rPr>
              <a:t>	</a:t>
            </a:r>
            <a:r>
              <a:rPr lang="fr-FR" sz="1800" b="0" strike="noStrike" spc="-1" dirty="0">
                <a:solidFill>
                  <a:srgbClr val="1F4E79"/>
                </a:solidFill>
                <a:latin typeface="Calibri"/>
                <a:ea typeface="DejaVu Sans"/>
              </a:rPr>
              <a:t>	Les lois sur la fin de vie et sur les droits du patients, n’a pas amélioré la situation pour ce concerne les personnes polyhandicapées, ni la prise en compte des souhaits qu’elles pourraient avoir ou que leurs parents et les équipes référentes ont perçues</a:t>
            </a:r>
            <a:endParaRPr lang="fr-FR" sz="1800" b="0" strike="noStrike" spc="-1" dirty="0">
              <a:latin typeface="Arial"/>
            </a:endParaRPr>
          </a:p>
          <a:p>
            <a:pPr algn="just" defTabSz="360000">
              <a:lnSpc>
                <a:spcPct val="100000"/>
              </a:lnSpc>
              <a:tabLst>
                <a:tab pos="0" algn="l"/>
              </a:tabLst>
            </a:pPr>
            <a:endParaRPr lang="fr-FR" sz="1000" b="0" strike="noStrike" spc="-1" dirty="0">
              <a:latin typeface="Arial"/>
            </a:endParaRPr>
          </a:p>
          <a:p>
            <a:pPr algn="just" defTabSz="360000">
              <a:lnSpc>
                <a:spcPct val="100000"/>
              </a:lnSpc>
              <a:tabLst>
                <a:tab pos="0" algn="l"/>
              </a:tabLst>
            </a:pPr>
            <a:r>
              <a:rPr lang="fr-FR" sz="1800" b="0" strike="noStrike" spc="-1" dirty="0" smtClean="0">
                <a:solidFill>
                  <a:srgbClr val="1F4E79"/>
                </a:solidFill>
                <a:latin typeface="Calibri"/>
                <a:ea typeface="DejaVu Sans"/>
              </a:rPr>
              <a:t>		Cela </a:t>
            </a:r>
            <a:r>
              <a:rPr lang="fr-FR" sz="1800" b="0" strike="noStrike" spc="-1" dirty="0">
                <a:solidFill>
                  <a:srgbClr val="1F4E79"/>
                </a:solidFill>
                <a:latin typeface="Calibri"/>
                <a:ea typeface="DejaVu Sans"/>
              </a:rPr>
              <a:t>nous rappelle que nous n’avons pas accès à ce que pense, ressent, souhaite une personne dans l’impossibilité de communiquer, et que nous ne pouvons évaluer sa « qualité de vie » en ne s’appuyant que sur une évaluation de critères « objectifs » et à sa place, c’est-à-dire en pensant pour lui (cf. LIS)</a:t>
            </a:r>
            <a:endParaRPr lang="fr-FR" sz="18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538920" y="258135"/>
            <a:ext cx="8064360" cy="6048398"/>
            <a:chOff x="538920" y="305760"/>
            <a:chExt cx="8064360" cy="6048398"/>
          </a:xfrm>
        </p:grpSpPr>
        <p:sp>
          <p:nvSpPr>
            <p:cNvPr id="57" name="CustomShape 1"/>
            <p:cNvSpPr/>
            <p:nvPr/>
          </p:nvSpPr>
          <p:spPr>
            <a:xfrm>
              <a:off x="538920" y="305760"/>
              <a:ext cx="8064360" cy="866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2400" b="1" strike="noStrike" spc="-1" dirty="0">
                  <a:solidFill>
                    <a:srgbClr val="1F4E79"/>
                  </a:solidFill>
                  <a:latin typeface="Arial"/>
                  <a:ea typeface="DejaVu Sans"/>
                </a:rPr>
                <a:t>Les questions éthiques</a:t>
              </a:r>
              <a:endParaRPr lang="fr-FR" sz="2400" b="0" strike="noStrike" spc="-1" dirty="0">
                <a:latin typeface="Arial"/>
              </a:endParaRPr>
            </a:p>
            <a:p>
              <a:pPr algn="ctr">
                <a:lnSpc>
                  <a:spcPct val="150000"/>
                </a:lnSpc>
              </a:pPr>
              <a:r>
                <a:rPr lang="fr-FR" sz="1800" b="1" strike="noStrike" spc="-1" dirty="0">
                  <a:solidFill>
                    <a:srgbClr val="1F4E79"/>
                  </a:solidFill>
                  <a:latin typeface="Arial"/>
                  <a:ea typeface="DejaVu Sans"/>
                </a:rPr>
                <a:t>Éthique de la personne</a:t>
              </a:r>
              <a:endParaRPr lang="fr-FR" sz="1800" b="0" strike="noStrike" spc="-1" dirty="0">
                <a:latin typeface="Arial"/>
              </a:endParaRPr>
            </a:p>
          </p:txBody>
        </p:sp>
        <p:sp>
          <p:nvSpPr>
            <p:cNvPr id="58" name="CustomShape 2"/>
            <p:cNvSpPr/>
            <p:nvPr/>
          </p:nvSpPr>
          <p:spPr>
            <a:xfrm>
              <a:off x="538920" y="1523520"/>
              <a:ext cx="8064360" cy="48306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defTabSz="360000">
                <a:lnSpc>
                  <a:spcPct val="100000"/>
                </a:lnSpc>
              </a:pPr>
              <a:r>
                <a:rPr lang="fr-FR" sz="1800" b="0" strike="noStrike" spc="-1" dirty="0">
                  <a:solidFill>
                    <a:srgbClr val="1F4E79"/>
                  </a:solidFill>
                  <a:latin typeface="Calibri"/>
                  <a:ea typeface="DejaVu Sans"/>
                </a:rPr>
                <a:t>	La personne en situation de polyhandicap ne peut être réduite à ses manques, à ses déficiences, à ses incapacités. Elle a une vie qui n’est certes pas celle qu’on lui souhaiterait, mais </a:t>
              </a:r>
              <a:r>
                <a:rPr lang="fr-FR" sz="1800" b="0" strike="noStrike" spc="-1" dirty="0" smtClean="0">
                  <a:solidFill>
                    <a:srgbClr val="1F4E79"/>
                  </a:solidFill>
                  <a:latin typeface="Calibri"/>
                  <a:ea typeface="DejaVu Sans"/>
                </a:rPr>
                <a:t>c’est sa vie, qu’elle </a:t>
              </a:r>
              <a:r>
                <a:rPr lang="fr-FR" sz="1800" b="0" strike="noStrike" spc="-1" dirty="0">
                  <a:solidFill>
                    <a:srgbClr val="1F4E79"/>
                  </a:solidFill>
                  <a:latin typeface="Calibri"/>
                  <a:ea typeface="DejaVu Sans"/>
                </a:rPr>
                <a:t>a adaptée à ses capacités, et dont elle manifeste à de nombreuses occasions qu’elle y tient</a:t>
              </a:r>
              <a:endParaRPr lang="fr-FR" sz="1800" b="0" strike="noStrike" spc="-1" dirty="0">
                <a:latin typeface="Arial"/>
              </a:endParaRPr>
            </a:p>
            <a:p>
              <a:pPr algn="just" defTabSz="360000">
                <a:lnSpc>
                  <a:spcPct val="100000"/>
                </a:lnSpc>
              </a:pPr>
              <a:endParaRPr lang="fr-FR" sz="10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Lui offre-t-on une prise en charge </a:t>
              </a:r>
              <a:r>
                <a:rPr lang="fr-FR" sz="1800" b="1" strike="noStrike" spc="-1" dirty="0">
                  <a:solidFill>
                    <a:srgbClr val="1F4E79"/>
                  </a:solidFill>
                  <a:latin typeface="Calibri"/>
                  <a:ea typeface="DejaVu Sans"/>
                </a:rPr>
                <a:t>à la hauteur de ses besoins</a:t>
              </a:r>
              <a:r>
                <a:rPr lang="fr-FR" sz="1800" b="0" strike="noStrike" spc="-1" dirty="0">
                  <a:solidFill>
                    <a:srgbClr val="1F4E79"/>
                  </a:solidFill>
                  <a:latin typeface="Calibri"/>
                  <a:ea typeface="DejaVu Sans"/>
                </a:rPr>
                <a:t>, combinant de façon harmonieuse un projet de vie et un projet de soins ? </a:t>
              </a:r>
              <a:r>
                <a:rPr lang="fr-FR" sz="1800" b="1" strike="noStrike" spc="-1" dirty="0">
                  <a:solidFill>
                    <a:srgbClr val="1F4E79"/>
                  </a:solidFill>
                  <a:latin typeface="Calibri"/>
                  <a:ea typeface="DejaVu Sans"/>
                </a:rPr>
                <a:t>S’en donne-t-on les moyens ?</a:t>
              </a:r>
              <a:endParaRPr lang="fr-FR" sz="1800" b="0" strike="noStrike" spc="-1" dirty="0">
                <a:latin typeface="Arial"/>
              </a:endParaRPr>
            </a:p>
            <a:p>
              <a:pPr algn="just" defTabSz="360000">
                <a:lnSpc>
                  <a:spcPct val="100000"/>
                </a:lnSpc>
              </a:pPr>
              <a:endParaRPr lang="fr-FR" sz="10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Sur quoi s’appuie-t-on pour </a:t>
              </a:r>
              <a:r>
                <a:rPr lang="fr-FR" sz="1800" b="1" strike="noStrike" spc="-1" dirty="0">
                  <a:solidFill>
                    <a:srgbClr val="1F4E79"/>
                  </a:solidFill>
                  <a:latin typeface="Calibri"/>
                  <a:ea typeface="DejaVu Sans"/>
                </a:rPr>
                <a:t>la décision pour autrui</a:t>
              </a:r>
              <a:r>
                <a:rPr lang="fr-FR" sz="1800" b="0" strike="noStrike" spc="-1" dirty="0">
                  <a:solidFill>
                    <a:srgbClr val="1F4E79"/>
                  </a:solidFill>
                  <a:latin typeface="Calibri"/>
                  <a:ea typeface="DejaVu Sans"/>
                </a:rPr>
                <a:t> ? Quelles sont les règles morales qui </a:t>
              </a:r>
              <a:r>
                <a:rPr lang="fr-FR" sz="1800" b="0" strike="noStrike" spc="-1" dirty="0" smtClean="0">
                  <a:solidFill>
                    <a:srgbClr val="1F4E79"/>
                  </a:solidFill>
                  <a:latin typeface="Calibri"/>
                  <a:ea typeface="DejaVu Sans"/>
                </a:rPr>
                <a:t>s’appliquent?</a:t>
              </a:r>
            </a:p>
            <a:p>
              <a:pPr algn="just" defTabSz="360000">
                <a:lnSpc>
                  <a:spcPct val="100000"/>
                </a:lnSpc>
              </a:pPr>
              <a:r>
                <a:rPr lang="fr-FR" spc="-1" dirty="0">
                  <a:solidFill>
                    <a:srgbClr val="1F4E79"/>
                  </a:solidFill>
                  <a:latin typeface="Calibri"/>
                  <a:ea typeface="DejaVu Sans"/>
                </a:rPr>
                <a:t>	</a:t>
              </a:r>
              <a:r>
                <a:rPr lang="fr-FR" sz="1800" b="0" strike="noStrike" spc="-1" dirty="0" smtClean="0">
                  <a:solidFill>
                    <a:srgbClr val="1F4E79"/>
                  </a:solidFill>
                  <a:latin typeface="Calibri"/>
                  <a:ea typeface="DejaVu Sans"/>
                </a:rPr>
                <a:t>Comment </a:t>
              </a:r>
              <a:r>
                <a:rPr lang="fr-FR" sz="1800" b="0" strike="noStrike" spc="-1" dirty="0">
                  <a:solidFill>
                    <a:srgbClr val="1F4E79"/>
                  </a:solidFill>
                  <a:latin typeface="Calibri"/>
                  <a:ea typeface="DejaVu Sans"/>
                </a:rPr>
                <a:t>résout-on les questions éthiques posées notamment par le dépistage précoce </a:t>
              </a:r>
              <a:r>
                <a:rPr lang="fr-FR" sz="1800" b="0" strike="noStrike" spc="-1" dirty="0" smtClean="0">
                  <a:solidFill>
                    <a:srgbClr val="1F4E79"/>
                  </a:solidFill>
                  <a:latin typeface="Calibri"/>
                  <a:ea typeface="DejaVu Sans"/>
                </a:rPr>
                <a:t>et dans </a:t>
              </a:r>
              <a:r>
                <a:rPr lang="fr-FR" sz="1800" b="0" strike="noStrike" spc="-1" dirty="0">
                  <a:solidFill>
                    <a:srgbClr val="1F4E79"/>
                  </a:solidFill>
                  <a:latin typeface="Calibri"/>
                  <a:ea typeface="DejaVu Sans"/>
                </a:rPr>
                <a:t>des situations critiques : à la naissance, en réanimation, pendant la grossesse ?</a:t>
              </a:r>
              <a:endParaRPr lang="fr-FR" sz="1800" b="0" strike="noStrike" spc="-1" dirty="0">
                <a:latin typeface="Arial"/>
              </a:endParaRPr>
            </a:p>
            <a:p>
              <a:pPr algn="just" defTabSz="360000">
                <a:lnSpc>
                  <a:spcPct val="100000"/>
                </a:lnSpc>
              </a:pPr>
              <a:endParaRPr lang="fr-FR" sz="10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Quels sont les </a:t>
              </a:r>
              <a:r>
                <a:rPr lang="fr-FR" sz="1800" b="1" strike="noStrike" spc="-1" dirty="0">
                  <a:solidFill>
                    <a:srgbClr val="1F4E79"/>
                  </a:solidFill>
                  <a:latin typeface="Calibri"/>
                  <a:ea typeface="DejaVu Sans"/>
                </a:rPr>
                <a:t>principes éthiques</a:t>
              </a:r>
              <a:r>
                <a:rPr lang="fr-FR" sz="1800" b="0" strike="noStrike" spc="-1" dirty="0">
                  <a:solidFill>
                    <a:srgbClr val="1F4E79"/>
                  </a:solidFill>
                  <a:latin typeface="Calibri"/>
                  <a:ea typeface="DejaVu Sans"/>
                </a:rPr>
                <a:t> adaptés aux dimensions particulières de </a:t>
              </a:r>
              <a:r>
                <a:rPr lang="fr-FR" sz="1800" b="1" strike="noStrike" spc="-1" dirty="0">
                  <a:solidFill>
                    <a:srgbClr val="1F4E79"/>
                  </a:solidFill>
                  <a:latin typeface="Calibri"/>
                  <a:ea typeface="DejaVu Sans"/>
                </a:rPr>
                <a:t>la vie de la personne polyhandicapée</a:t>
              </a:r>
              <a:r>
                <a:rPr lang="fr-FR" sz="1800" b="0" strike="noStrike" spc="-1" dirty="0">
                  <a:solidFill>
                    <a:srgbClr val="1F4E79"/>
                  </a:solidFill>
                  <a:latin typeface="Calibri"/>
                  <a:ea typeface="DejaVu Sans"/>
                </a:rPr>
                <a:t>, et </a:t>
              </a:r>
              <a:r>
                <a:rPr lang="fr-FR" sz="1800" b="0" strike="noStrike" spc="-1" dirty="0" smtClean="0">
                  <a:solidFill>
                    <a:srgbClr val="1F4E79"/>
                  </a:solidFill>
                  <a:latin typeface="Calibri"/>
                  <a:ea typeface="DejaVu Sans"/>
                </a:rPr>
                <a:t>sont-ils </a:t>
              </a:r>
              <a:r>
                <a:rPr lang="fr-FR" sz="1800" b="0" strike="noStrike" spc="-1" dirty="0">
                  <a:solidFill>
                    <a:srgbClr val="1F4E79"/>
                  </a:solidFill>
                  <a:latin typeface="Calibri"/>
                  <a:ea typeface="DejaVu Sans"/>
                </a:rPr>
                <a:t>respectueux de la complexité et de la diversité de sa personne ?</a:t>
              </a:r>
              <a:endParaRPr lang="fr-FR" sz="1800" b="0" strike="noStrike" spc="-1" dirty="0">
                <a:latin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538920" y="239085"/>
            <a:ext cx="8064360" cy="6521645"/>
            <a:chOff x="538920" y="239085"/>
            <a:chExt cx="8064360" cy="6521645"/>
          </a:xfrm>
        </p:grpSpPr>
        <p:sp>
          <p:nvSpPr>
            <p:cNvPr id="59" name="CustomShape 1"/>
            <p:cNvSpPr/>
            <p:nvPr/>
          </p:nvSpPr>
          <p:spPr>
            <a:xfrm>
              <a:off x="538920" y="239085"/>
              <a:ext cx="8064360" cy="866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2400" b="1" strike="noStrike" spc="-1" dirty="0">
                  <a:solidFill>
                    <a:srgbClr val="1F4E79"/>
                  </a:solidFill>
                  <a:latin typeface="Arial"/>
                  <a:ea typeface="DejaVu Sans"/>
                </a:rPr>
                <a:t>Les questions éthiques</a:t>
              </a:r>
              <a:endParaRPr lang="fr-FR" sz="2400" b="0" strike="noStrike" spc="-1" dirty="0">
                <a:latin typeface="Arial"/>
              </a:endParaRPr>
            </a:p>
            <a:p>
              <a:pPr algn="ctr">
                <a:lnSpc>
                  <a:spcPct val="150000"/>
                </a:lnSpc>
              </a:pPr>
              <a:r>
                <a:rPr lang="fr-FR" sz="1800" b="1" strike="noStrike" spc="-1" dirty="0">
                  <a:solidFill>
                    <a:srgbClr val="1F4E79"/>
                  </a:solidFill>
                  <a:latin typeface="Arial"/>
                  <a:ea typeface="DejaVu Sans"/>
                </a:rPr>
                <a:t>Éthique de la recherche</a:t>
              </a:r>
              <a:endParaRPr lang="fr-FR" sz="1800" b="0" strike="noStrike" spc="-1" dirty="0">
                <a:latin typeface="Arial"/>
              </a:endParaRPr>
            </a:p>
          </p:txBody>
        </p:sp>
        <p:sp>
          <p:nvSpPr>
            <p:cNvPr id="60" name="CustomShape 2"/>
            <p:cNvSpPr/>
            <p:nvPr/>
          </p:nvSpPr>
          <p:spPr>
            <a:xfrm>
              <a:off x="538920" y="1099095"/>
              <a:ext cx="8064360" cy="566163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defTabSz="360000">
                <a:lnSpc>
                  <a:spcPct val="100000"/>
                </a:lnSpc>
              </a:pPr>
              <a:r>
                <a:rPr lang="fr-FR" sz="1800" b="0" strike="noStrike" spc="-1" dirty="0">
                  <a:solidFill>
                    <a:srgbClr val="1F4E79"/>
                  </a:solidFill>
                  <a:latin typeface="Calibri"/>
                  <a:ea typeface="DejaVu Sans"/>
                </a:rPr>
                <a:t>	Le polyhandicap ne peut s’étudier à travers des recherches portant sur ses différentes caractéristiques. Une </a:t>
              </a:r>
              <a:r>
                <a:rPr lang="fr-FR" spc="-1" dirty="0">
                  <a:solidFill>
                    <a:srgbClr val="1F4E79"/>
                  </a:solidFill>
                  <a:latin typeface="Calibri"/>
                </a:rPr>
                <a:t>recherche – </a:t>
              </a:r>
              <a:r>
                <a:rPr lang="fr-FR" spc="-1" dirty="0" smtClean="0">
                  <a:solidFill>
                    <a:srgbClr val="1F4E79"/>
                  </a:solidFill>
                  <a:latin typeface="Calibri"/>
                </a:rPr>
                <a:t>portant </a:t>
              </a:r>
              <a:r>
                <a:rPr lang="fr-FR" spc="-1" dirty="0">
                  <a:solidFill>
                    <a:srgbClr val="1F4E79"/>
                  </a:solidFill>
                  <a:latin typeface="Calibri"/>
                </a:rPr>
                <a:t>sur </a:t>
              </a:r>
              <a:r>
                <a:rPr lang="fr-FR" sz="1800" b="0" strike="noStrike" spc="-1" dirty="0">
                  <a:solidFill>
                    <a:srgbClr val="1F4E79"/>
                  </a:solidFill>
                  <a:latin typeface="Calibri"/>
                  <a:ea typeface="DejaVu Sans"/>
                </a:rPr>
                <a:t>la déficience mentale, sur les infirmités cérébrales ou sur la grande dépendance – qui intégrerait des personnes polyhandicapées rendrait </a:t>
              </a:r>
              <a:r>
                <a:rPr lang="fr-FR" sz="1800" b="0" strike="noStrike" spc="-1" dirty="0" smtClean="0">
                  <a:solidFill>
                    <a:srgbClr val="1F4E79"/>
                  </a:solidFill>
                  <a:latin typeface="Calibri"/>
                  <a:ea typeface="DejaVu Sans"/>
                </a:rPr>
                <a:t>invisible </a:t>
              </a:r>
              <a:r>
                <a:rPr lang="fr-FR" sz="1800" b="0" strike="noStrike" spc="-1" dirty="0">
                  <a:solidFill>
                    <a:srgbClr val="1F4E79"/>
                  </a:solidFill>
                  <a:latin typeface="Calibri"/>
                  <a:ea typeface="DejaVu Sans"/>
                </a:rPr>
                <a:t>leur polyhandicap en le diluant dans des pathologies beaucoup plus fréquentes. De telles recherches ne pourraient prendre en compte les interactions des handicaps intriqués dans le </a:t>
              </a:r>
              <a:r>
                <a:rPr lang="fr-FR" sz="1800" b="0" strike="noStrike" spc="-1" dirty="0" smtClean="0">
                  <a:solidFill>
                    <a:srgbClr val="1F4E79"/>
                  </a:solidFill>
                  <a:latin typeface="Calibri"/>
                  <a:ea typeface="DejaVu Sans"/>
                </a:rPr>
                <a:t>polyhandicap</a:t>
              </a:r>
            </a:p>
            <a:p>
              <a:pPr algn="just" defTabSz="360000">
                <a:lnSpc>
                  <a:spcPct val="100000"/>
                </a:lnSpc>
              </a:pPr>
              <a:endParaRPr lang="fr-FR" sz="10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Aussi, </a:t>
              </a:r>
              <a:r>
                <a:rPr lang="fr-FR" sz="1800" b="1" strike="noStrike" spc="-1" dirty="0">
                  <a:solidFill>
                    <a:srgbClr val="1F4E79"/>
                  </a:solidFill>
                  <a:latin typeface="Calibri"/>
                  <a:ea typeface="DejaVu Sans"/>
                </a:rPr>
                <a:t>l’éthique de la recherche sur le polyhandicap est de lui être </a:t>
              </a:r>
              <a:r>
                <a:rPr lang="fr-FR" sz="1800" b="1" strike="noStrike" spc="-1" dirty="0" smtClean="0">
                  <a:solidFill>
                    <a:srgbClr val="1F4E79"/>
                  </a:solidFill>
                  <a:latin typeface="Calibri"/>
                  <a:ea typeface="DejaVu Sans"/>
                </a:rPr>
                <a:t>dédiée</a:t>
              </a:r>
              <a:r>
                <a:rPr lang="fr-FR" sz="1800" strike="noStrike" spc="-1" dirty="0" smtClean="0">
                  <a:solidFill>
                    <a:srgbClr val="1F4E79"/>
                  </a:solidFill>
                  <a:latin typeface="Calibri"/>
                  <a:ea typeface="DejaVu Sans"/>
                </a:rPr>
                <a:t>,</a:t>
              </a:r>
              <a:r>
                <a:rPr lang="fr-FR" sz="1800" b="0" strike="noStrike" spc="-1" dirty="0" smtClean="0">
                  <a:solidFill>
                    <a:srgbClr val="1F4E79"/>
                  </a:solidFill>
                  <a:latin typeface="Calibri"/>
                  <a:ea typeface="DejaVu Sans"/>
                </a:rPr>
                <a:t> </a:t>
              </a:r>
              <a:r>
                <a:rPr lang="fr-FR" sz="1800" b="0" strike="noStrike" spc="-1" dirty="0">
                  <a:solidFill>
                    <a:srgbClr val="1F4E79"/>
                  </a:solidFill>
                  <a:latin typeface="Calibri"/>
                  <a:ea typeface="DejaVu Sans"/>
                </a:rPr>
                <a:t>car l’absence de recherches dédiées au polyhandicap aboutit à l’extrapolation non validée des pratiques de soins, d’apprentissage, de traitement, de décision, ce qui fait courir le risque </a:t>
              </a:r>
              <a:r>
                <a:rPr lang="fr-FR" sz="1800" b="0" strike="noStrike" spc="-1" dirty="0" smtClean="0">
                  <a:solidFill>
                    <a:srgbClr val="1F4E79"/>
                  </a:solidFill>
                  <a:latin typeface="Calibri"/>
                  <a:ea typeface="DejaVu Sans"/>
                </a:rPr>
                <a:t>de développer ou de </a:t>
              </a:r>
              <a:r>
                <a:rPr lang="fr-FR" sz="1800" b="0" strike="noStrike" spc="-1" dirty="0">
                  <a:solidFill>
                    <a:srgbClr val="1F4E79"/>
                  </a:solidFill>
                  <a:latin typeface="Calibri"/>
                  <a:ea typeface="DejaVu Sans"/>
                </a:rPr>
                <a:t>poursuivre </a:t>
              </a:r>
              <a:r>
                <a:rPr lang="fr-FR" sz="1800" b="1" strike="noStrike" spc="-1" dirty="0">
                  <a:solidFill>
                    <a:srgbClr val="1F4E79"/>
                  </a:solidFill>
                  <a:latin typeface="Calibri"/>
                  <a:ea typeface="DejaVu Sans"/>
                </a:rPr>
                <a:t>des pratiques dont le bénéfice, les risques et le coût ne sont pas </a:t>
              </a:r>
              <a:r>
                <a:rPr lang="fr-FR" sz="1800" b="1" strike="noStrike" spc="-1" dirty="0" smtClean="0">
                  <a:solidFill>
                    <a:srgbClr val="1F4E79"/>
                  </a:solidFill>
                  <a:latin typeface="Calibri"/>
                  <a:ea typeface="DejaVu Sans"/>
                </a:rPr>
                <a:t>connus</a:t>
              </a:r>
            </a:p>
            <a:p>
              <a:pPr algn="just" defTabSz="360000">
                <a:lnSpc>
                  <a:spcPct val="100000"/>
                </a:lnSpc>
              </a:pPr>
              <a:endParaRPr lang="fr-FR" sz="1000" b="0" strike="noStrike" spc="-1" dirty="0">
                <a:latin typeface="Arial"/>
              </a:endParaRPr>
            </a:p>
            <a:p>
              <a:pPr algn="just" defTabSz="360000">
                <a:lnSpc>
                  <a:spcPct val="100000"/>
                </a:lnSpc>
              </a:pPr>
              <a:r>
                <a:rPr lang="fr-FR" sz="1800" b="0" strike="noStrike" spc="-1" dirty="0">
                  <a:solidFill>
                    <a:srgbClr val="1F4E79"/>
                  </a:solidFill>
                  <a:latin typeface="Calibri"/>
                  <a:ea typeface="DejaVu Sans"/>
                </a:rPr>
                <a:t>	Les soins, les apprentissages, les traitements, visent des effets à long terme, les modifications des modalités de prise en </a:t>
              </a:r>
              <a:r>
                <a:rPr lang="fr-FR" sz="1800" b="0" strike="noStrike" spc="-1" dirty="0" smtClean="0">
                  <a:solidFill>
                    <a:srgbClr val="1F4E79"/>
                  </a:solidFill>
                  <a:latin typeface="Calibri"/>
                  <a:ea typeface="DejaVu Sans"/>
                </a:rPr>
                <a:t>charges. Ils </a:t>
              </a:r>
              <a:r>
                <a:rPr lang="fr-FR" sz="1800" b="0" strike="noStrike" spc="-1" dirty="0">
                  <a:solidFill>
                    <a:srgbClr val="1F4E79"/>
                  </a:solidFill>
                  <a:latin typeface="Calibri"/>
                  <a:ea typeface="DejaVu Sans"/>
                </a:rPr>
                <a:t>ont des conséquences au long court sur la vie des personnes polyhandicapées. Les spécificités du polyhandicap (absence d’autonomie, de mobilité, de possibilités de communication) nécessitent un suivi sur de nombreuses années d’au moins une cohorte de patients correctement </a:t>
              </a:r>
              <a:r>
                <a:rPr lang="fr-FR" sz="1800" b="0" strike="noStrike" spc="-1" dirty="0" err="1">
                  <a:solidFill>
                    <a:srgbClr val="1F4E79"/>
                  </a:solidFill>
                  <a:latin typeface="Calibri"/>
                  <a:ea typeface="DejaVu Sans"/>
                </a:rPr>
                <a:t>phénotypés</a:t>
              </a:r>
              <a:r>
                <a:rPr lang="fr-FR" sz="1800" b="0" strike="noStrike" spc="-1" dirty="0">
                  <a:solidFill>
                    <a:srgbClr val="1F4E79"/>
                  </a:solidFill>
                  <a:latin typeface="Calibri"/>
                  <a:ea typeface="DejaVu Sans"/>
                </a:rPr>
                <a:t> pour </a:t>
              </a:r>
              <a:r>
                <a:rPr lang="fr-FR" sz="1800" b="1" strike="noStrike" spc="-1" dirty="0">
                  <a:solidFill>
                    <a:srgbClr val="1F4E79"/>
                  </a:solidFill>
                  <a:latin typeface="Calibri"/>
                  <a:ea typeface="DejaVu Sans"/>
                </a:rPr>
                <a:t>connaître leur histoire naturelle</a:t>
              </a:r>
              <a:r>
                <a:rPr lang="fr-FR" sz="1800" b="0" strike="noStrike" spc="-1" dirty="0">
                  <a:solidFill>
                    <a:srgbClr val="1F4E79"/>
                  </a:solidFill>
                  <a:latin typeface="Calibri"/>
                  <a:ea typeface="DejaVu Sans"/>
                </a:rPr>
                <a:t> et </a:t>
              </a:r>
              <a:r>
                <a:rPr lang="fr-FR" sz="1800" b="1" strike="noStrike" spc="-1" dirty="0">
                  <a:solidFill>
                    <a:srgbClr val="1F4E79"/>
                  </a:solidFill>
                  <a:latin typeface="Calibri"/>
                  <a:ea typeface="DejaVu Sans"/>
                </a:rPr>
                <a:t>évaluer les pratiques</a:t>
              </a:r>
              <a:r>
                <a:rPr lang="fr-FR" sz="1800" b="0" strike="noStrike" spc="-1" dirty="0">
                  <a:solidFill>
                    <a:srgbClr val="1F4E79"/>
                  </a:solidFill>
                  <a:latin typeface="Calibri"/>
                  <a:ea typeface="DejaVu Sans"/>
                </a:rPr>
                <a:t> de prise en charge, de traitement, d’éducation, et des modes de vie qui leur sont appliqués</a:t>
              </a:r>
              <a:endParaRPr lang="fr-FR" sz="1800" b="0" strike="noStrike" spc="-1" dirty="0">
                <a:latin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508</TotalTime>
  <Words>157</Words>
  <Application>Microsoft Office PowerPoint</Application>
  <PresentationFormat>Affichage à l'écran (4:3)</PresentationFormat>
  <Paragraphs>84</Paragraphs>
  <Slides>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Microsoft YaHei</vt:lpstr>
      <vt:lpstr>Arial</vt:lpstr>
      <vt:lpstr>Calibri</vt:lpstr>
      <vt:lpstr>DejaVu Sans</vt:lpstr>
      <vt:lpstr>Symbol</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APHP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Thierry BILLETTE</dc:creator>
  <dc:description/>
  <cp:lastModifiedBy>thierry billette</cp:lastModifiedBy>
  <cp:revision>86</cp:revision>
  <dcterms:created xsi:type="dcterms:W3CDTF">2020-01-09T10:16:08Z</dcterms:created>
  <dcterms:modified xsi:type="dcterms:W3CDTF">2020-01-12T17:34:20Z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APHP</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Affichage à l'écran (4:3)</vt:lpwstr>
  </property>
  <property fmtid="{D5CDD505-2E9C-101B-9397-08002B2CF9AE}" pid="10" name="ScaleCrop">
    <vt:bool>false</vt:bool>
  </property>
  <property fmtid="{D5CDD505-2E9C-101B-9397-08002B2CF9AE}" pid="11" name="ShareDoc">
    <vt:bool>false</vt:bool>
  </property>
  <property fmtid="{D5CDD505-2E9C-101B-9397-08002B2CF9AE}" pid="12" name="Slides">
    <vt:i4>7</vt:i4>
  </property>
</Properties>
</file>