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343" r:id="rId2"/>
    <p:sldId id="346" r:id="rId3"/>
    <p:sldId id="347" r:id="rId4"/>
    <p:sldId id="416" r:id="rId5"/>
    <p:sldId id="341" r:id="rId6"/>
    <p:sldId id="420" r:id="rId7"/>
    <p:sldId id="421" r:id="rId8"/>
    <p:sldId id="354" r:id="rId9"/>
    <p:sldId id="357" r:id="rId10"/>
    <p:sldId id="425" r:id="rId11"/>
    <p:sldId id="355" r:id="rId12"/>
    <p:sldId id="426" r:id="rId13"/>
    <p:sldId id="362" r:id="rId14"/>
    <p:sldId id="363" r:id="rId15"/>
    <p:sldId id="364" r:id="rId16"/>
    <p:sldId id="432" r:id="rId17"/>
    <p:sldId id="433" r:id="rId18"/>
    <p:sldId id="434" r:id="rId19"/>
    <p:sldId id="366" r:id="rId2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on SCHEIDER-YILMAZ" initials="MS" lastIdx="0" clrIdx="0">
    <p:extLst>
      <p:ext uri="{19B8F6BF-5375-455C-9EA6-DF929625EA0E}">
        <p15:presenceInfo xmlns:p15="http://schemas.microsoft.com/office/powerpoint/2012/main" userId="Marion SCHEIDER-YILMAZ" providerId="None"/>
      </p:ext>
    </p:extLst>
  </p:cmAuthor>
  <p:cmAuthor id="2" name="Virginia OZKALP-POINCLOUX" initials="VO" lastIdx="15" clrIdx="1">
    <p:extLst>
      <p:ext uri="{19B8F6BF-5375-455C-9EA6-DF929625EA0E}">
        <p15:presenceInfo xmlns:p15="http://schemas.microsoft.com/office/powerpoint/2012/main" userId="Virginia OZKALP-POINCLOUX" providerId="None"/>
      </p:ext>
    </p:extLst>
  </p:cmAuthor>
  <p:cmAuthor id="3" name="Laurence HOFFMANN" initials="LH" lastIdx="9" clrIdx="2">
    <p:extLst>
      <p:ext uri="{19B8F6BF-5375-455C-9EA6-DF929625EA0E}">
        <p15:presenceInfo xmlns:p15="http://schemas.microsoft.com/office/powerpoint/2012/main" userId="S-1-5-21-1218870659-363295019-617630493-20134" providerId="AD"/>
      </p:ext>
    </p:extLst>
  </p:cmAuthor>
  <p:cmAuthor id="4" name="MARQUET Claudia" initials="MC" lastIdx="6" clrIdx="3">
    <p:extLst>
      <p:ext uri="{19B8F6BF-5375-455C-9EA6-DF929625EA0E}">
        <p15:presenceInfo xmlns:p15="http://schemas.microsoft.com/office/powerpoint/2012/main" userId="S-1-5-21-73586283-1343024091-725345543-12888" providerId="AD"/>
      </p:ext>
    </p:extLst>
  </p:cmAuthor>
  <p:cmAuthor id="5" name="Marion Cipriano" initials="MC" lastIdx="25" clrIdx="4">
    <p:extLst>
      <p:ext uri="{19B8F6BF-5375-455C-9EA6-DF929625EA0E}">
        <p15:presenceInfo xmlns:p15="http://schemas.microsoft.com/office/powerpoint/2012/main" userId="Marion Ciprian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Style léger 2 - Accentuation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11" autoAdjust="0"/>
    <p:restoredTop sz="91028" autoAdjust="0"/>
  </p:normalViewPr>
  <p:slideViewPr>
    <p:cSldViewPr snapToGrid="0">
      <p:cViewPr varScale="1">
        <p:scale>
          <a:sx n="107" d="100"/>
          <a:sy n="107" d="100"/>
        </p:scale>
        <p:origin x="77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iege.tolbiac.inserm.fr\siege\Publics\IRESP\4-%20Appels%20&#224;%20projets\AAP%20Bilans\bilans%20th&#233;matiques\Bilans%20AAP%20Handicap\Bilan%202020\2021.02.11%20Bas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FA8-4332-B578-4B3B2CC6D56D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FA8-4332-B578-4B3B2CC6D56D}"/>
              </c:ext>
            </c:extLst>
          </c:dPt>
          <c:dPt>
            <c:idx val="2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7FA8-4332-B578-4B3B2CC6D56D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Feuil4!$A$1:$D$1</c:f>
              <c:strCache>
                <c:ptCount val="3"/>
                <c:pt idx="0">
                  <c:v>Adultes</c:v>
                </c:pt>
                <c:pt idx="1">
                  <c:v>Enfants</c:v>
                </c:pt>
                <c:pt idx="2">
                  <c:v>Enfants
Adultes</c:v>
                </c:pt>
              </c:strCache>
            </c:strRef>
          </c:cat>
          <c:val>
            <c:numRef>
              <c:f>Feuil4!$A$2:$D$2</c:f>
              <c:numCache>
                <c:formatCode>General</c:formatCode>
                <c:ptCount val="3"/>
                <c:pt idx="0">
                  <c:v>1</c:v>
                </c:pt>
                <c:pt idx="1">
                  <c:v>11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FA8-4332-B578-4B3B2CC6D56D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8725309243137809"/>
          <c:y val="0.32123436881964873"/>
          <c:w val="0.17284911006137307"/>
          <c:h val="0.43055742940671854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14FB85-E807-4E3C-B3DE-2AD5DDF90636}" type="doc">
      <dgm:prSet loTypeId="urn:microsoft.com/office/officeart/2005/8/layout/process1" loCatId="process" qsTypeId="urn:microsoft.com/office/officeart/2005/8/quickstyle/simple1" qsCatId="simple" csTypeId="urn:microsoft.com/office/officeart/2005/8/colors/colorful4" csCatId="colorful" phldr="1"/>
      <dgm:spPr/>
    </dgm:pt>
    <dgm:pt modelId="{D2F1C631-B0F3-4991-8399-84031DB503C6}">
      <dgm:prSet phldrT="[Texte]" custT="1"/>
      <dgm:spPr>
        <a:solidFill>
          <a:schemeClr val="accent5"/>
        </a:solidFill>
      </dgm:spPr>
      <dgm:t>
        <a:bodyPr/>
        <a:lstStyle/>
        <a:p>
          <a:r>
            <a:rPr lang="fr-FR" sz="1800" dirty="0"/>
            <a:t>Identification des enjeux et des besoins</a:t>
          </a:r>
        </a:p>
      </dgm:t>
    </dgm:pt>
    <dgm:pt modelId="{460EC36C-6C5D-48D8-B602-618F26CE2110}" type="parTrans" cxnId="{882D5979-BD53-4C6C-94EA-EEA329678B90}">
      <dgm:prSet/>
      <dgm:spPr/>
      <dgm:t>
        <a:bodyPr/>
        <a:lstStyle/>
        <a:p>
          <a:endParaRPr lang="fr-FR"/>
        </a:p>
      </dgm:t>
    </dgm:pt>
    <dgm:pt modelId="{31657E01-ED4C-4EA0-9EB5-2B1F5FEA0538}" type="sibTrans" cxnId="{882D5979-BD53-4C6C-94EA-EEA329678B90}">
      <dgm:prSet/>
      <dgm:spPr>
        <a:solidFill>
          <a:schemeClr val="accent5"/>
        </a:solidFill>
      </dgm:spPr>
      <dgm:t>
        <a:bodyPr/>
        <a:lstStyle/>
        <a:p>
          <a:endParaRPr lang="fr-FR"/>
        </a:p>
      </dgm:t>
    </dgm:pt>
    <dgm:pt modelId="{078E7D7B-9D45-4427-93F3-EC0D47EFBDED}">
      <dgm:prSet phldrT="[Texte]" custT="1"/>
      <dgm:spPr>
        <a:solidFill>
          <a:schemeClr val="accent3"/>
        </a:solidFill>
      </dgm:spPr>
      <dgm:t>
        <a:bodyPr/>
        <a:lstStyle/>
        <a:p>
          <a:r>
            <a:rPr lang="fr-FR" sz="1800" dirty="0"/>
            <a:t>Suivi des projets de </a:t>
          </a:r>
        </a:p>
        <a:p>
          <a:r>
            <a:rPr lang="fr-FR" sz="1800" dirty="0"/>
            <a:t>recherche</a:t>
          </a:r>
        </a:p>
      </dgm:t>
    </dgm:pt>
    <dgm:pt modelId="{117A541D-190F-4429-951F-F1CE32DB84F1}" type="parTrans" cxnId="{C9B0E998-2AA1-4AC1-8FC5-E602E8233840}">
      <dgm:prSet/>
      <dgm:spPr/>
      <dgm:t>
        <a:bodyPr/>
        <a:lstStyle/>
        <a:p>
          <a:endParaRPr lang="fr-FR"/>
        </a:p>
      </dgm:t>
    </dgm:pt>
    <dgm:pt modelId="{551C3CD7-02FF-4861-BAAD-7E9AA5C94070}" type="sibTrans" cxnId="{C9B0E998-2AA1-4AC1-8FC5-E602E8233840}">
      <dgm:prSet/>
      <dgm:spPr>
        <a:solidFill>
          <a:schemeClr val="accent3"/>
        </a:solidFill>
      </dgm:spPr>
      <dgm:t>
        <a:bodyPr/>
        <a:lstStyle/>
        <a:p>
          <a:endParaRPr lang="fr-FR"/>
        </a:p>
      </dgm:t>
    </dgm:pt>
    <dgm:pt modelId="{E5FE7D5F-E231-4450-9A6E-EFA8E62CD480}">
      <dgm:prSet phldrT="[Texte]" custT="1"/>
      <dgm:spPr>
        <a:solidFill>
          <a:schemeClr val="accent2"/>
        </a:solidFill>
      </dgm:spPr>
      <dgm:t>
        <a:bodyPr/>
        <a:lstStyle/>
        <a:p>
          <a:r>
            <a:rPr lang="fr-FR" sz="1800" dirty="0"/>
            <a:t>Diffusion et mise en valeur des résultats</a:t>
          </a:r>
        </a:p>
      </dgm:t>
    </dgm:pt>
    <dgm:pt modelId="{EB587945-B3B0-4A85-973E-8EDC260015BD}" type="parTrans" cxnId="{E7B526AE-8A6D-4B4C-97C1-54EBD8A3C4EF}">
      <dgm:prSet/>
      <dgm:spPr/>
      <dgm:t>
        <a:bodyPr/>
        <a:lstStyle/>
        <a:p>
          <a:endParaRPr lang="fr-FR"/>
        </a:p>
      </dgm:t>
    </dgm:pt>
    <dgm:pt modelId="{AF995874-D9EA-48BF-9E87-6C2DF433114A}" type="sibTrans" cxnId="{E7B526AE-8A6D-4B4C-97C1-54EBD8A3C4EF}">
      <dgm:prSet/>
      <dgm:spPr>
        <a:solidFill>
          <a:schemeClr val="accent2"/>
        </a:solidFill>
      </dgm:spPr>
      <dgm:t>
        <a:bodyPr/>
        <a:lstStyle/>
        <a:p>
          <a:endParaRPr lang="fr-FR"/>
        </a:p>
      </dgm:t>
    </dgm:pt>
    <dgm:pt modelId="{4CA684E9-830B-45C6-85CB-22B3D2963465}">
      <dgm:prSet phldrT="[Texte]" custT="1"/>
      <dgm:spPr>
        <a:solidFill>
          <a:schemeClr val="accent4"/>
        </a:solidFill>
      </dgm:spPr>
      <dgm:t>
        <a:bodyPr/>
        <a:lstStyle/>
        <a:p>
          <a:r>
            <a:rPr lang="fr-FR" sz="1800" dirty="0"/>
            <a:t>AAP (Appels à projets)</a:t>
          </a:r>
        </a:p>
      </dgm:t>
    </dgm:pt>
    <dgm:pt modelId="{DD8D0652-A2D4-4BFC-9FC7-675E2A61A86D}" type="parTrans" cxnId="{D2094D93-A43F-427C-931D-9AC46071BFBE}">
      <dgm:prSet/>
      <dgm:spPr/>
      <dgm:t>
        <a:bodyPr/>
        <a:lstStyle/>
        <a:p>
          <a:endParaRPr lang="fr-FR"/>
        </a:p>
      </dgm:t>
    </dgm:pt>
    <dgm:pt modelId="{B4834FAB-619F-42A3-81B6-27C977F5D20E}" type="sibTrans" cxnId="{D2094D93-A43F-427C-931D-9AC46071BFBE}">
      <dgm:prSet/>
      <dgm:spPr>
        <a:solidFill>
          <a:schemeClr val="accent4"/>
        </a:solidFill>
      </dgm:spPr>
      <dgm:t>
        <a:bodyPr/>
        <a:lstStyle/>
        <a:p>
          <a:endParaRPr lang="fr-FR"/>
        </a:p>
      </dgm:t>
    </dgm:pt>
    <dgm:pt modelId="{F3311D2F-EC00-4058-B106-68725A960CFB}">
      <dgm:prSet phldrT="[Texte]" custT="1"/>
      <dgm:spPr>
        <a:solidFill>
          <a:schemeClr val="accent1"/>
        </a:solidFill>
      </dgm:spPr>
      <dgm:t>
        <a:bodyPr/>
        <a:lstStyle/>
        <a:p>
          <a:r>
            <a:rPr lang="fr-FR" sz="1800" dirty="0"/>
            <a:t>Evaluation des impacts sanitaires et sociétaux</a:t>
          </a:r>
        </a:p>
      </dgm:t>
    </dgm:pt>
    <dgm:pt modelId="{57437DD7-6F6F-42DA-88ED-E2F9AAF40130}" type="parTrans" cxnId="{E3811631-B678-46C8-AB5B-41B0D74C4ABF}">
      <dgm:prSet/>
      <dgm:spPr/>
      <dgm:t>
        <a:bodyPr/>
        <a:lstStyle/>
        <a:p>
          <a:endParaRPr lang="fr-FR"/>
        </a:p>
      </dgm:t>
    </dgm:pt>
    <dgm:pt modelId="{2EB064A0-652E-4844-8867-77C086268F0A}" type="sibTrans" cxnId="{E3811631-B678-46C8-AB5B-41B0D74C4ABF}">
      <dgm:prSet/>
      <dgm:spPr/>
      <dgm:t>
        <a:bodyPr/>
        <a:lstStyle/>
        <a:p>
          <a:endParaRPr lang="fr-FR"/>
        </a:p>
      </dgm:t>
    </dgm:pt>
    <dgm:pt modelId="{DC444E41-6713-487E-97B2-1D059FB0499F}" type="pres">
      <dgm:prSet presAssocID="{8614FB85-E807-4E3C-B3DE-2AD5DDF90636}" presName="Name0" presStyleCnt="0">
        <dgm:presLayoutVars>
          <dgm:dir/>
          <dgm:resizeHandles val="exact"/>
        </dgm:presLayoutVars>
      </dgm:prSet>
      <dgm:spPr/>
    </dgm:pt>
    <dgm:pt modelId="{2418A56B-ACD1-4241-A45B-3A303E0A5AF3}" type="pres">
      <dgm:prSet presAssocID="{D2F1C631-B0F3-4991-8399-84031DB503C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DF906F2-0D90-460A-B0F4-A6A9EEFC19B6}" type="pres">
      <dgm:prSet presAssocID="{31657E01-ED4C-4EA0-9EB5-2B1F5FEA0538}" presName="sibTrans" presStyleLbl="sibTrans2D1" presStyleIdx="0" presStyleCnt="4" custScaleX="166942"/>
      <dgm:spPr/>
      <dgm:t>
        <a:bodyPr/>
        <a:lstStyle/>
        <a:p>
          <a:endParaRPr lang="fr-FR"/>
        </a:p>
      </dgm:t>
    </dgm:pt>
    <dgm:pt modelId="{B4A395BB-0D02-4706-B22A-B35E7C095A66}" type="pres">
      <dgm:prSet presAssocID="{31657E01-ED4C-4EA0-9EB5-2B1F5FEA0538}" presName="connectorText" presStyleLbl="sibTrans2D1" presStyleIdx="0" presStyleCnt="4"/>
      <dgm:spPr/>
      <dgm:t>
        <a:bodyPr/>
        <a:lstStyle/>
        <a:p>
          <a:endParaRPr lang="fr-FR"/>
        </a:p>
      </dgm:t>
    </dgm:pt>
    <dgm:pt modelId="{984439D2-69BB-478F-8011-B75A7ACD4FC0}" type="pres">
      <dgm:prSet presAssocID="{4CA684E9-830B-45C6-85CB-22B3D2963465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68FFF00-3935-45A2-9E80-9ED3E04E4671}" type="pres">
      <dgm:prSet presAssocID="{B4834FAB-619F-42A3-81B6-27C977F5D20E}" presName="sibTrans" presStyleLbl="sibTrans2D1" presStyleIdx="1" presStyleCnt="4" custScaleX="166942"/>
      <dgm:spPr/>
      <dgm:t>
        <a:bodyPr/>
        <a:lstStyle/>
        <a:p>
          <a:endParaRPr lang="fr-FR"/>
        </a:p>
      </dgm:t>
    </dgm:pt>
    <dgm:pt modelId="{CAF2B3D9-8E3E-4C36-BF24-19AE32354D42}" type="pres">
      <dgm:prSet presAssocID="{B4834FAB-619F-42A3-81B6-27C977F5D20E}" presName="connectorText" presStyleLbl="sibTrans2D1" presStyleIdx="1" presStyleCnt="4"/>
      <dgm:spPr/>
      <dgm:t>
        <a:bodyPr/>
        <a:lstStyle/>
        <a:p>
          <a:endParaRPr lang="fr-FR"/>
        </a:p>
      </dgm:t>
    </dgm:pt>
    <dgm:pt modelId="{3DFDBC01-BAA3-4097-A71A-FA9A1334B2A0}" type="pres">
      <dgm:prSet presAssocID="{078E7D7B-9D45-4427-93F3-EC0D47EFBDED}" presName="node" presStyleLbl="node1" presStyleIdx="2" presStyleCnt="5" custScaleX="11356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AA803B-9272-47AB-9085-A73F1B9A8CB6}" type="pres">
      <dgm:prSet presAssocID="{551C3CD7-02FF-4861-BAAD-7E9AA5C94070}" presName="sibTrans" presStyleLbl="sibTrans2D1" presStyleIdx="2" presStyleCnt="4" custScaleX="162817"/>
      <dgm:spPr/>
      <dgm:t>
        <a:bodyPr/>
        <a:lstStyle/>
        <a:p>
          <a:endParaRPr lang="fr-FR"/>
        </a:p>
      </dgm:t>
    </dgm:pt>
    <dgm:pt modelId="{27A7E234-0936-4EE7-88FF-52A136B5B9FF}" type="pres">
      <dgm:prSet presAssocID="{551C3CD7-02FF-4861-BAAD-7E9AA5C94070}" presName="connectorText" presStyleLbl="sibTrans2D1" presStyleIdx="2" presStyleCnt="4"/>
      <dgm:spPr/>
      <dgm:t>
        <a:bodyPr/>
        <a:lstStyle/>
        <a:p>
          <a:endParaRPr lang="fr-FR"/>
        </a:p>
      </dgm:t>
    </dgm:pt>
    <dgm:pt modelId="{CAA81C44-88F2-413A-AEF0-34A667F7062F}" type="pres">
      <dgm:prSet presAssocID="{E5FE7D5F-E231-4450-9A6E-EFA8E62CD48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A153513-03DA-4BC1-8008-4EFC7057F9B3}" type="pres">
      <dgm:prSet presAssocID="{AF995874-D9EA-48BF-9E87-6C2DF433114A}" presName="sibTrans" presStyleLbl="sibTrans2D1" presStyleIdx="3" presStyleCnt="4"/>
      <dgm:spPr/>
      <dgm:t>
        <a:bodyPr/>
        <a:lstStyle/>
        <a:p>
          <a:endParaRPr lang="fr-FR"/>
        </a:p>
      </dgm:t>
    </dgm:pt>
    <dgm:pt modelId="{8DCB65EC-DC22-4E50-8CFD-160479D7D309}" type="pres">
      <dgm:prSet presAssocID="{AF995874-D9EA-48BF-9E87-6C2DF433114A}" presName="connectorText" presStyleLbl="sibTrans2D1" presStyleIdx="3" presStyleCnt="4"/>
      <dgm:spPr/>
      <dgm:t>
        <a:bodyPr/>
        <a:lstStyle/>
        <a:p>
          <a:endParaRPr lang="fr-FR"/>
        </a:p>
      </dgm:t>
    </dgm:pt>
    <dgm:pt modelId="{6CAF0F50-C5C1-4072-A8A5-DF55A1C80100}" type="pres">
      <dgm:prSet presAssocID="{F3311D2F-EC00-4058-B106-68725A960CF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17DB4C9-CCD3-487B-8E65-4C42B6893175}" type="presOf" srcId="{D2F1C631-B0F3-4991-8399-84031DB503C6}" destId="{2418A56B-ACD1-4241-A45B-3A303E0A5AF3}" srcOrd="0" destOrd="0" presId="urn:microsoft.com/office/officeart/2005/8/layout/process1"/>
    <dgm:cxn modelId="{C45BAEDC-D56B-4824-8156-29E379D0CFEE}" type="presOf" srcId="{E5FE7D5F-E231-4450-9A6E-EFA8E62CD480}" destId="{CAA81C44-88F2-413A-AEF0-34A667F7062F}" srcOrd="0" destOrd="0" presId="urn:microsoft.com/office/officeart/2005/8/layout/process1"/>
    <dgm:cxn modelId="{317CBF45-9662-42E0-9377-78FA6085C59A}" type="presOf" srcId="{31657E01-ED4C-4EA0-9EB5-2B1F5FEA0538}" destId="{B4A395BB-0D02-4706-B22A-B35E7C095A66}" srcOrd="1" destOrd="0" presId="urn:microsoft.com/office/officeart/2005/8/layout/process1"/>
    <dgm:cxn modelId="{E7B526AE-8A6D-4B4C-97C1-54EBD8A3C4EF}" srcId="{8614FB85-E807-4E3C-B3DE-2AD5DDF90636}" destId="{E5FE7D5F-E231-4450-9A6E-EFA8E62CD480}" srcOrd="3" destOrd="0" parTransId="{EB587945-B3B0-4A85-973E-8EDC260015BD}" sibTransId="{AF995874-D9EA-48BF-9E87-6C2DF433114A}"/>
    <dgm:cxn modelId="{15C8576B-6775-4356-88A3-548505822150}" type="presOf" srcId="{31657E01-ED4C-4EA0-9EB5-2B1F5FEA0538}" destId="{FDF906F2-0D90-460A-B0F4-A6A9EEFC19B6}" srcOrd="0" destOrd="0" presId="urn:microsoft.com/office/officeart/2005/8/layout/process1"/>
    <dgm:cxn modelId="{8A9C6A91-AE29-4977-A99C-A6D5F4BF2832}" type="presOf" srcId="{B4834FAB-619F-42A3-81B6-27C977F5D20E}" destId="{768FFF00-3935-45A2-9E80-9ED3E04E4671}" srcOrd="0" destOrd="0" presId="urn:microsoft.com/office/officeart/2005/8/layout/process1"/>
    <dgm:cxn modelId="{0A30E73E-C76D-48AF-81B0-190EA2C64556}" type="presOf" srcId="{551C3CD7-02FF-4861-BAAD-7E9AA5C94070}" destId="{27A7E234-0936-4EE7-88FF-52A136B5B9FF}" srcOrd="1" destOrd="0" presId="urn:microsoft.com/office/officeart/2005/8/layout/process1"/>
    <dgm:cxn modelId="{F5740D4A-73E9-415B-84C4-3DDD484FFBF0}" type="presOf" srcId="{4CA684E9-830B-45C6-85CB-22B3D2963465}" destId="{984439D2-69BB-478F-8011-B75A7ACD4FC0}" srcOrd="0" destOrd="0" presId="urn:microsoft.com/office/officeart/2005/8/layout/process1"/>
    <dgm:cxn modelId="{7110C1A5-775F-40A1-9141-975800446CE7}" type="presOf" srcId="{078E7D7B-9D45-4427-93F3-EC0D47EFBDED}" destId="{3DFDBC01-BAA3-4097-A71A-FA9A1334B2A0}" srcOrd="0" destOrd="0" presId="urn:microsoft.com/office/officeart/2005/8/layout/process1"/>
    <dgm:cxn modelId="{7623A6FE-DDE5-4DBC-BD28-B40C37428A8D}" type="presOf" srcId="{AF995874-D9EA-48BF-9E87-6C2DF433114A}" destId="{8DCB65EC-DC22-4E50-8CFD-160479D7D309}" srcOrd="1" destOrd="0" presId="urn:microsoft.com/office/officeart/2005/8/layout/process1"/>
    <dgm:cxn modelId="{316EE936-D303-4621-88DA-03FAD1A52674}" type="presOf" srcId="{B4834FAB-619F-42A3-81B6-27C977F5D20E}" destId="{CAF2B3D9-8E3E-4C36-BF24-19AE32354D42}" srcOrd="1" destOrd="0" presId="urn:microsoft.com/office/officeart/2005/8/layout/process1"/>
    <dgm:cxn modelId="{882D5979-BD53-4C6C-94EA-EEA329678B90}" srcId="{8614FB85-E807-4E3C-B3DE-2AD5DDF90636}" destId="{D2F1C631-B0F3-4991-8399-84031DB503C6}" srcOrd="0" destOrd="0" parTransId="{460EC36C-6C5D-48D8-B602-618F26CE2110}" sibTransId="{31657E01-ED4C-4EA0-9EB5-2B1F5FEA0538}"/>
    <dgm:cxn modelId="{F12DC795-30C6-4815-A1C3-A4044B5C5E29}" type="presOf" srcId="{AF995874-D9EA-48BF-9E87-6C2DF433114A}" destId="{CA153513-03DA-4BC1-8008-4EFC7057F9B3}" srcOrd="0" destOrd="0" presId="urn:microsoft.com/office/officeart/2005/8/layout/process1"/>
    <dgm:cxn modelId="{D2094D93-A43F-427C-931D-9AC46071BFBE}" srcId="{8614FB85-E807-4E3C-B3DE-2AD5DDF90636}" destId="{4CA684E9-830B-45C6-85CB-22B3D2963465}" srcOrd="1" destOrd="0" parTransId="{DD8D0652-A2D4-4BFC-9FC7-675E2A61A86D}" sibTransId="{B4834FAB-619F-42A3-81B6-27C977F5D20E}"/>
    <dgm:cxn modelId="{C9B0E998-2AA1-4AC1-8FC5-E602E8233840}" srcId="{8614FB85-E807-4E3C-B3DE-2AD5DDF90636}" destId="{078E7D7B-9D45-4427-93F3-EC0D47EFBDED}" srcOrd="2" destOrd="0" parTransId="{117A541D-190F-4429-951F-F1CE32DB84F1}" sibTransId="{551C3CD7-02FF-4861-BAAD-7E9AA5C94070}"/>
    <dgm:cxn modelId="{3E229F9B-4A29-452F-A38B-67C4944D458A}" type="presOf" srcId="{F3311D2F-EC00-4058-B106-68725A960CFB}" destId="{6CAF0F50-C5C1-4072-A8A5-DF55A1C80100}" srcOrd="0" destOrd="0" presId="urn:microsoft.com/office/officeart/2005/8/layout/process1"/>
    <dgm:cxn modelId="{E3811631-B678-46C8-AB5B-41B0D74C4ABF}" srcId="{8614FB85-E807-4E3C-B3DE-2AD5DDF90636}" destId="{F3311D2F-EC00-4058-B106-68725A960CFB}" srcOrd="4" destOrd="0" parTransId="{57437DD7-6F6F-42DA-88ED-E2F9AAF40130}" sibTransId="{2EB064A0-652E-4844-8867-77C086268F0A}"/>
    <dgm:cxn modelId="{3779F308-9662-43DF-ABE2-19E11437FE8C}" type="presOf" srcId="{551C3CD7-02FF-4861-BAAD-7E9AA5C94070}" destId="{E2AA803B-9272-47AB-9085-A73F1B9A8CB6}" srcOrd="0" destOrd="0" presId="urn:microsoft.com/office/officeart/2005/8/layout/process1"/>
    <dgm:cxn modelId="{51746EBC-6EA8-4ADC-B849-7A39F6B2FAEA}" type="presOf" srcId="{8614FB85-E807-4E3C-B3DE-2AD5DDF90636}" destId="{DC444E41-6713-487E-97B2-1D059FB0499F}" srcOrd="0" destOrd="0" presId="urn:microsoft.com/office/officeart/2005/8/layout/process1"/>
    <dgm:cxn modelId="{C2B8E6A8-44CC-486E-A972-A1B215AFCCBA}" type="presParOf" srcId="{DC444E41-6713-487E-97B2-1D059FB0499F}" destId="{2418A56B-ACD1-4241-A45B-3A303E0A5AF3}" srcOrd="0" destOrd="0" presId="urn:microsoft.com/office/officeart/2005/8/layout/process1"/>
    <dgm:cxn modelId="{2056D8BC-6595-4DFD-AC90-60CD8468AF6C}" type="presParOf" srcId="{DC444E41-6713-487E-97B2-1D059FB0499F}" destId="{FDF906F2-0D90-460A-B0F4-A6A9EEFC19B6}" srcOrd="1" destOrd="0" presId="urn:microsoft.com/office/officeart/2005/8/layout/process1"/>
    <dgm:cxn modelId="{1C807860-0359-477F-9F08-8857B695CEF5}" type="presParOf" srcId="{FDF906F2-0D90-460A-B0F4-A6A9EEFC19B6}" destId="{B4A395BB-0D02-4706-B22A-B35E7C095A66}" srcOrd="0" destOrd="0" presId="urn:microsoft.com/office/officeart/2005/8/layout/process1"/>
    <dgm:cxn modelId="{09CC9762-E924-402F-8B1E-3FB5472747BF}" type="presParOf" srcId="{DC444E41-6713-487E-97B2-1D059FB0499F}" destId="{984439D2-69BB-478F-8011-B75A7ACD4FC0}" srcOrd="2" destOrd="0" presId="urn:microsoft.com/office/officeart/2005/8/layout/process1"/>
    <dgm:cxn modelId="{7B3B9888-D91C-4A57-96F2-16338063FA31}" type="presParOf" srcId="{DC444E41-6713-487E-97B2-1D059FB0499F}" destId="{768FFF00-3935-45A2-9E80-9ED3E04E4671}" srcOrd="3" destOrd="0" presId="urn:microsoft.com/office/officeart/2005/8/layout/process1"/>
    <dgm:cxn modelId="{1118D1CB-3107-4597-BED8-0CD4DE9597A8}" type="presParOf" srcId="{768FFF00-3935-45A2-9E80-9ED3E04E4671}" destId="{CAF2B3D9-8E3E-4C36-BF24-19AE32354D42}" srcOrd="0" destOrd="0" presId="urn:microsoft.com/office/officeart/2005/8/layout/process1"/>
    <dgm:cxn modelId="{61180CCC-A701-41F1-94EC-C0DD82A6F16A}" type="presParOf" srcId="{DC444E41-6713-487E-97B2-1D059FB0499F}" destId="{3DFDBC01-BAA3-4097-A71A-FA9A1334B2A0}" srcOrd="4" destOrd="0" presId="urn:microsoft.com/office/officeart/2005/8/layout/process1"/>
    <dgm:cxn modelId="{DCF66E55-241E-4803-9D3A-BA4E77A84462}" type="presParOf" srcId="{DC444E41-6713-487E-97B2-1D059FB0499F}" destId="{E2AA803B-9272-47AB-9085-A73F1B9A8CB6}" srcOrd="5" destOrd="0" presId="urn:microsoft.com/office/officeart/2005/8/layout/process1"/>
    <dgm:cxn modelId="{6F3712C4-9901-4DCE-8AA2-16D09800E2B4}" type="presParOf" srcId="{E2AA803B-9272-47AB-9085-A73F1B9A8CB6}" destId="{27A7E234-0936-4EE7-88FF-52A136B5B9FF}" srcOrd="0" destOrd="0" presId="urn:microsoft.com/office/officeart/2005/8/layout/process1"/>
    <dgm:cxn modelId="{08C13571-40A1-4B01-B83D-D9C90231B879}" type="presParOf" srcId="{DC444E41-6713-487E-97B2-1D059FB0499F}" destId="{CAA81C44-88F2-413A-AEF0-34A667F7062F}" srcOrd="6" destOrd="0" presId="urn:microsoft.com/office/officeart/2005/8/layout/process1"/>
    <dgm:cxn modelId="{E659C330-A452-46D2-A3F7-11F0D632ED6D}" type="presParOf" srcId="{DC444E41-6713-487E-97B2-1D059FB0499F}" destId="{CA153513-03DA-4BC1-8008-4EFC7057F9B3}" srcOrd="7" destOrd="0" presId="urn:microsoft.com/office/officeart/2005/8/layout/process1"/>
    <dgm:cxn modelId="{AC4C1965-C8CA-4744-A398-80B282328184}" type="presParOf" srcId="{CA153513-03DA-4BC1-8008-4EFC7057F9B3}" destId="{8DCB65EC-DC22-4E50-8CFD-160479D7D309}" srcOrd="0" destOrd="0" presId="urn:microsoft.com/office/officeart/2005/8/layout/process1"/>
    <dgm:cxn modelId="{4B61D0A5-12D1-48CB-997F-F466DB922CAC}" type="presParOf" srcId="{DC444E41-6713-487E-97B2-1D059FB0499F}" destId="{6CAF0F50-C5C1-4072-A8A5-DF55A1C80100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18A56B-ACD1-4241-A45B-3A303E0A5AF3}">
      <dsp:nvSpPr>
        <dsp:cNvPr id="0" name=""/>
        <dsp:cNvSpPr/>
      </dsp:nvSpPr>
      <dsp:spPr>
        <a:xfrm>
          <a:off x="1089" y="699330"/>
          <a:ext cx="1783445" cy="1220545"/>
        </a:xfrm>
        <a:prstGeom prst="roundRect">
          <a:avLst>
            <a:gd name="adj" fmla="val 10000"/>
          </a:avLst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/>
            <a:t>Identification des enjeux et des besoins</a:t>
          </a:r>
        </a:p>
      </dsp:txBody>
      <dsp:txXfrm>
        <a:off x="36838" y="735079"/>
        <a:ext cx="1711947" cy="1149047"/>
      </dsp:txXfrm>
    </dsp:sp>
    <dsp:sp modelId="{FDF906F2-0D90-460A-B0F4-A6A9EEFC19B6}">
      <dsp:nvSpPr>
        <dsp:cNvPr id="0" name=""/>
        <dsp:cNvSpPr/>
      </dsp:nvSpPr>
      <dsp:spPr>
        <a:xfrm>
          <a:off x="1836329" y="1088455"/>
          <a:ext cx="631191" cy="4422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900" kern="1200"/>
        </a:p>
      </dsp:txBody>
      <dsp:txXfrm>
        <a:off x="1836329" y="1176914"/>
        <a:ext cx="498503" cy="265376"/>
      </dsp:txXfrm>
    </dsp:sp>
    <dsp:sp modelId="{984439D2-69BB-478F-8011-B75A7ACD4FC0}">
      <dsp:nvSpPr>
        <dsp:cNvPr id="0" name=""/>
        <dsp:cNvSpPr/>
      </dsp:nvSpPr>
      <dsp:spPr>
        <a:xfrm>
          <a:off x="2497913" y="699330"/>
          <a:ext cx="1783445" cy="1220545"/>
        </a:xfrm>
        <a:prstGeom prst="roundRect">
          <a:avLst>
            <a:gd name="adj" fmla="val 10000"/>
          </a:avLst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/>
            <a:t>AAP (Appels à projets)</a:t>
          </a:r>
        </a:p>
      </dsp:txBody>
      <dsp:txXfrm>
        <a:off x="2533662" y="735079"/>
        <a:ext cx="1711947" cy="1149047"/>
      </dsp:txXfrm>
    </dsp:sp>
    <dsp:sp modelId="{768FFF00-3935-45A2-9E80-9ED3E04E4671}">
      <dsp:nvSpPr>
        <dsp:cNvPr id="0" name=""/>
        <dsp:cNvSpPr/>
      </dsp:nvSpPr>
      <dsp:spPr>
        <a:xfrm>
          <a:off x="4333152" y="1088455"/>
          <a:ext cx="631191" cy="4422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900" kern="1200"/>
        </a:p>
      </dsp:txBody>
      <dsp:txXfrm>
        <a:off x="4333152" y="1176914"/>
        <a:ext cx="498503" cy="265376"/>
      </dsp:txXfrm>
    </dsp:sp>
    <dsp:sp modelId="{3DFDBC01-BAA3-4097-A71A-FA9A1334B2A0}">
      <dsp:nvSpPr>
        <dsp:cNvPr id="0" name=""/>
        <dsp:cNvSpPr/>
      </dsp:nvSpPr>
      <dsp:spPr>
        <a:xfrm>
          <a:off x="4994736" y="699330"/>
          <a:ext cx="2025316" cy="1220545"/>
        </a:xfrm>
        <a:prstGeom prst="roundRect">
          <a:avLst>
            <a:gd name="adj" fmla="val 10000"/>
          </a:avLst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/>
            <a:t>Suivi des projets de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/>
            <a:t>recherche</a:t>
          </a:r>
        </a:p>
      </dsp:txBody>
      <dsp:txXfrm>
        <a:off x="5030485" y="735079"/>
        <a:ext cx="1953818" cy="1149047"/>
      </dsp:txXfrm>
    </dsp:sp>
    <dsp:sp modelId="{E2AA803B-9272-47AB-9085-A73F1B9A8CB6}">
      <dsp:nvSpPr>
        <dsp:cNvPr id="0" name=""/>
        <dsp:cNvSpPr/>
      </dsp:nvSpPr>
      <dsp:spPr>
        <a:xfrm>
          <a:off x="7079645" y="1088455"/>
          <a:ext cx="615595" cy="4422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900" kern="1200"/>
        </a:p>
      </dsp:txBody>
      <dsp:txXfrm>
        <a:off x="7079645" y="1176914"/>
        <a:ext cx="482907" cy="265376"/>
      </dsp:txXfrm>
    </dsp:sp>
    <dsp:sp modelId="{CAA81C44-88F2-413A-AEF0-34A667F7062F}">
      <dsp:nvSpPr>
        <dsp:cNvPr id="0" name=""/>
        <dsp:cNvSpPr/>
      </dsp:nvSpPr>
      <dsp:spPr>
        <a:xfrm>
          <a:off x="7733431" y="699330"/>
          <a:ext cx="1783445" cy="1220545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/>
            <a:t>Diffusion et mise en valeur des résultats</a:t>
          </a:r>
        </a:p>
      </dsp:txBody>
      <dsp:txXfrm>
        <a:off x="7769180" y="735079"/>
        <a:ext cx="1711947" cy="1149047"/>
      </dsp:txXfrm>
    </dsp:sp>
    <dsp:sp modelId="{CA153513-03DA-4BC1-8008-4EFC7057F9B3}">
      <dsp:nvSpPr>
        <dsp:cNvPr id="0" name=""/>
        <dsp:cNvSpPr/>
      </dsp:nvSpPr>
      <dsp:spPr>
        <a:xfrm>
          <a:off x="9695221" y="1088455"/>
          <a:ext cx="378090" cy="4422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900" kern="1200"/>
        </a:p>
      </dsp:txBody>
      <dsp:txXfrm>
        <a:off x="9695221" y="1176914"/>
        <a:ext cx="264663" cy="265376"/>
      </dsp:txXfrm>
    </dsp:sp>
    <dsp:sp modelId="{6CAF0F50-C5C1-4072-A8A5-DF55A1C80100}">
      <dsp:nvSpPr>
        <dsp:cNvPr id="0" name=""/>
        <dsp:cNvSpPr/>
      </dsp:nvSpPr>
      <dsp:spPr>
        <a:xfrm>
          <a:off x="10230254" y="699330"/>
          <a:ext cx="1783445" cy="1220545"/>
        </a:xfrm>
        <a:prstGeom prst="roundRect">
          <a:avLst>
            <a:gd name="adj" fmla="val 10000"/>
          </a:avLst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/>
            <a:t>Evaluation des impacts sanitaires et sociétaux</a:t>
          </a:r>
        </a:p>
      </dsp:txBody>
      <dsp:txXfrm>
        <a:off x="10266003" y="735079"/>
        <a:ext cx="1711947" cy="11490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EF5751-C25F-4EA9-B9B0-BC70DAEF4B97}" type="datetimeFigureOut">
              <a:rPr lang="fr-FR" smtClean="0"/>
              <a:t>15/04/2021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757E67-E0CB-458F-BC2D-CB6299E592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7679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702DDA-C0D7-45BB-8635-FD4E0AA3076B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0316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8B9C8C60-C6C3-9842-9A85-B11FFCEBC62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35" r="740" b="13423"/>
          <a:stretch/>
        </p:blipFill>
        <p:spPr>
          <a:xfrm>
            <a:off x="0" y="906333"/>
            <a:ext cx="5796734" cy="5951668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2575474"/>
            <a:ext cx="9144000" cy="1228776"/>
          </a:xfrm>
        </p:spPr>
        <p:txBody>
          <a:bodyPr anchor="b"/>
          <a:lstStyle>
            <a:lvl1pPr algn="ctr">
              <a:defRPr sz="6000">
                <a:solidFill>
                  <a:schemeClr val="accent3"/>
                </a:solidFill>
                <a:latin typeface="+mj-lt"/>
                <a:cs typeface="Times New Roman" panose="02020603050405020304" pitchFamily="18" charset="0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89632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01D6-CAAF-42D6-88F3-2C8A64C0C9F2}" type="datetimeFigureOut">
              <a:rPr lang="fr-FR" smtClean="0"/>
              <a:t>15/04/2021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799D-8814-4352-A81D-8274B9EA306D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019" y="68234"/>
            <a:ext cx="4661962" cy="210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326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in de pré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8B9C8C60-C6C3-9842-9A85-B11FFCEBC62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083" b="15175"/>
          <a:stretch/>
        </p:blipFill>
        <p:spPr>
          <a:xfrm>
            <a:off x="6642314" y="1031586"/>
            <a:ext cx="5562520" cy="5831227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838200" y="3584027"/>
            <a:ext cx="10515600" cy="1325563"/>
          </a:xfrm>
        </p:spPr>
        <p:txBody>
          <a:bodyPr/>
          <a:lstStyle>
            <a:lvl1pPr>
              <a:defRPr>
                <a:solidFill>
                  <a:schemeClr val="accent2"/>
                </a:solidFill>
                <a:latin typeface="+mj-lt"/>
              </a:defRPr>
            </a:lvl1pPr>
          </a:lstStyle>
          <a:p>
            <a:r>
              <a:rPr lang="fr-FR" dirty="0"/>
              <a:t>Merci de votre attention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01D6-CAAF-42D6-88F3-2C8A64C0C9F2}" type="datetimeFigureOut">
              <a:rPr lang="fr-FR" smtClean="0"/>
              <a:t>15/04/2021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799D-8814-4352-A81D-8274B9EA306D}" type="slidenum">
              <a:rPr lang="fr-FR" smtClean="0"/>
              <a:t>‹N°›</a:t>
            </a:fld>
            <a:endParaRPr lang="fr-FR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8254" y="547113"/>
            <a:ext cx="6715491" cy="3036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804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8B9C8C60-C6C3-9842-9A85-B11FFCEBC62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35" r="740" b="13423"/>
          <a:stretch/>
        </p:blipFill>
        <p:spPr>
          <a:xfrm>
            <a:off x="0" y="906333"/>
            <a:ext cx="5796734" cy="5951668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5"/>
                </a:solidFill>
                <a:latin typeface="+mj-lt"/>
                <a:cs typeface="Times New Roman" panose="02020603050405020304" pitchFamily="18" charset="0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01D6-CAAF-42D6-88F3-2C8A64C0C9F2}" type="datetimeFigureOut">
              <a:rPr lang="fr-FR" smtClean="0"/>
              <a:t>15/04/2021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799D-8814-4352-A81D-8274B9EA306D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019" y="68234"/>
            <a:ext cx="4661962" cy="210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567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  <a:latin typeface="+mj-lt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4"/>
              </a:buClr>
              <a:defRPr>
                <a:solidFill>
                  <a:schemeClr val="accent1"/>
                </a:solidFill>
                <a:latin typeface="+mj-lt"/>
              </a:defRPr>
            </a:lvl1pPr>
            <a:lvl2pPr marL="685800" indent="-228600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/>
            </a:lvl2pPr>
            <a:lvl3pPr marL="1143000" indent="-228600">
              <a:buClr>
                <a:schemeClr val="accent4"/>
              </a:buClr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/>
            </a:lvl4pPr>
            <a:lvl5pPr>
              <a:buClr>
                <a:schemeClr val="accent4"/>
              </a:buCl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01D6-CAAF-42D6-88F3-2C8A64C0C9F2}" type="datetimeFigureOut">
              <a:rPr lang="fr-FR" smtClean="0"/>
              <a:t>15/04/2021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799D-8814-4352-A81D-8274B9EA306D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69" t="17005" r="67117" b="27268"/>
          <a:stretch/>
        </p:blipFill>
        <p:spPr>
          <a:xfrm>
            <a:off x="10500573" y="184599"/>
            <a:ext cx="1503006" cy="1461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994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  <a:latin typeface="+mj-lt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buClr>
                <a:schemeClr val="accent4"/>
              </a:buClr>
              <a:defRPr>
                <a:solidFill>
                  <a:schemeClr val="accent1"/>
                </a:solidFill>
                <a:latin typeface="+mj-lt"/>
              </a:defRPr>
            </a:lvl1pPr>
            <a:lvl2pPr marL="800100" indent="-342900">
              <a:buClr>
                <a:schemeClr val="accent4"/>
              </a:buClr>
              <a:buFont typeface="Arial" panose="020B0604020202020204" pitchFamily="34" charset="0"/>
              <a:buChar char="•"/>
              <a:defRPr/>
            </a:lvl2pPr>
            <a:lvl3pPr>
              <a:buClr>
                <a:schemeClr val="accent4"/>
              </a:buClr>
              <a:defRPr/>
            </a:lvl3pPr>
            <a:lvl4pPr>
              <a:buClr>
                <a:schemeClr val="accent4"/>
              </a:buClr>
              <a:defRPr/>
            </a:lvl4pPr>
            <a:lvl5pPr>
              <a:buClr>
                <a:schemeClr val="accent4"/>
              </a:buCl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buClr>
                <a:schemeClr val="accent4"/>
              </a:buClr>
              <a:defRPr>
                <a:solidFill>
                  <a:schemeClr val="accent1"/>
                </a:solidFill>
                <a:latin typeface="+mj-lt"/>
              </a:defRPr>
            </a:lvl1pPr>
            <a:lvl2pPr>
              <a:buClr>
                <a:schemeClr val="accent4"/>
              </a:buClr>
              <a:defRPr/>
            </a:lvl2pPr>
            <a:lvl3pPr>
              <a:buClr>
                <a:schemeClr val="accent4"/>
              </a:buClr>
              <a:defRPr/>
            </a:lvl3pPr>
            <a:lvl4pPr>
              <a:buClr>
                <a:schemeClr val="accent4"/>
              </a:buClr>
              <a:defRPr/>
            </a:lvl4pPr>
            <a:lvl5pPr>
              <a:buClr>
                <a:schemeClr val="accent4"/>
              </a:buCl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01D6-CAAF-42D6-88F3-2C8A64C0C9F2}" type="datetimeFigureOut">
              <a:rPr lang="fr-FR" smtClean="0"/>
              <a:t>15/04/2021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799D-8814-4352-A81D-8274B9EA306D}" type="slidenum">
              <a:rPr lang="fr-FR" smtClean="0"/>
              <a:t>‹N°›</a:t>
            </a:fld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69" t="17005" r="67117" b="27268"/>
          <a:stretch/>
        </p:blipFill>
        <p:spPr>
          <a:xfrm>
            <a:off x="10500573" y="184599"/>
            <a:ext cx="1503006" cy="1461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41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2"/>
                </a:solidFill>
                <a:latin typeface="+mj-lt"/>
              </a:defRPr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/>
            </a:lvl4pPr>
            <a:lvl5pPr>
              <a:buClr>
                <a:schemeClr val="accent2"/>
              </a:buCl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buClr>
                <a:schemeClr val="accent5"/>
              </a:buClr>
              <a:defRPr>
                <a:solidFill>
                  <a:schemeClr val="accent1"/>
                </a:solidFill>
                <a:latin typeface="+mj-lt"/>
              </a:defRPr>
            </a:lvl1pPr>
            <a:lvl2pPr>
              <a:buClr>
                <a:schemeClr val="accent5"/>
              </a:buClr>
              <a:defRPr/>
            </a:lvl2pPr>
            <a:lvl3pPr>
              <a:buClr>
                <a:schemeClr val="accent5"/>
              </a:buClr>
              <a:defRPr/>
            </a:lvl3pPr>
            <a:lvl4pPr>
              <a:buClr>
                <a:schemeClr val="accent5"/>
              </a:buClr>
              <a:defRPr/>
            </a:lvl4pPr>
            <a:lvl5pPr>
              <a:buClr>
                <a:schemeClr val="accent5"/>
              </a:buCl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01D6-CAAF-42D6-88F3-2C8A64C0C9F2}" type="datetimeFigureOut">
              <a:rPr lang="fr-FR" smtClean="0"/>
              <a:t>15/04/2021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799D-8814-4352-A81D-8274B9EA306D}" type="slidenum">
              <a:rPr lang="fr-FR" smtClean="0"/>
              <a:t>‹N°›</a:t>
            </a:fld>
            <a:endParaRPr lang="fr-FR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69" t="17005" r="67117" b="27268"/>
          <a:stretch/>
        </p:blipFill>
        <p:spPr>
          <a:xfrm>
            <a:off x="10500573" y="184599"/>
            <a:ext cx="1503006" cy="1461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959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01D6-CAAF-42D6-88F3-2C8A64C0C9F2}" type="datetimeFigureOut">
              <a:rPr lang="fr-FR" smtClean="0"/>
              <a:t>15/04/2021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799D-8814-4352-A81D-8274B9EA306D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69" t="17005" r="67117" b="27268"/>
          <a:stretch/>
        </p:blipFill>
        <p:spPr>
          <a:xfrm>
            <a:off x="10500573" y="184599"/>
            <a:ext cx="1503006" cy="1461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832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01D6-CAAF-42D6-88F3-2C8A64C0C9F2}" type="datetimeFigureOut">
              <a:rPr lang="fr-FR" smtClean="0"/>
              <a:t>15/04/2021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799D-8814-4352-A81D-8274B9EA306D}" type="slidenum">
              <a:rPr lang="fr-FR" smtClean="0"/>
              <a:t>‹N°›</a:t>
            </a:fld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69" t="17005" r="67117" b="27268"/>
          <a:stretch/>
        </p:blipFill>
        <p:spPr>
          <a:xfrm>
            <a:off x="10500573" y="184599"/>
            <a:ext cx="1503006" cy="1461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453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accent4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1460500"/>
            <a:ext cx="6170612" cy="4400550"/>
          </a:xfrm>
        </p:spPr>
        <p:txBody>
          <a:bodyPr/>
          <a:lstStyle>
            <a:lvl1pPr>
              <a:buClr>
                <a:schemeClr val="accent4"/>
              </a:buClr>
              <a:defRPr sz="3200">
                <a:solidFill>
                  <a:schemeClr val="accent1"/>
                </a:solidFill>
                <a:latin typeface="+mj-lt"/>
              </a:defRPr>
            </a:lvl1pPr>
            <a:lvl2pPr>
              <a:buClr>
                <a:schemeClr val="accent4"/>
              </a:buClr>
              <a:defRPr sz="2800"/>
            </a:lvl2pPr>
            <a:lvl3pPr>
              <a:buClr>
                <a:schemeClr val="accent4"/>
              </a:buClr>
              <a:defRPr sz="2400"/>
            </a:lvl3pPr>
            <a:lvl4pPr>
              <a:buClr>
                <a:schemeClr val="accent4"/>
              </a:buClr>
              <a:defRPr sz="2000"/>
            </a:lvl4pPr>
            <a:lvl5pPr>
              <a:buClr>
                <a:schemeClr val="accent4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accent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01D6-CAAF-42D6-88F3-2C8A64C0C9F2}" type="datetimeFigureOut">
              <a:rPr lang="fr-FR" smtClean="0"/>
              <a:t>15/04/2021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799D-8814-4352-A81D-8274B9EA306D}" type="slidenum">
              <a:rPr lang="fr-FR" smtClean="0"/>
              <a:t>‹N°›</a:t>
            </a:fld>
            <a:endParaRPr lang="fr-FR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69" t="17005" r="67117" b="27268"/>
          <a:stretch/>
        </p:blipFill>
        <p:spPr>
          <a:xfrm>
            <a:off x="10500573" y="184599"/>
            <a:ext cx="1503006" cy="1461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241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accent4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664484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901D6-CAAF-42D6-88F3-2C8A64C0C9F2}" type="datetimeFigureOut">
              <a:rPr lang="fr-FR" smtClean="0"/>
              <a:t>15/04/2021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7799D-8814-4352-A81D-8274B9EA306D}" type="slidenum">
              <a:rPr lang="fr-FR" smtClean="0"/>
              <a:t>‹N°›</a:t>
            </a:fld>
            <a:endParaRPr lang="fr-FR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69" t="17005" r="67117" b="27268"/>
          <a:stretch/>
        </p:blipFill>
        <p:spPr>
          <a:xfrm>
            <a:off x="10500573" y="184599"/>
            <a:ext cx="1503006" cy="1461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362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901D6-CAAF-42D6-88F3-2C8A64C0C9F2}" type="datetimeFigureOut">
              <a:rPr lang="fr-FR" smtClean="0"/>
              <a:t>15/04/2021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7799D-8814-4352-A81D-8274B9EA30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5071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resp.net/animations-scientifiques/autisme/" TargetMode="External"/><Relationship Id="rId2" Type="http://schemas.openxmlformats.org/officeDocument/2006/relationships/hyperlink" Target="https://handicap.gouv.fr/IMG/pdf/strategie_nationale_autisme_2018.pdf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s://www.cnsa.fr/recherche-et-innovation/les-rencontres-scientifiques-de-la-cnsa/inscription" TargetMode="Externa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g"/><Relationship Id="rId7" Type="http://schemas.openxmlformats.org/officeDocument/2006/relationships/image" Target="../media/image8.jpeg"/><Relationship Id="rId12" Type="http://schemas.openxmlformats.org/officeDocument/2006/relationships/image" Target="../media/image3.jpg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7.jpg"/><Relationship Id="rId11" Type="http://schemas.openxmlformats.org/officeDocument/2006/relationships/image" Target="../media/image12.jpeg"/><Relationship Id="rId5" Type="http://schemas.openxmlformats.org/officeDocument/2006/relationships/image" Target="../media/image6.jpg"/><Relationship Id="rId10" Type="http://schemas.openxmlformats.org/officeDocument/2006/relationships/image" Target="../media/image11.png"/><Relationship Id="rId4" Type="http://schemas.openxmlformats.org/officeDocument/2006/relationships/image" Target="../media/image5.gif"/><Relationship Id="rId9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solidarites-sante.gouv.fr/IMG/pdf/plan-autisme2013.pdf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3</a:t>
            </a:r>
            <a:r>
              <a:rPr lang="fr-FR" baseline="30000" dirty="0"/>
              <a:t>ème</a:t>
            </a:r>
            <a:r>
              <a:rPr lang="fr-FR" dirty="0"/>
              <a:t> Rendez-vous de l’IReSP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47617" y="3999065"/>
            <a:ext cx="10496765" cy="2709959"/>
          </a:xfrm>
        </p:spPr>
        <p:txBody>
          <a:bodyPr>
            <a:normAutofit lnSpcReduction="10000"/>
          </a:bodyPr>
          <a:lstStyle/>
          <a:p>
            <a:r>
              <a:rPr lang="fr-FR" sz="3600" b="1" dirty="0">
                <a:solidFill>
                  <a:schemeClr val="accent5">
                    <a:lumMod val="75000"/>
                  </a:schemeClr>
                </a:solidFill>
              </a:rPr>
              <a:t>L’évolution du soutien de la recherche sur l’autisme : vers une structuration de la recherche en sciences humaines et sociales</a:t>
            </a:r>
          </a:p>
          <a:p>
            <a:endParaRPr lang="fr-FR" dirty="0"/>
          </a:p>
          <a:p>
            <a:r>
              <a:rPr lang="fr-FR" b="1" dirty="0"/>
              <a:t>Présentation et discussion autour des projets financés dans le cadre des appels à projets « Autisme » (2014-2017) et « Autisme et SHS » 2020 de l’IReSP et de la CNSA</a:t>
            </a:r>
          </a:p>
        </p:txBody>
      </p:sp>
      <p:pic>
        <p:nvPicPr>
          <p:cNvPr id="4" name="Image 3" descr="Logo de la Caisse Nationale de Solidarité pour l'Autonomie." title="Logo de la CNSA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726" b="16141"/>
          <a:stretch/>
        </p:blipFill>
        <p:spPr>
          <a:xfrm>
            <a:off x="8732005" y="268995"/>
            <a:ext cx="2725393" cy="1829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5005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L’orientation des AAP « Autisme » (2014-2017)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Les projets pouvaient : </a:t>
            </a:r>
          </a:p>
          <a:p>
            <a:pPr lvl="1"/>
            <a:r>
              <a:rPr lang="fr-FR" dirty="0"/>
              <a:t>rassembler des chercheurs, des professionnels de l’accompagnement et des associations d’usagers</a:t>
            </a:r>
          </a:p>
          <a:p>
            <a:pPr lvl="1"/>
            <a:r>
              <a:rPr lang="fr-FR" dirty="0"/>
              <a:t>avoir des méthodologies très variées, y compris des biographies de personnes et des descriptions de leurs trajectoires,</a:t>
            </a:r>
          </a:p>
          <a:p>
            <a:pPr lvl="1"/>
            <a:r>
              <a:rPr lang="fr-FR" dirty="0"/>
              <a:t>s’appuyer sur des données cliniques ou épidémiologiques,</a:t>
            </a:r>
          </a:p>
          <a:p>
            <a:pPr lvl="1"/>
            <a:r>
              <a:rPr lang="fr-FR" dirty="0"/>
              <a:t>développer une dimension comparative internationale,</a:t>
            </a:r>
          </a:p>
          <a:p>
            <a:pPr lvl="1"/>
            <a:r>
              <a:rPr lang="fr-FR" dirty="0"/>
              <a:t>être interdisciplinaires.</a:t>
            </a:r>
          </a:p>
          <a:p>
            <a:r>
              <a:rPr lang="fr-FR" dirty="0"/>
              <a:t>En revanche, les projets </a:t>
            </a:r>
            <a:r>
              <a:rPr lang="fr-FR" b="1" dirty="0"/>
              <a:t>ne pouvaient pas </a:t>
            </a:r>
            <a:r>
              <a:rPr lang="fr-FR" dirty="0"/>
              <a:t>porter exclusivement sur le syndrome (la symptomatologie, les signes cliniques, étiologiques) de l’autisme, les soins médicaux, la recherche clinique et la prise en charge sanitaire n’étaient pas éligibles. A partir de la session 3, les projets de développement d’aides techniques ne pouvaient également pas être retenus.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52124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projets financés par la CNSA via les AAP Autisme et disciplines des porteurs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33912"/>
          </a:xfrm>
        </p:spPr>
        <p:txBody>
          <a:bodyPr>
            <a:normAutofit/>
          </a:bodyPr>
          <a:lstStyle/>
          <a:p>
            <a:endParaRPr lang="fr-FR" dirty="0"/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1986"/>
              </p:ext>
            </p:extLst>
          </p:nvPr>
        </p:nvGraphicFramePr>
        <p:xfrm>
          <a:off x="838200" y="1941030"/>
          <a:ext cx="11149209" cy="4660186"/>
        </p:xfrm>
        <a:graphic>
          <a:graphicData uri="http://schemas.openxmlformats.org/drawingml/2006/table">
            <a:tbl>
              <a:tblPr firstRow="1">
                <a:tableStyleId>{7DF18680-E054-41AD-8BC1-D1AEF772440D}</a:tableStyleId>
              </a:tblPr>
              <a:tblGrid>
                <a:gridCol w="1151562">
                  <a:extLst>
                    <a:ext uri="{9D8B030D-6E8A-4147-A177-3AD203B41FA5}">
                      <a16:colId xmlns:a16="http://schemas.microsoft.com/office/drawing/2014/main" val="530790621"/>
                    </a:ext>
                  </a:extLst>
                </a:gridCol>
                <a:gridCol w="973470">
                  <a:extLst>
                    <a:ext uri="{9D8B030D-6E8A-4147-A177-3AD203B41FA5}">
                      <a16:colId xmlns:a16="http://schemas.microsoft.com/office/drawing/2014/main" val="3410774774"/>
                    </a:ext>
                  </a:extLst>
                </a:gridCol>
                <a:gridCol w="1132779">
                  <a:extLst>
                    <a:ext uri="{9D8B030D-6E8A-4147-A177-3AD203B41FA5}">
                      <a16:colId xmlns:a16="http://schemas.microsoft.com/office/drawing/2014/main" val="450774063"/>
                    </a:ext>
                  </a:extLst>
                </a:gridCol>
                <a:gridCol w="1177447">
                  <a:extLst>
                    <a:ext uri="{9D8B030D-6E8A-4147-A177-3AD203B41FA5}">
                      <a16:colId xmlns:a16="http://schemas.microsoft.com/office/drawing/2014/main" val="2431561911"/>
                    </a:ext>
                  </a:extLst>
                </a:gridCol>
                <a:gridCol w="1302706">
                  <a:extLst>
                    <a:ext uri="{9D8B030D-6E8A-4147-A177-3AD203B41FA5}">
                      <a16:colId xmlns:a16="http://schemas.microsoft.com/office/drawing/2014/main" val="1769048438"/>
                    </a:ext>
                  </a:extLst>
                </a:gridCol>
                <a:gridCol w="1241109">
                  <a:extLst>
                    <a:ext uri="{9D8B030D-6E8A-4147-A177-3AD203B41FA5}">
                      <a16:colId xmlns:a16="http://schemas.microsoft.com/office/drawing/2014/main" val="2024421756"/>
                    </a:ext>
                  </a:extLst>
                </a:gridCol>
                <a:gridCol w="1539669">
                  <a:extLst>
                    <a:ext uri="{9D8B030D-6E8A-4147-A177-3AD203B41FA5}">
                      <a16:colId xmlns:a16="http://schemas.microsoft.com/office/drawing/2014/main" val="1979248192"/>
                    </a:ext>
                  </a:extLst>
                </a:gridCol>
                <a:gridCol w="1195940">
                  <a:extLst>
                    <a:ext uri="{9D8B030D-6E8A-4147-A177-3AD203B41FA5}">
                      <a16:colId xmlns:a16="http://schemas.microsoft.com/office/drawing/2014/main" val="3315984169"/>
                    </a:ext>
                  </a:extLst>
                </a:gridCol>
                <a:gridCol w="1434527">
                  <a:extLst>
                    <a:ext uri="{9D8B030D-6E8A-4147-A177-3AD203B41FA5}">
                      <a16:colId xmlns:a16="http://schemas.microsoft.com/office/drawing/2014/main" val="2320410605"/>
                    </a:ext>
                  </a:extLst>
                </a:gridCol>
              </a:tblGrid>
              <a:tr h="1165425">
                <a:tc>
                  <a:txBody>
                    <a:bodyPr/>
                    <a:lstStyle/>
                    <a:p>
                      <a:pPr algn="l" fontAlgn="b"/>
                      <a:endParaRPr lang="fr-FR" sz="1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u="none" strike="noStrike" dirty="0">
                          <a:effectLst/>
                          <a:latin typeface="+mn-lt"/>
                        </a:rPr>
                        <a:t>Médecine</a:t>
                      </a:r>
                      <a:endParaRPr lang="fr-FR" sz="1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u="none" strike="noStrike" dirty="0">
                          <a:effectLst/>
                          <a:latin typeface="+mn-lt"/>
                        </a:rPr>
                        <a:t>Psychiatrie</a:t>
                      </a:r>
                      <a:endParaRPr lang="fr-FR" sz="1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u="none" strike="noStrike">
                          <a:effectLst/>
                          <a:latin typeface="+mn-lt"/>
                        </a:rPr>
                        <a:t>Psychologie</a:t>
                      </a:r>
                      <a:endParaRPr lang="fr-FR" sz="18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u="none" strike="noStrike">
                          <a:effectLst/>
                          <a:latin typeface="+mn-lt"/>
                        </a:rPr>
                        <a:t>Santé publique</a:t>
                      </a:r>
                      <a:endParaRPr lang="fr-FR" sz="18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u="none" strike="noStrike" dirty="0">
                          <a:effectLst/>
                          <a:latin typeface="+mn-lt"/>
                        </a:rPr>
                        <a:t>Sciences de l'éducation</a:t>
                      </a:r>
                      <a:endParaRPr lang="fr-FR" sz="1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u="none" strike="noStrike" dirty="0">
                          <a:effectLst/>
                          <a:latin typeface="+mn-lt"/>
                        </a:rPr>
                        <a:t>Sociologie</a:t>
                      </a:r>
                      <a:endParaRPr lang="fr-FR" sz="1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u="none" strike="noStrike" dirty="0">
                          <a:effectLst/>
                          <a:latin typeface="+mn-lt"/>
                        </a:rPr>
                        <a:t>Total général</a:t>
                      </a:r>
                      <a:endParaRPr lang="fr-FR" sz="1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Subvention</a:t>
                      </a:r>
                      <a:r>
                        <a:rPr lang="fr-FR" baseline="0" dirty="0"/>
                        <a:t> accordée </a:t>
                      </a:r>
                      <a:r>
                        <a:rPr lang="fr-FR" dirty="0"/>
                        <a:t>(en €)</a:t>
                      </a:r>
                    </a:p>
                    <a:p>
                      <a:pPr algn="ctr" fontAlgn="b"/>
                      <a:endParaRPr lang="fr-FR" sz="18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365810779"/>
                  </a:ext>
                </a:extLst>
              </a:tr>
              <a:tr h="7127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u="none" strike="noStrike" dirty="0">
                          <a:effectLst/>
                          <a:latin typeface="+mn-lt"/>
                        </a:rPr>
                        <a:t>2014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u="none" strike="noStrike">
                          <a:effectLst/>
                          <a:latin typeface="+mn-lt"/>
                        </a:rPr>
                        <a:t>1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u="none" strike="noStrike" dirty="0">
                          <a:effectLst/>
                          <a:latin typeface="+mn-lt"/>
                        </a:rPr>
                        <a:t>2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u="none" strike="noStrike" dirty="0">
                          <a:effectLst/>
                          <a:latin typeface="+mn-lt"/>
                        </a:rPr>
                        <a:t>3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447 399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27196137"/>
                  </a:ext>
                </a:extLst>
              </a:tr>
              <a:tr h="7127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u="none" strike="noStrike" dirty="0">
                          <a:effectLst/>
                          <a:latin typeface="+mn-lt"/>
                        </a:rPr>
                        <a:t>2015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u="none" strike="noStrike">
                          <a:effectLst/>
                          <a:latin typeface="+mn-lt"/>
                        </a:rPr>
                        <a:t>1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u="none" strike="noStrike" dirty="0">
                          <a:effectLst/>
                          <a:latin typeface="+mn-lt"/>
                        </a:rPr>
                        <a:t>2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u="none" strike="noStrike" dirty="0">
                          <a:effectLst/>
                          <a:latin typeface="+mn-lt"/>
                        </a:rPr>
                        <a:t>3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264 606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4022283556"/>
                  </a:ext>
                </a:extLst>
              </a:tr>
              <a:tr h="7127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u="none" strike="noStrike" dirty="0">
                          <a:effectLst/>
                          <a:latin typeface="+mn-lt"/>
                        </a:rPr>
                        <a:t>2016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u="none" strike="noStrike">
                          <a:effectLst/>
                          <a:latin typeface="+mn-lt"/>
                        </a:rPr>
                        <a:t>2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u="none" strike="noStrike" dirty="0">
                          <a:effectLst/>
                          <a:latin typeface="+mn-lt"/>
                        </a:rPr>
                        <a:t>1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u="none" strike="noStrike" dirty="0">
                          <a:effectLst/>
                          <a:latin typeface="+mn-lt"/>
                        </a:rPr>
                        <a:t>3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313 691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434242238"/>
                  </a:ext>
                </a:extLst>
              </a:tr>
              <a:tr h="7127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u="none" strike="noStrike" dirty="0">
                          <a:effectLst/>
                          <a:latin typeface="+mn-lt"/>
                        </a:rPr>
                        <a:t>2017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u="none" strike="noStrike">
                          <a:effectLst/>
                          <a:latin typeface="+mn-lt"/>
                        </a:rPr>
                        <a:t>2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u="none" strike="noStrike" dirty="0">
                          <a:effectLst/>
                          <a:latin typeface="+mn-lt"/>
                        </a:rPr>
                        <a:t>1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u="none" strike="noStrike" dirty="0">
                          <a:effectLst/>
                          <a:latin typeface="+mn-lt"/>
                        </a:rPr>
                        <a:t>1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u="none" strike="noStrike" dirty="0">
                          <a:effectLst/>
                          <a:latin typeface="+mn-lt"/>
                        </a:rPr>
                        <a:t>4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500 000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932029336"/>
                  </a:ext>
                </a:extLst>
              </a:tr>
              <a:tr h="643801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u="none" strike="noStrike" dirty="0">
                          <a:effectLst/>
                          <a:latin typeface="+mn-lt"/>
                        </a:rPr>
                        <a:t>Total général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u="none" strike="noStrike" dirty="0">
                          <a:effectLst/>
                          <a:latin typeface="+mn-lt"/>
                        </a:rPr>
                        <a:t>1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u="none" strike="noStrike" dirty="0">
                          <a:effectLst/>
                          <a:latin typeface="+mn-lt"/>
                        </a:rPr>
                        <a:t>3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u="none" strike="noStrike" dirty="0">
                          <a:effectLst/>
                          <a:latin typeface="+mn-lt"/>
                        </a:rPr>
                        <a:t>6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u="none" strike="noStrike" dirty="0">
                          <a:effectLst/>
                          <a:latin typeface="+mn-lt"/>
                        </a:rPr>
                        <a:t>1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u="none" strike="noStrike" dirty="0">
                          <a:effectLst/>
                          <a:latin typeface="+mn-lt"/>
                        </a:rPr>
                        <a:t>1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u="none" strike="noStrike" dirty="0">
                          <a:effectLst/>
                          <a:latin typeface="+mn-lt"/>
                        </a:rPr>
                        <a:t>1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u="none" strike="noStrike" dirty="0">
                          <a:effectLst/>
                          <a:latin typeface="+mn-lt"/>
                        </a:rPr>
                        <a:t>13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1 525 696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3971039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5506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692811" cy="1445694"/>
          </a:xfrm>
        </p:spPr>
        <p:txBody>
          <a:bodyPr/>
          <a:lstStyle/>
          <a:p>
            <a:r>
              <a:rPr lang="fr-FR" dirty="0"/>
              <a:t>Public étudié par les projets financés (AAP Autisme 2014-2017)</a:t>
            </a:r>
          </a:p>
        </p:txBody>
      </p:sp>
      <p:graphicFrame>
        <p:nvGraphicFramePr>
          <p:cNvPr id="4" name="Graphique 3"/>
          <p:cNvGraphicFramePr>
            <a:graphicFrameLocks/>
          </p:cNvGraphicFramePr>
          <p:nvPr/>
        </p:nvGraphicFramePr>
        <p:xfrm>
          <a:off x="1480457" y="1992084"/>
          <a:ext cx="9231086" cy="43434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7818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AAP « Autisme et SHS », un renouveau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/>
              <a:t>Nouvelle Stratégie </a:t>
            </a:r>
            <a:r>
              <a:rPr lang="fr-FR" dirty="0"/>
              <a:t>nationale pour l’autisme au sein des troubles du neuro-développement (2018-2022) </a:t>
            </a:r>
          </a:p>
          <a:p>
            <a:pPr lvl="1"/>
            <a:r>
              <a:rPr lang="fr-FR" dirty="0">
                <a:hlinkClick r:id="rId2"/>
              </a:rPr>
              <a:t>Plan autisme 2018-2022 (nouvelle fenêtre)</a:t>
            </a:r>
            <a:endParaRPr lang="fr-FR" dirty="0"/>
          </a:p>
          <a:p>
            <a:r>
              <a:rPr lang="fr-FR" dirty="0"/>
              <a:t>Séminaire « Autisme et Sciences humaines et sociales : enjeux et perspectives de recherche » (2019, par l’IReSP et la CNSA) : </a:t>
            </a:r>
          </a:p>
          <a:p>
            <a:pPr lvl="1"/>
            <a:r>
              <a:rPr lang="fr-FR" dirty="0"/>
              <a:t>a permis d’identifier collectivement des besoins et questions de recherche en SHS dans le champ de l’autisme et de faire évoluer l’AAP dédié en 2021.</a:t>
            </a:r>
          </a:p>
          <a:p>
            <a:pPr lvl="1"/>
            <a:r>
              <a:rPr lang="fr-FR" dirty="0"/>
              <a:t>Synthèse des échanges consultable sur le 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  <a:hlinkClick r:id="rId3"/>
              </a:rPr>
              <a:t>site internet de l’IReSP (nouvelle fenêtre)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2099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Des orientations nouvelles avec les AAP « Autisme et SHS »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Champ général : les recherches adoptant des </a:t>
            </a:r>
            <a:r>
              <a:rPr lang="fr-FR" b="1" dirty="0"/>
              <a:t>approches thématiques, de parcours de vie et/ou relatives à l’adulte, non restreintes à l’enfant ou l’adolescent</a:t>
            </a:r>
          </a:p>
          <a:p>
            <a:r>
              <a:rPr lang="fr-FR" dirty="0"/>
              <a:t>Axes thématiques (non exhaustives): </a:t>
            </a:r>
          </a:p>
          <a:p>
            <a:pPr lvl="1"/>
            <a:r>
              <a:rPr lang="fr-FR" dirty="0"/>
              <a:t> Axe 1 : Représentations sociales, identité, genre et discriminations</a:t>
            </a:r>
          </a:p>
          <a:p>
            <a:pPr lvl="1"/>
            <a:r>
              <a:rPr lang="fr-FR" dirty="0"/>
              <a:t> Axe 2 : Trajectoires de vie et bifurcations</a:t>
            </a:r>
          </a:p>
          <a:p>
            <a:pPr lvl="1"/>
            <a:r>
              <a:rPr lang="fr-FR" dirty="0"/>
              <a:t> Axe 3 : Ressources et registres d’actions individuels et collectifs</a:t>
            </a:r>
          </a:p>
          <a:p>
            <a:pPr lvl="1"/>
            <a:r>
              <a:rPr lang="fr-FR" dirty="0"/>
              <a:t> Axe 4 : Vie sociale et affective, sexualité et parentalité</a:t>
            </a:r>
          </a:p>
          <a:p>
            <a:pPr lvl="1"/>
            <a:r>
              <a:rPr lang="fr-FR" dirty="0"/>
              <a:t> Axe 5 : Action publique</a:t>
            </a:r>
          </a:p>
          <a:p>
            <a:r>
              <a:rPr lang="fr-FR" dirty="0"/>
              <a:t>Ne sont financés que les projets dont la </a:t>
            </a:r>
            <a:r>
              <a:rPr lang="fr-FR" b="1" dirty="0"/>
              <a:t>discipline principale appartient aux sciences humaines et sociales (SHS)</a:t>
            </a:r>
          </a:p>
          <a:p>
            <a:r>
              <a:rPr lang="fr-FR" b="1" dirty="0"/>
              <a:t>Recherche participative (pas exclusivement)</a:t>
            </a:r>
          </a:p>
        </p:txBody>
      </p:sp>
    </p:spTree>
    <p:extLst>
      <p:ext uri="{BB962C8B-B14F-4D97-AF65-F5344CB8AC3E}">
        <p14:creationId xmlns:p14="http://schemas.microsoft.com/office/powerpoint/2010/main" val="31866654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Projets financés en 2020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PIERRE ANCET « Communication, Expression, Lecture, Ecriture pour les Personnes Autistes dites à bas niveau de fonctionnement - Recherche participative avec création d'un outil de sciences citoyennes » (48 mois</a:t>
            </a:r>
            <a:r>
              <a:rPr lang="fr-FR" b="1" dirty="0"/>
              <a:t>, </a:t>
            </a:r>
            <a:r>
              <a:rPr lang="fr-FR" dirty="0"/>
              <a:t>projet de recherche </a:t>
            </a:r>
            <a:r>
              <a:rPr lang="fr-FR" b="1" dirty="0"/>
              <a:t>participative</a:t>
            </a:r>
            <a:r>
              <a:rPr lang="fr-FR" dirty="0"/>
              <a:t>)</a:t>
            </a:r>
          </a:p>
          <a:p>
            <a:r>
              <a:rPr lang="fr-FR" dirty="0"/>
              <a:t>ARTHUR VUATTOUX « Personnes autistes, socialisation et apprentissages. La prise en charge des adolescents et jeunes adultes dans les groupes d’entraînement aux habiletés sociales. » (36 mois, projet de recherche).</a:t>
            </a:r>
          </a:p>
        </p:txBody>
      </p:sp>
    </p:spTree>
    <p:extLst>
      <p:ext uri="{BB962C8B-B14F-4D97-AF65-F5344CB8AC3E}">
        <p14:creationId xmlns:p14="http://schemas.microsoft.com/office/powerpoint/2010/main" val="2065681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CNSA et ses missions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67559" y="1622392"/>
            <a:ext cx="10515601" cy="4956692"/>
          </a:xfrm>
        </p:spPr>
        <p:txBody>
          <a:bodyPr>
            <a:noAutofit/>
          </a:bodyPr>
          <a:lstStyle/>
          <a:p>
            <a:r>
              <a:rPr lang="fr-FR" sz="2400" dirty="0"/>
              <a:t>La CNSA est un </a:t>
            </a:r>
            <a:r>
              <a:rPr lang="fr-FR" sz="2400" b="1" dirty="0"/>
              <a:t>établissement public </a:t>
            </a:r>
            <a:r>
              <a:rPr lang="fr-FR" sz="2400" dirty="0"/>
              <a:t>créé par la </a:t>
            </a:r>
            <a:r>
              <a:rPr lang="fr-FR" sz="2400" b="1" dirty="0"/>
              <a:t>loi n° 2004-626 du 30 juin 2004 (mise en place en mai 2005)</a:t>
            </a:r>
            <a:r>
              <a:rPr lang="fr-FR" sz="2400" dirty="0"/>
              <a:t>. </a:t>
            </a:r>
          </a:p>
          <a:p>
            <a:r>
              <a:rPr lang="fr-FR" sz="2400" dirty="0"/>
              <a:t>Depuis le 1er janvier 2021, la </a:t>
            </a:r>
            <a:r>
              <a:rPr lang="fr-FR" sz="2400" b="1" dirty="0"/>
              <a:t>CNSA pilote la 5ème branche de la sécurité sociale en charge des politiques de l’autonomie </a:t>
            </a:r>
            <a:r>
              <a:rPr lang="fr-FR" sz="2400" dirty="0"/>
              <a:t>à destination des </a:t>
            </a:r>
            <a:r>
              <a:rPr lang="fr-FR" sz="2400" b="1" dirty="0"/>
              <a:t>personnes âgées en perte d’autonomie </a:t>
            </a:r>
            <a:r>
              <a:rPr lang="fr-FR" sz="2400" dirty="0"/>
              <a:t>ou </a:t>
            </a:r>
            <a:r>
              <a:rPr lang="fr-FR" sz="2400" b="1" dirty="0"/>
              <a:t>en situation de handicap</a:t>
            </a:r>
            <a:r>
              <a:rPr lang="fr-FR" sz="2400" dirty="0"/>
              <a:t>, également de leurs </a:t>
            </a:r>
            <a:r>
              <a:rPr lang="fr-FR" sz="2400" b="1" dirty="0"/>
              <a:t>proches aidants</a:t>
            </a:r>
            <a:r>
              <a:rPr lang="fr-FR" sz="2400" dirty="0"/>
              <a:t>. Elle </a:t>
            </a:r>
            <a:r>
              <a:rPr lang="fr-FR" sz="2400" dirty="0">
                <a:cs typeface="Calibri" panose="020F0502020204030204" pitchFamily="34" charset="0"/>
              </a:rPr>
              <a:t>contribue également à </a:t>
            </a:r>
            <a:r>
              <a:rPr lang="fr-FR" sz="2400" b="1" dirty="0">
                <a:cs typeface="Calibri" panose="020F0502020204030204" pitchFamily="34" charset="0"/>
              </a:rPr>
              <a:t>l’attractivité des métiers de l’autonomie</a:t>
            </a:r>
            <a:r>
              <a:rPr lang="fr-FR" sz="2400" dirty="0">
                <a:cs typeface="Calibri" panose="020F0502020204030204" pitchFamily="34" charset="0"/>
              </a:rPr>
              <a:t>. </a:t>
            </a:r>
            <a:endParaRPr lang="fr-FR" sz="2400" dirty="0"/>
          </a:p>
          <a:p>
            <a:r>
              <a:rPr lang="fr-FR" sz="2400" dirty="0"/>
              <a:t>Des missions progressivement renforcées et précisées, avec une </a:t>
            </a:r>
            <a:r>
              <a:rPr lang="fr-FR" sz="2400" b="1" dirty="0"/>
              <a:t>double fonction de « caisse » </a:t>
            </a:r>
            <a:r>
              <a:rPr lang="fr-FR" sz="2400" dirty="0"/>
              <a:t>(répartition des moyens financiers) </a:t>
            </a:r>
            <a:r>
              <a:rPr lang="fr-FR" sz="2400" b="1" dirty="0"/>
              <a:t>et d’« agence » </a:t>
            </a:r>
            <a:r>
              <a:rPr lang="fr-FR" sz="2400" dirty="0"/>
              <a:t>(animation et appui technique). </a:t>
            </a:r>
          </a:p>
          <a:p>
            <a:r>
              <a:rPr lang="fr-FR" sz="2400" dirty="0"/>
              <a:t>Parmi ses missions: </a:t>
            </a:r>
          </a:p>
          <a:p>
            <a:pPr lvl="1"/>
            <a:r>
              <a:rPr lang="fr-FR" b="1" dirty="0"/>
              <a:t>Contribuer à la recherche et à l'innovation dans le champ du soutien à l'autonomie des personnes âgées et des personnes en situation de handicap </a:t>
            </a:r>
          </a:p>
        </p:txBody>
      </p:sp>
      <p:pic>
        <p:nvPicPr>
          <p:cNvPr id="2050" name="Picture 2" descr="CNSA | Site d'information institutionnelle et professionnelle de l'aide à  l'autonomie">
            <a:extLst>
              <a:ext uri="{FF2B5EF4-FFF2-40B4-BE49-F238E27FC236}">
                <a16:creationId xmlns:a16="http://schemas.microsoft.com/office/drawing/2014/main" id="{49F806AA-3848-4EE5-8AAC-0C60A002AC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3479" y="450693"/>
            <a:ext cx="1338413" cy="847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85400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6497" y="133553"/>
            <a:ext cx="9785279" cy="1325563"/>
          </a:xfrm>
        </p:spPr>
        <p:txBody>
          <a:bodyPr/>
          <a:lstStyle/>
          <a:p>
            <a:r>
              <a:rPr lang="fr-FR" dirty="0"/>
              <a:t>Focus sur la mission de soutien à la recherche de la CNSA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76496" y="1459116"/>
            <a:ext cx="11767457" cy="4958941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dirty="0"/>
              <a:t>Plusieurs </a:t>
            </a:r>
            <a:r>
              <a:rPr lang="fr-FR" b="1" dirty="0"/>
              <a:t>registres d’intervention </a:t>
            </a:r>
            <a:r>
              <a:rPr lang="fr-FR" dirty="0"/>
              <a:t>: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r-FR" dirty="0"/>
              <a:t>Participation au financement et à la conception d’infrastructures de recherche : grandes enquêtes statistiques (Dispositif d’enquêtes « Autonomie 2021-2023 ») ; outils pour la recherche de type cohorte (ex. ELENA - 900 enfants de moins de 16 ans ayant un diagnostic de TSA, répartis dans 9 régions françaises, suivi jusqu’en 2025) ;  expertises collectives.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r-FR" b="1" dirty="0"/>
              <a:t>Membre et partenaire d’opérateurs ou de réseaux de recherche </a:t>
            </a:r>
            <a:r>
              <a:rPr lang="fr-FR" dirty="0"/>
              <a:t>(GIS </a:t>
            </a:r>
            <a:r>
              <a:rPr lang="fr-FR" dirty="0" err="1"/>
              <a:t>IReSP</a:t>
            </a:r>
            <a:r>
              <a:rPr lang="fr-FR" dirty="0"/>
              <a:t>, GIP IRDES, GIS ILVV, Plateforme pour la recherche sur la fin de vie)</a:t>
            </a:r>
            <a:r>
              <a:rPr lang="fr-FR" b="1" dirty="0"/>
              <a:t> incluant le financement d’appels à projets de recherche (AAPR</a:t>
            </a:r>
            <a:r>
              <a:rPr lang="fr-FR" dirty="0"/>
              <a:t>) ;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r-FR" dirty="0"/>
              <a:t>Des partenariats plus ponctuels (ex. </a:t>
            </a:r>
            <a:r>
              <a:rPr lang="fr-FR" dirty="0" err="1"/>
              <a:t>MiRe</a:t>
            </a:r>
            <a:r>
              <a:rPr lang="fr-FR" dirty="0"/>
              <a:t>-DREES AAPR « Usage des technologies numériques dans les champs de la santé, de l’autonomie (en lien avec l’âge et le handicap) et de l’accès aux droits »)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r-FR" dirty="0"/>
              <a:t>Mise en </a:t>
            </a:r>
            <a:r>
              <a:rPr lang="fr-FR" dirty="0" err="1"/>
              <a:t>oeuvre</a:t>
            </a:r>
            <a:r>
              <a:rPr lang="fr-FR" dirty="0"/>
              <a:t> de contrats de recherche ciblés avec des équipes de chercheurs pour approfondir des problématiques spécifiques ;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r-FR" dirty="0"/>
              <a:t>Rencontres recherche et innovation (biennales) 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fr-FR" dirty="0"/>
              <a:t>Edition 2020 reprogrammée le 3 juin 2021 en 100 % distanciel : « Vivre à domicile. Des conditions à (re)penser? Parcours de vie, handicap, perte d'autonomie » : </a:t>
            </a:r>
            <a:r>
              <a:rPr lang="fr-FR" dirty="0">
                <a:hlinkClick r:id="rId2"/>
              </a:rPr>
              <a:t>pour plus d’information, consultez le site internet de l’évènement (nouvelle fenêtre</a:t>
            </a:r>
            <a:r>
              <a:rPr lang="fr-FR" dirty="0"/>
              <a:t>).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dirty="0"/>
              <a:t>Depuis 2007, participation au financement de </a:t>
            </a:r>
            <a:r>
              <a:rPr lang="fr-FR" b="1" dirty="0"/>
              <a:t>plus de 340 </a:t>
            </a:r>
            <a:r>
              <a:rPr lang="fr-FR" dirty="0"/>
              <a:t>projets dans le cadre des AAPR, pour un montant de </a:t>
            </a:r>
            <a:r>
              <a:rPr lang="fr-FR" b="1" dirty="0"/>
              <a:t>39 000 000</a:t>
            </a:r>
            <a:r>
              <a:rPr lang="fr-FR" dirty="0"/>
              <a:t>€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r-FR" dirty="0"/>
              <a:t>dont 123 projets du programme Autonomie pour 13 600 000€.</a:t>
            </a:r>
          </a:p>
          <a:p>
            <a:endParaRPr lang="fr-FR" dirty="0"/>
          </a:p>
        </p:txBody>
      </p:sp>
      <p:pic>
        <p:nvPicPr>
          <p:cNvPr id="1026" name="Picture 2" descr="CNSA | Site d'information institutionnelle et professionnelle de l'aide à  l'autonomie">
            <a:extLst>
              <a:ext uri="{FF2B5EF4-FFF2-40B4-BE49-F238E27FC236}">
                <a16:creationId xmlns:a16="http://schemas.microsoft.com/office/drawing/2014/main" id="{8E365270-EA89-4240-AD89-509375963B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104" y="524803"/>
            <a:ext cx="1233731" cy="78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02415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6497" y="133553"/>
            <a:ext cx="9785279" cy="1325563"/>
          </a:xfrm>
        </p:spPr>
        <p:txBody>
          <a:bodyPr>
            <a:normAutofit/>
          </a:bodyPr>
          <a:lstStyle/>
          <a:p>
            <a:r>
              <a:rPr lang="fr-FR" dirty="0"/>
              <a:t>Focus sur la contribution de la CNSA</a:t>
            </a:r>
            <a:br>
              <a:rPr lang="fr-FR" dirty="0"/>
            </a:br>
            <a:r>
              <a:rPr lang="fr-FR" dirty="0"/>
              <a:t>à la stratégie nationale 2018-2022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76497" y="1502791"/>
            <a:ext cx="11767457" cy="526533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r-FR" dirty="0"/>
              <a:t>Dans le cadre de la stratégie nationale pour l’autisme au sein des troubles du </a:t>
            </a:r>
            <a:r>
              <a:rPr lang="fr-FR" dirty="0" err="1"/>
              <a:t>neuro-développement</a:t>
            </a:r>
            <a:r>
              <a:rPr lang="fr-FR" dirty="0"/>
              <a:t>, la CNSA finance le développement d’une offre d’accompagnement médico-social adaptée aux besoins des personnes concernées. Elle contribue également à la formation des agents des maisons départementales des personnes handicapées (MDPH) à la compréhension de ces troubles et leur impact, participe à la formation des aidants et soutient la recherche.</a:t>
            </a:r>
            <a:endParaRPr lang="fr-FR" b="1" dirty="0"/>
          </a:p>
          <a:p>
            <a:r>
              <a:rPr lang="fr-FR" b="1" dirty="0">
                <a:solidFill>
                  <a:schemeClr val="tx1"/>
                </a:solidFill>
              </a:rPr>
              <a:t>Investir dans la recherche</a:t>
            </a:r>
          </a:p>
          <a:p>
            <a:r>
              <a:rPr lang="fr-FR" b="1" dirty="0">
                <a:solidFill>
                  <a:schemeClr val="tx1"/>
                </a:solidFill>
              </a:rPr>
              <a:t>Développement de l’offre médico-sociale</a:t>
            </a:r>
          </a:p>
          <a:p>
            <a:pPr marL="0" indent="0">
              <a:buNone/>
            </a:pPr>
            <a:r>
              <a:rPr lang="fr-FR" dirty="0"/>
              <a:t>Développement des structures d’accueil et d’accompagnement pour personnes avec autisme ou troubles du neurodéveloppement. </a:t>
            </a:r>
          </a:p>
          <a:p>
            <a:r>
              <a:rPr lang="fr-FR" b="1" dirty="0">
                <a:solidFill>
                  <a:schemeClr val="tx1"/>
                </a:solidFill>
              </a:rPr>
              <a:t>MDPH : mieux prendre en compte les besoins des personnes avec des troubles du neurodéveloppement</a:t>
            </a:r>
          </a:p>
          <a:p>
            <a:pPr marL="0" indent="0">
              <a:buNone/>
            </a:pPr>
            <a:r>
              <a:rPr lang="fr-FR" dirty="0"/>
              <a:t>Fin 2020, 350 professionnels des MDPH et leurs partenaires associatifs ainsi que des représentants des personnes réunis pour une journée thématique consacrée à l’autisme et aux troubles du neurodéveloppement (avec la délégation interministérielle).</a:t>
            </a:r>
          </a:p>
          <a:p>
            <a:pPr marL="0" indent="0">
              <a:buNone/>
            </a:pPr>
            <a:r>
              <a:rPr lang="fr-FR" dirty="0"/>
              <a:t>En 2021, la formation proposée aux professionnels des MDPH s’intensifiera avec la programmation de 5 webinaires dédiés à la diversité des troubles : les troubles du spectre de l’autisme (TSA), le trouble du déficit de l’attention avec ou sans hyperactivité (TDAH), le trouble du développement intellectuel (TDI), les troubles DYS, l’épilepsie. </a:t>
            </a:r>
          </a:p>
          <a:p>
            <a:r>
              <a:rPr lang="fr-FR" b="1" dirty="0">
                <a:solidFill>
                  <a:schemeClr val="tx1"/>
                </a:solidFill>
              </a:rPr>
              <a:t>Soutien aux familles et aux aidants</a:t>
            </a:r>
          </a:p>
          <a:p>
            <a:pPr marL="0" indent="0">
              <a:buNone/>
            </a:pPr>
            <a:r>
              <a:rPr lang="fr-FR" dirty="0"/>
              <a:t>Proposer aux aidants les connaissances et les outils qui les aideront à faire face aux difficultés rencontrées par leurs proches, de disposer de repères et d’informations fiables et enfin de connaître leurs droits et de faciliter leurs démarches.</a:t>
            </a:r>
          </a:p>
          <a:p>
            <a:pPr marL="0" indent="0">
              <a:buNone/>
            </a:pPr>
            <a:r>
              <a:rPr lang="fr-FR" dirty="0"/>
              <a:t>Partenariat avec le groupement national des centres de ressources autisme (GNCRA) et les associations de familles, </a:t>
            </a:r>
          </a:p>
          <a:p>
            <a:pPr marL="0" indent="0">
              <a:buNone/>
            </a:pPr>
            <a:r>
              <a:rPr lang="fr-FR" dirty="0"/>
              <a:t>Soutien à l’activité de la plateforme d’écoute autisme info services </a:t>
            </a:r>
          </a:p>
        </p:txBody>
      </p:sp>
      <p:pic>
        <p:nvPicPr>
          <p:cNvPr id="1026" name="Picture 2" descr="CNSA | Site d'information institutionnelle et professionnelle de l'aide à  l'autonomie">
            <a:extLst>
              <a:ext uri="{FF2B5EF4-FFF2-40B4-BE49-F238E27FC236}">
                <a16:creationId xmlns:a16="http://schemas.microsoft.com/office/drawing/2014/main" id="{8E365270-EA89-4240-AD89-509375963B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7006" y="475989"/>
            <a:ext cx="1229493" cy="778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12199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2117726"/>
            <a:ext cx="11042650" cy="2852737"/>
          </a:xfrm>
        </p:spPr>
        <p:txBody>
          <a:bodyPr>
            <a:normAutofit/>
          </a:bodyPr>
          <a:lstStyle/>
          <a:p>
            <a:pPr algn="r"/>
            <a:r>
              <a:rPr lang="fr-FR" sz="4800" dirty="0"/>
              <a:t>Du Plan Autisme 2013-2017 à la Stratégie nationale 2018-2022 : les besoins de recherche en santé publique et SHS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5269399"/>
            <a:ext cx="10515600" cy="1234144"/>
          </a:xfrm>
        </p:spPr>
        <p:txBody>
          <a:bodyPr>
            <a:normAutofit/>
          </a:bodyPr>
          <a:lstStyle/>
          <a:p>
            <a:pPr algn="r"/>
            <a:r>
              <a:rPr lang="fr-FR" sz="2800" dirty="0"/>
              <a:t>Claire Compagnon, </a:t>
            </a:r>
            <a:r>
              <a:rPr lang="fr-FR" sz="2800" i="1" dirty="0"/>
              <a:t>Déléguée interministérielle à la stratégie nationale pour l’autisme au sein des troubles du neuro-développement</a:t>
            </a:r>
          </a:p>
        </p:txBody>
      </p:sp>
      <p:pic>
        <p:nvPicPr>
          <p:cNvPr id="4" name="Image 3" descr="Logo de la Caisse Nationale de Solidarité pour l'Autonomie." title="Logo de la CNSA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726" b="16141"/>
          <a:stretch/>
        </p:blipFill>
        <p:spPr>
          <a:xfrm>
            <a:off x="8791254" y="328773"/>
            <a:ext cx="2556196" cy="1716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463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Instructions générales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Poser les questions via le chat : </a:t>
            </a:r>
          </a:p>
          <a:p>
            <a:pPr lvl="1"/>
            <a:r>
              <a:rPr lang="fr-FR" dirty="0"/>
              <a:t>temps de question consacré à la fin de chaque session</a:t>
            </a:r>
          </a:p>
          <a:p>
            <a:pPr lvl="1"/>
            <a:r>
              <a:rPr lang="fr-FR" dirty="0"/>
              <a:t>Indiquer entre parenthèse les personnes à qui s’adressent les questions</a:t>
            </a:r>
          </a:p>
          <a:p>
            <a:endParaRPr lang="fr-FR" dirty="0"/>
          </a:p>
          <a:p>
            <a:r>
              <a:rPr lang="fr-FR" dirty="0"/>
              <a:t>Evènement enregistré puis rediffusé</a:t>
            </a:r>
          </a:p>
        </p:txBody>
      </p:sp>
    </p:spTree>
    <p:extLst>
      <p:ext uri="{BB962C8B-B14F-4D97-AF65-F5344CB8AC3E}">
        <p14:creationId xmlns:p14="http://schemas.microsoft.com/office/powerpoint/2010/main" val="2505912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49" y="2065106"/>
            <a:ext cx="10515600" cy="2024758"/>
          </a:xfrm>
        </p:spPr>
        <p:txBody>
          <a:bodyPr/>
          <a:lstStyle/>
          <a:p>
            <a:pPr algn="r"/>
            <a:r>
              <a:rPr lang="fr-FR" dirty="0"/>
              <a:t>INTRODUCTION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49" y="4589463"/>
            <a:ext cx="10623835" cy="2006546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fr-FR" sz="3200" b="1" dirty="0"/>
              <a:t>Présentation de l’IReSP, de la CNSA et de leurs actions communes dans le champ de l’autisme</a:t>
            </a:r>
          </a:p>
          <a:p>
            <a:pPr algn="r"/>
            <a:endParaRPr lang="fr-FR" sz="3200" b="1" dirty="0"/>
          </a:p>
          <a:p>
            <a:pPr algn="r"/>
            <a:r>
              <a:rPr lang="fr-FR" sz="2800" i="1" dirty="0"/>
              <a:t>Rémy </a:t>
            </a:r>
            <a:r>
              <a:rPr lang="fr-FR" sz="2800" i="1" dirty="0" err="1"/>
              <a:t>Slama</a:t>
            </a:r>
            <a:r>
              <a:rPr lang="fr-FR" sz="2800" i="1" dirty="0"/>
              <a:t>, Directeur de l’IReSP</a:t>
            </a:r>
          </a:p>
          <a:p>
            <a:pPr algn="r"/>
            <a:r>
              <a:rPr lang="fr-FR" sz="2800" i="1" dirty="0"/>
              <a:t>Marion Cipriano, Directrice adjointe scientifique de l’IReSP</a:t>
            </a:r>
          </a:p>
          <a:p>
            <a:pPr algn="r"/>
            <a:r>
              <a:rPr lang="fr-FR" sz="2900" i="1" dirty="0"/>
              <a:t>Marine Boisson-Cohen, Directrice scientifique à la CNSA  </a:t>
            </a:r>
          </a:p>
        </p:txBody>
      </p:sp>
      <p:pic>
        <p:nvPicPr>
          <p:cNvPr id="4" name="Image 3" descr="Logo de la Caisse Nationale de Solidarité pour l'Autonomie." title="Logo de la CNSA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726" b="16141"/>
          <a:stretch/>
        </p:blipFill>
        <p:spPr>
          <a:xfrm>
            <a:off x="8943871" y="302981"/>
            <a:ext cx="2624830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171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Contexte et objectif de l’évènement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Partenariat IReSP/CNSA : programme de soutien à la recherche sur le handicap et la perte d’autonomie</a:t>
            </a:r>
          </a:p>
          <a:p>
            <a:pPr lvl="1"/>
            <a:r>
              <a:rPr lang="fr-FR" dirty="0"/>
              <a:t>Mise en place d’AAP</a:t>
            </a:r>
          </a:p>
          <a:p>
            <a:pPr lvl="1"/>
            <a:r>
              <a:rPr lang="fr-FR" dirty="0"/>
              <a:t>Actions d’animations et de structuration de la recherche</a:t>
            </a:r>
          </a:p>
          <a:p>
            <a:r>
              <a:rPr lang="fr-FR" dirty="0"/>
              <a:t>Soutien à la recherche sur l’autisme :</a:t>
            </a:r>
          </a:p>
          <a:p>
            <a:pPr lvl="1"/>
            <a:r>
              <a:rPr lang="fr-FR" dirty="0"/>
              <a:t>AAP 2014 à 2017 « Autisme » (4 sessions d’AAP)</a:t>
            </a:r>
          </a:p>
          <a:p>
            <a:pPr lvl="1"/>
            <a:r>
              <a:rPr lang="fr-FR" dirty="0"/>
              <a:t>Depuis 2020, AAP « Autisme et sciences humaines et sociales » : en lien avec les nouvelles orientations de la Stratégie nationale pour l’autisme (2018-2022) </a:t>
            </a:r>
          </a:p>
          <a:p>
            <a:r>
              <a:rPr lang="fr-FR" dirty="0"/>
              <a:t>Objectifs de la journée : </a:t>
            </a:r>
          </a:p>
          <a:p>
            <a:pPr lvl="1"/>
            <a:r>
              <a:rPr lang="fr-FR" dirty="0"/>
              <a:t>Présenter des projets financés dans le cadre des AAP « Autisme » 2014-2017</a:t>
            </a:r>
          </a:p>
          <a:p>
            <a:pPr lvl="1"/>
            <a:r>
              <a:rPr lang="fr-FR" dirty="0"/>
              <a:t>Faire le lien avec les nouveaux AAP « Autisme et SHS » </a:t>
            </a:r>
          </a:p>
          <a:p>
            <a:pPr lvl="1"/>
            <a:r>
              <a:rPr lang="fr-FR" dirty="0"/>
              <a:t>Soutenir le développement des SHS dans le champ de la recherche sur l’autisme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2861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7229" y="0"/>
            <a:ext cx="10515600" cy="1325563"/>
          </a:xfrm>
        </p:spPr>
        <p:txBody>
          <a:bodyPr/>
          <a:lstStyle/>
          <a:p>
            <a:r>
              <a:rPr lang="fr-FR" dirty="0"/>
              <a:t>Déroulement général de l’évènement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2454" y="1143856"/>
            <a:ext cx="11065149" cy="5160579"/>
          </a:xfrm>
        </p:spPr>
        <p:txBody>
          <a:bodyPr>
            <a:noAutofit/>
          </a:bodyPr>
          <a:lstStyle/>
          <a:p>
            <a:r>
              <a:rPr lang="fr-FR" sz="2000" dirty="0"/>
              <a:t>9h30 – 9h45 | Introduction (</a:t>
            </a:r>
            <a:r>
              <a:rPr lang="fr-FR" sz="2000" dirty="0">
                <a:solidFill>
                  <a:schemeClr val="accent4"/>
                </a:solidFill>
              </a:rPr>
              <a:t>Rémy </a:t>
            </a:r>
            <a:r>
              <a:rPr lang="fr-FR" sz="2000" dirty="0" err="1">
                <a:solidFill>
                  <a:schemeClr val="accent4"/>
                </a:solidFill>
              </a:rPr>
              <a:t>Slama</a:t>
            </a:r>
            <a:r>
              <a:rPr lang="fr-FR" sz="2000" dirty="0">
                <a:solidFill>
                  <a:schemeClr val="accent4"/>
                </a:solidFill>
              </a:rPr>
              <a:t>, Marine Boisson-Cohen</a:t>
            </a:r>
            <a:r>
              <a:rPr lang="fr-FR" sz="2000" dirty="0"/>
              <a:t>)</a:t>
            </a:r>
          </a:p>
          <a:p>
            <a:r>
              <a:rPr lang="fr-FR" sz="2000" dirty="0"/>
              <a:t>9h45 – 10h00 | Du Plan Autisme 2013-2017 à la Stratégie nationale 2018-2022 : les besoins de recherche en santé publique et SHS</a:t>
            </a:r>
            <a:r>
              <a:rPr lang="fr-FR" dirty="0"/>
              <a:t> </a:t>
            </a:r>
            <a:r>
              <a:rPr lang="fr-FR" sz="2000" dirty="0"/>
              <a:t>(</a:t>
            </a:r>
            <a:r>
              <a:rPr lang="fr-FR" sz="2000" dirty="0">
                <a:solidFill>
                  <a:schemeClr val="accent4"/>
                </a:solidFill>
              </a:rPr>
              <a:t>Claire Compagnon</a:t>
            </a:r>
            <a:r>
              <a:rPr lang="fr-FR" sz="2000" dirty="0"/>
              <a:t>)</a:t>
            </a:r>
          </a:p>
          <a:p>
            <a:r>
              <a:rPr lang="fr-FR" sz="2000" dirty="0"/>
              <a:t>10h00 – 11h00 | SESSION 1 « L’école et les enfants porteurs d’un TSA »</a:t>
            </a:r>
          </a:p>
          <a:p>
            <a:pPr lvl="1"/>
            <a:r>
              <a:rPr lang="fr-FR" sz="1600" dirty="0"/>
              <a:t>Parcours de scolarisation et trajectoires de développement d’enfants avec TSA : suivi longitudinal comparatif dans et après les UEM et dans d’autres dispositifs » (</a:t>
            </a:r>
            <a:r>
              <a:rPr lang="fr-FR" sz="1600" dirty="0" err="1">
                <a:solidFill>
                  <a:schemeClr val="accent4"/>
                </a:solidFill>
              </a:rPr>
              <a:t>Lesourn-Bissaoui</a:t>
            </a:r>
            <a:r>
              <a:rPr lang="fr-FR" sz="1600" dirty="0">
                <a:solidFill>
                  <a:schemeClr val="accent4"/>
                </a:solidFill>
              </a:rPr>
              <a:t> Sandrine</a:t>
            </a:r>
            <a:r>
              <a:rPr lang="fr-FR" sz="1600" dirty="0"/>
              <a:t>)</a:t>
            </a:r>
          </a:p>
          <a:p>
            <a:pPr lvl="1"/>
            <a:r>
              <a:rPr lang="fr-FR" sz="1600" dirty="0"/>
              <a:t>Difficultés d’inclusion des élèves avec TSA : attitudes et comportements des enseignants » (</a:t>
            </a:r>
            <a:r>
              <a:rPr lang="fr-FR" sz="1600" dirty="0">
                <a:solidFill>
                  <a:schemeClr val="accent4"/>
                </a:solidFill>
              </a:rPr>
              <a:t>Jury Mickaël</a:t>
            </a:r>
            <a:r>
              <a:rPr lang="fr-FR" sz="1600" dirty="0"/>
              <a:t>)</a:t>
            </a:r>
          </a:p>
          <a:p>
            <a:pPr lvl="1"/>
            <a:r>
              <a:rPr lang="fr-FR" sz="1600" dirty="0"/>
              <a:t>Discussion : </a:t>
            </a:r>
            <a:r>
              <a:rPr lang="fr-FR" sz="1600" dirty="0">
                <a:solidFill>
                  <a:schemeClr val="accent4"/>
                </a:solidFill>
              </a:rPr>
              <a:t>Christine Philip</a:t>
            </a:r>
          </a:p>
          <a:p>
            <a:r>
              <a:rPr lang="fr-FR" sz="2000" dirty="0"/>
              <a:t>11h30 – 12h30 | SESSION 2 « Le parcours de vie des adultes porteurs d’un TSA »</a:t>
            </a:r>
          </a:p>
          <a:p>
            <a:pPr lvl="1"/>
            <a:r>
              <a:rPr lang="fr-FR" sz="1600" dirty="0"/>
              <a:t>Analyse des parcours de vie des personnes avec TSA suivies par le dispositif SCATED en ile de France depuis sa création (</a:t>
            </a:r>
            <a:r>
              <a:rPr lang="fr-FR" sz="1600" dirty="0">
                <a:solidFill>
                  <a:schemeClr val="accent4"/>
                </a:solidFill>
              </a:rPr>
              <a:t>Claudine Laurent-</a:t>
            </a:r>
            <a:r>
              <a:rPr lang="fr-FR" sz="1600" dirty="0" err="1">
                <a:solidFill>
                  <a:schemeClr val="accent4"/>
                </a:solidFill>
              </a:rPr>
              <a:t>Levinson</a:t>
            </a:r>
            <a:r>
              <a:rPr lang="fr-FR" sz="1600" dirty="0"/>
              <a:t>)</a:t>
            </a:r>
          </a:p>
          <a:p>
            <a:pPr lvl="1"/>
            <a:r>
              <a:rPr lang="fr-FR" sz="1600" dirty="0"/>
              <a:t>« Regards croisés sur la “filière belge”. Parcours de vie de personnes avec autisme et organisation des prises en charge en France et en Belgique » (</a:t>
            </a:r>
            <a:r>
              <a:rPr lang="fr-FR" sz="1600" dirty="0">
                <a:solidFill>
                  <a:schemeClr val="accent4"/>
                </a:solidFill>
              </a:rPr>
              <a:t>Isabelle Ville ; présenté par Louis Bertrand</a:t>
            </a:r>
            <a:r>
              <a:rPr lang="fr-FR" sz="1600" dirty="0"/>
              <a:t>). </a:t>
            </a:r>
          </a:p>
          <a:p>
            <a:pPr lvl="1"/>
            <a:r>
              <a:rPr lang="fr-FR" sz="1600" dirty="0"/>
              <a:t>Discussion : </a:t>
            </a:r>
            <a:r>
              <a:rPr lang="fr-FR" sz="1600" dirty="0">
                <a:solidFill>
                  <a:schemeClr val="accent4"/>
                </a:solidFill>
              </a:rPr>
              <a:t>Karen </a:t>
            </a:r>
            <a:r>
              <a:rPr lang="fr-FR" sz="1600" dirty="0" err="1">
                <a:solidFill>
                  <a:schemeClr val="accent4"/>
                </a:solidFill>
              </a:rPr>
              <a:t>Buttin</a:t>
            </a:r>
            <a:r>
              <a:rPr lang="fr-FR" sz="1600" dirty="0">
                <a:solidFill>
                  <a:schemeClr val="accent4"/>
                </a:solidFill>
              </a:rPr>
              <a:t> et Pierre </a:t>
            </a:r>
            <a:r>
              <a:rPr lang="fr-FR" sz="1600" dirty="0" err="1">
                <a:solidFill>
                  <a:schemeClr val="accent4"/>
                </a:solidFill>
              </a:rPr>
              <a:t>Ancet</a:t>
            </a:r>
            <a:endParaRPr lang="fr-FR" sz="1600" dirty="0">
              <a:solidFill>
                <a:schemeClr val="accent4"/>
              </a:solidFill>
            </a:endParaRPr>
          </a:p>
          <a:p>
            <a:r>
              <a:rPr lang="fr-FR" sz="2000" dirty="0"/>
              <a:t>14h00 – 15h30 | TABLE RONDE « L’ évolution de la recherche sur l’autisme : quels apports des sciences humaines et sociales ? »</a:t>
            </a:r>
          </a:p>
          <a:p>
            <a:pPr lvl="1"/>
            <a:r>
              <a:rPr lang="fr-FR" sz="1600" dirty="0"/>
              <a:t>Modération : </a:t>
            </a:r>
            <a:r>
              <a:rPr lang="fr-FR" sz="1600" dirty="0">
                <a:solidFill>
                  <a:schemeClr val="accent4"/>
                </a:solidFill>
              </a:rPr>
              <a:t>Claudia Marquet </a:t>
            </a:r>
          </a:p>
          <a:p>
            <a:pPr lvl="1"/>
            <a:r>
              <a:rPr lang="fr-FR" sz="1600" dirty="0"/>
              <a:t>Intervenants : </a:t>
            </a:r>
            <a:r>
              <a:rPr lang="fr-FR" sz="1600" dirty="0">
                <a:solidFill>
                  <a:schemeClr val="accent4"/>
                </a:solidFill>
              </a:rPr>
              <a:t>Florian Forestier ; Arthur </a:t>
            </a:r>
            <a:r>
              <a:rPr lang="fr-FR" sz="1600" dirty="0" err="1">
                <a:solidFill>
                  <a:schemeClr val="accent4"/>
                </a:solidFill>
              </a:rPr>
              <a:t>Vuattoux</a:t>
            </a:r>
            <a:r>
              <a:rPr lang="fr-FR" sz="1600" dirty="0">
                <a:solidFill>
                  <a:schemeClr val="accent4"/>
                </a:solidFill>
              </a:rPr>
              <a:t> ; Pierre </a:t>
            </a:r>
            <a:r>
              <a:rPr lang="fr-FR" sz="1600" dirty="0" err="1">
                <a:solidFill>
                  <a:schemeClr val="accent4"/>
                </a:solidFill>
              </a:rPr>
              <a:t>Ancet</a:t>
            </a:r>
            <a:r>
              <a:rPr lang="fr-FR" sz="1600" dirty="0">
                <a:solidFill>
                  <a:schemeClr val="accent4"/>
                </a:solidFill>
              </a:rPr>
              <a:t>; Karen </a:t>
            </a:r>
            <a:r>
              <a:rPr lang="fr-FR" sz="1600" dirty="0" err="1">
                <a:solidFill>
                  <a:schemeClr val="accent4"/>
                </a:solidFill>
              </a:rPr>
              <a:t>Buttin</a:t>
            </a:r>
            <a:endParaRPr lang="fr-FR" sz="16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195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7175" y="258233"/>
            <a:ext cx="10515600" cy="1325563"/>
          </a:xfrm>
        </p:spPr>
        <p:txBody>
          <a:bodyPr/>
          <a:lstStyle/>
          <a:p>
            <a:r>
              <a:rPr lang="fr-FR" dirty="0"/>
              <a:t>L’</a:t>
            </a:r>
            <a:r>
              <a:rPr lang="fr-FR" dirty="0" err="1"/>
              <a:t>IReSP</a:t>
            </a:r>
            <a:r>
              <a:rPr lang="fr-FR" dirty="0"/>
              <a:t> et sa mission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453484" y="2210695"/>
            <a:ext cx="4126775" cy="36139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</a:rPr>
              <a:t>Développer, structurer et promouvoir </a:t>
            </a:r>
            <a:r>
              <a:rPr lang="fr-FR" sz="2400" dirty="0">
                <a:solidFill>
                  <a:schemeClr val="accent1">
                    <a:lumMod val="75000"/>
                  </a:schemeClr>
                </a:solidFill>
              </a:rPr>
              <a:t>la </a:t>
            </a: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</a:rPr>
              <a:t>recherche en santé publique</a:t>
            </a:r>
            <a:r>
              <a:rPr lang="fr-FR" sz="2400" dirty="0">
                <a:solidFill>
                  <a:schemeClr val="accent1">
                    <a:lumMod val="75000"/>
                  </a:schemeClr>
                </a:solidFill>
              </a:rPr>
              <a:t>, en </a:t>
            </a: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</a:rPr>
              <a:t>articulation avec les différents acteurs </a:t>
            </a:r>
            <a:r>
              <a:rPr lang="fr-FR" sz="2400" dirty="0">
                <a:solidFill>
                  <a:schemeClr val="accent1">
                    <a:lumMod val="75000"/>
                  </a:schemeClr>
                </a:solidFill>
              </a:rPr>
              <a:t>qui interviennent dans le champ […], afin de renforcer les interventions et politiques visant à l’amélioration de l’état de santé et de bien-être de la population. </a:t>
            </a:r>
          </a:p>
          <a:p>
            <a:pPr algn="ctr"/>
            <a:endParaRPr lang="fr-FR" sz="1600" dirty="0"/>
          </a:p>
        </p:txBody>
      </p:sp>
      <p:grpSp>
        <p:nvGrpSpPr>
          <p:cNvPr id="15" name="Groupe 14"/>
          <p:cNvGrpSpPr/>
          <p:nvPr/>
        </p:nvGrpSpPr>
        <p:grpSpPr>
          <a:xfrm>
            <a:off x="204893" y="1868291"/>
            <a:ext cx="5849469" cy="4810862"/>
            <a:chOff x="2058860" y="1851513"/>
            <a:chExt cx="5849469" cy="4810862"/>
          </a:xfrm>
        </p:grpSpPr>
        <p:pic>
          <p:nvPicPr>
            <p:cNvPr id="4" name="Imag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39051" y="2474096"/>
              <a:ext cx="1003416" cy="1021998"/>
            </a:xfrm>
            <a:prstGeom prst="rect">
              <a:avLst/>
            </a:prstGeom>
          </p:spPr>
        </p:pic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55517" y="3406129"/>
              <a:ext cx="1769164" cy="868842"/>
            </a:xfrm>
            <a:prstGeom prst="rect">
              <a:avLst/>
            </a:prstGeom>
          </p:spPr>
        </p:pic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58860" y="3785666"/>
              <a:ext cx="1609725" cy="723900"/>
            </a:xfrm>
            <a:prstGeom prst="rect">
              <a:avLst/>
            </a:prstGeom>
          </p:spPr>
        </p:pic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60059" y="4878377"/>
              <a:ext cx="1538061" cy="955795"/>
            </a:xfrm>
            <a:prstGeom prst="rect">
              <a:avLst/>
            </a:prstGeom>
          </p:spPr>
        </p:pic>
        <p:pic>
          <p:nvPicPr>
            <p:cNvPr id="8" name="Image 7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08864" y="4497721"/>
              <a:ext cx="1594693" cy="730369"/>
            </a:xfrm>
            <a:prstGeom prst="rect">
              <a:avLst/>
            </a:prstGeom>
          </p:spPr>
        </p:pic>
        <p:pic>
          <p:nvPicPr>
            <p:cNvPr id="9" name="Image 8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43052" y="3616189"/>
              <a:ext cx="1465277" cy="1263801"/>
            </a:xfrm>
            <a:prstGeom prst="rect">
              <a:avLst/>
            </a:prstGeom>
          </p:spPr>
        </p:pic>
        <p:pic>
          <p:nvPicPr>
            <p:cNvPr id="10" name="Image 9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73781" y="1851513"/>
              <a:ext cx="1027262" cy="929672"/>
            </a:xfrm>
            <a:prstGeom prst="rect">
              <a:avLst/>
            </a:prstGeom>
          </p:spPr>
        </p:pic>
        <p:pic>
          <p:nvPicPr>
            <p:cNvPr id="11" name="Image 10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1515" y="5548307"/>
              <a:ext cx="1910105" cy="1114068"/>
            </a:xfrm>
            <a:prstGeom prst="rect">
              <a:avLst/>
            </a:prstGeom>
          </p:spPr>
        </p:pic>
        <p:pic>
          <p:nvPicPr>
            <p:cNvPr id="12" name="Image 11"/>
            <p:cNvPicPr/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85182" y="5066710"/>
              <a:ext cx="1102743" cy="963194"/>
            </a:xfrm>
            <a:prstGeom prst="rect">
              <a:avLst/>
            </a:prstGeom>
          </p:spPr>
        </p:pic>
        <p:pic>
          <p:nvPicPr>
            <p:cNvPr id="13" name="Image 12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79163" y="2237771"/>
              <a:ext cx="1434950" cy="1434950"/>
            </a:xfrm>
            <a:prstGeom prst="rect">
              <a:avLst/>
            </a:prstGeom>
          </p:spPr>
        </p:pic>
      </p:grpSp>
      <p:sp>
        <p:nvSpPr>
          <p:cNvPr id="14" name="Ellipse 13"/>
          <p:cNvSpPr/>
          <p:nvPr/>
        </p:nvSpPr>
        <p:spPr>
          <a:xfrm>
            <a:off x="85541" y="1535186"/>
            <a:ext cx="5895809" cy="522634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Flèche droite 16"/>
          <p:cNvSpPr/>
          <p:nvPr/>
        </p:nvSpPr>
        <p:spPr>
          <a:xfrm>
            <a:off x="6322733" y="3624375"/>
            <a:ext cx="942248" cy="786580"/>
          </a:xfrm>
          <a:prstGeom prst="rightArrow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35136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C7810-6D78-4066-9BA3-6CA3058E753A}" type="slidenum">
              <a:rPr lang="fr-FR" smtClean="0"/>
              <a:t>7</a:t>
            </a:fld>
            <a:endParaRPr lang="fr-FR"/>
          </a:p>
        </p:txBody>
      </p:sp>
      <p:sp>
        <p:nvSpPr>
          <p:cNvPr id="26" name="Titre 1"/>
          <p:cNvSpPr>
            <a:spLocks noGrp="1"/>
          </p:cNvSpPr>
          <p:nvPr>
            <p:ph type="title"/>
          </p:nvPr>
        </p:nvSpPr>
        <p:spPr>
          <a:xfrm>
            <a:off x="312101" y="84625"/>
            <a:ext cx="10040225" cy="1325563"/>
          </a:xfrm>
        </p:spPr>
        <p:txBody>
          <a:bodyPr>
            <a:normAutofit/>
          </a:bodyPr>
          <a:lstStyle/>
          <a:p>
            <a:r>
              <a:rPr lang="fr-FR" dirty="0"/>
              <a:t>L’</a:t>
            </a:r>
            <a:r>
              <a:rPr lang="fr-FR" dirty="0" err="1"/>
              <a:t>IReSP</a:t>
            </a:r>
            <a:r>
              <a:rPr lang="fr-FR" dirty="0"/>
              <a:t>, son modèle et ses champs d’actions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6200419" y="4490049"/>
            <a:ext cx="5511313" cy="2240516"/>
          </a:xfrm>
          <a:prstGeom prst="round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spcBef>
                <a:spcPts val="1000"/>
              </a:spcBef>
              <a:buClr>
                <a:schemeClr val="accent4"/>
              </a:buClr>
            </a:pPr>
            <a:r>
              <a:rPr lang="fr-FR" sz="2600" dirty="0">
                <a:solidFill>
                  <a:schemeClr val="accent4"/>
                </a:solidFill>
              </a:rPr>
              <a:t>Lignes directrices</a:t>
            </a:r>
          </a:p>
          <a:p>
            <a:pPr marL="685800" lvl="1" indent="-228600">
              <a:lnSpc>
                <a:spcPct val="80000"/>
              </a:lnSpc>
              <a:spcBef>
                <a:spcPts val="1000"/>
              </a:spcBef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</a:rPr>
              <a:t>Interdisciplinarité </a:t>
            </a:r>
          </a:p>
          <a:p>
            <a:pPr marL="685800" lvl="1" indent="-228600">
              <a:lnSpc>
                <a:spcPct val="80000"/>
              </a:lnSpc>
              <a:spcBef>
                <a:spcPts val="1000"/>
              </a:spcBef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</a:rPr>
              <a:t>Recherche interventionnelle en santé des populations </a:t>
            </a:r>
          </a:p>
          <a:p>
            <a:pPr marL="685800" lvl="1" indent="-228600">
              <a:lnSpc>
                <a:spcPct val="80000"/>
              </a:lnSpc>
              <a:spcBef>
                <a:spcPts val="1000"/>
              </a:spcBef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</a:rPr>
              <a:t>Association des parties prenantes</a:t>
            </a:r>
          </a:p>
          <a:p>
            <a:pPr marL="685800" lvl="1" indent="-228600">
              <a:lnSpc>
                <a:spcPct val="80000"/>
              </a:lnSpc>
              <a:spcBef>
                <a:spcPts val="1000"/>
              </a:spcBef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</a:rPr>
              <a:t>Lien recherche – action – décision</a:t>
            </a:r>
          </a:p>
        </p:txBody>
      </p:sp>
      <p:sp>
        <p:nvSpPr>
          <p:cNvPr id="27" name="Rectangle à coins arrondis 26"/>
          <p:cNvSpPr/>
          <p:nvPr/>
        </p:nvSpPr>
        <p:spPr>
          <a:xfrm>
            <a:off x="620538" y="4490049"/>
            <a:ext cx="5511313" cy="2257341"/>
          </a:xfrm>
          <a:prstGeom prst="round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spcBef>
                <a:spcPts val="1000"/>
              </a:spcBef>
              <a:buClr>
                <a:schemeClr val="accent4"/>
              </a:buClr>
            </a:pPr>
            <a:r>
              <a:rPr lang="fr-FR" sz="2600" dirty="0">
                <a:solidFill>
                  <a:schemeClr val="accent4"/>
                </a:solidFill>
              </a:rPr>
              <a:t>Champ d’actions </a:t>
            </a:r>
          </a:p>
          <a:p>
            <a:pPr marL="685800" lvl="1" indent="-228600">
              <a:lnSpc>
                <a:spcPct val="80000"/>
              </a:lnSpc>
              <a:spcBef>
                <a:spcPts val="1000"/>
              </a:spcBef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fr-FR" sz="2000" b="1" dirty="0">
                <a:solidFill>
                  <a:schemeClr val="tx1"/>
                </a:solidFill>
              </a:rPr>
              <a:t>Autonomie</a:t>
            </a:r>
            <a:r>
              <a:rPr lang="fr-FR" sz="2000" dirty="0">
                <a:solidFill>
                  <a:schemeClr val="tx1"/>
                </a:solidFill>
              </a:rPr>
              <a:t> (personnes âgées en perte d’autonomie et personnes en situation de handicap)</a:t>
            </a:r>
          </a:p>
          <a:p>
            <a:pPr marL="685800" lvl="1" indent="-228600">
              <a:lnSpc>
                <a:spcPct val="80000"/>
              </a:lnSpc>
              <a:spcBef>
                <a:spcPts val="1000"/>
              </a:spcBef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</a:rPr>
              <a:t>Addictions </a:t>
            </a:r>
          </a:p>
          <a:p>
            <a:pPr marL="685800" lvl="1" indent="-228600">
              <a:lnSpc>
                <a:spcPct val="80000"/>
              </a:lnSpc>
              <a:spcBef>
                <a:spcPts val="1000"/>
              </a:spcBef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</a:rPr>
              <a:t>Services, interventions et politiques de santé </a:t>
            </a:r>
          </a:p>
        </p:txBody>
      </p:sp>
      <p:graphicFrame>
        <p:nvGraphicFramePr>
          <p:cNvPr id="19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0335024"/>
              </p:ext>
            </p:extLst>
          </p:nvPr>
        </p:nvGraphicFramePr>
        <p:xfrm>
          <a:off x="177210" y="1776249"/>
          <a:ext cx="12014790" cy="2619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ectangle à coins arrondis 6"/>
          <p:cNvSpPr/>
          <p:nvPr/>
        </p:nvSpPr>
        <p:spPr>
          <a:xfrm>
            <a:off x="42042" y="1681655"/>
            <a:ext cx="12118428" cy="2385848"/>
          </a:xfrm>
          <a:prstGeom prst="roundRect">
            <a:avLst/>
          </a:pr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accent4"/>
                </a:solidFill>
              </a:rPr>
              <a:t>Modèle d’actions </a:t>
            </a:r>
          </a:p>
          <a:p>
            <a:pPr algn="ctr"/>
            <a:endParaRPr lang="fr-FR" sz="2800" dirty="0">
              <a:solidFill>
                <a:schemeClr val="accent5"/>
              </a:solidFill>
            </a:endParaRPr>
          </a:p>
          <a:p>
            <a:pPr algn="ctr"/>
            <a:endParaRPr lang="fr-FR" sz="2800" dirty="0">
              <a:solidFill>
                <a:schemeClr val="accent5"/>
              </a:solidFill>
            </a:endParaRPr>
          </a:p>
          <a:p>
            <a:pPr algn="ctr"/>
            <a:endParaRPr lang="fr-FR" sz="2800" dirty="0">
              <a:solidFill>
                <a:schemeClr val="accent5"/>
              </a:solidFill>
            </a:endParaRPr>
          </a:p>
          <a:p>
            <a:pPr algn="ctr"/>
            <a:endParaRPr lang="fr-FR" sz="2800" dirty="0">
              <a:solidFill>
                <a:schemeClr val="accent5"/>
              </a:solidFill>
            </a:endParaRPr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8185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L’IReSP et la CNSA, un partenariat solide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47094"/>
          </a:xfrm>
        </p:spPr>
        <p:txBody>
          <a:bodyPr>
            <a:normAutofit fontScale="85000" lnSpcReduction="20000"/>
          </a:bodyPr>
          <a:lstStyle/>
          <a:p>
            <a:r>
              <a:rPr lang="fr-FR" dirty="0"/>
              <a:t>L’IReSP et la CNSA cheminent ensemble depuis </a:t>
            </a:r>
            <a:r>
              <a:rPr lang="fr-FR" b="1" dirty="0"/>
              <a:t>plus de 10 ans </a:t>
            </a:r>
            <a:r>
              <a:rPr lang="fr-FR" dirty="0"/>
              <a:t>pour développer la recherche sur l’autonomie</a:t>
            </a:r>
          </a:p>
          <a:p>
            <a:r>
              <a:rPr lang="fr-FR" dirty="0"/>
              <a:t>Programme de soutien à la recherche « Handicap et perte d’autonomie » (2011 à 2019) et « Autonomie : personnes âgées et personnes en situation de handicap » (depuis 2020)</a:t>
            </a:r>
          </a:p>
          <a:p>
            <a:r>
              <a:rPr lang="fr-FR" dirty="0"/>
              <a:t>Entre 2011 et 2020 , </a:t>
            </a:r>
          </a:p>
          <a:p>
            <a:pPr lvl="1"/>
            <a:r>
              <a:rPr lang="fr-FR" b="1" dirty="0"/>
              <a:t>26 AAP </a:t>
            </a:r>
            <a:r>
              <a:rPr lang="fr-FR" dirty="0"/>
              <a:t>lancés et </a:t>
            </a:r>
            <a:r>
              <a:rPr lang="fr-FR" b="1" dirty="0"/>
              <a:t>125 projets financés </a:t>
            </a:r>
            <a:r>
              <a:rPr lang="fr-FR" dirty="0"/>
              <a:t>(dont </a:t>
            </a:r>
            <a:r>
              <a:rPr lang="fr-FR" b="1" dirty="0"/>
              <a:t>123 financés ou </a:t>
            </a:r>
            <a:r>
              <a:rPr lang="fr-FR" b="1" dirty="0" err="1"/>
              <a:t>co-financés</a:t>
            </a:r>
            <a:r>
              <a:rPr lang="fr-FR" b="1" dirty="0"/>
              <a:t> par la CNSA pour </a:t>
            </a: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>13 </a:t>
            </a:r>
            <a:r>
              <a:rPr lang="fr-FR" b="1" dirty="0"/>
              <a:t>600 000</a:t>
            </a:r>
            <a:r>
              <a:rPr lang="fr-FR" dirty="0"/>
              <a:t>€)</a:t>
            </a:r>
          </a:p>
          <a:p>
            <a:pPr lvl="1"/>
            <a:r>
              <a:rPr lang="fr-FR" dirty="0"/>
              <a:t>Dont </a:t>
            </a:r>
            <a:r>
              <a:rPr lang="fr-FR" b="1" dirty="0"/>
              <a:t>5 AAP lancés sur l’Autisme </a:t>
            </a:r>
            <a:r>
              <a:rPr lang="fr-FR" dirty="0"/>
              <a:t>avec </a:t>
            </a:r>
            <a:r>
              <a:rPr lang="fr-FR" b="1" dirty="0"/>
              <a:t>15 projets financés </a:t>
            </a:r>
            <a:r>
              <a:rPr lang="fr-FR" dirty="0"/>
              <a:t>par la CNSA pour un montant de </a:t>
            </a:r>
            <a:br>
              <a:rPr lang="fr-FR" dirty="0"/>
            </a:br>
            <a:r>
              <a:rPr lang="fr-FR" b="1" dirty="0"/>
              <a:t>1 966 811</a:t>
            </a:r>
            <a:r>
              <a:rPr lang="fr-FR" dirty="0"/>
              <a:t> </a:t>
            </a:r>
            <a:r>
              <a:rPr lang="fr-FR" b="1" dirty="0"/>
              <a:t>€</a:t>
            </a:r>
            <a:r>
              <a:rPr lang="fr-FR" dirty="0"/>
              <a:t>  </a:t>
            </a:r>
          </a:p>
          <a:p>
            <a:r>
              <a:rPr lang="fr-FR" dirty="0"/>
              <a:t>En 2021, lancement de 4 AAP : </a:t>
            </a:r>
          </a:p>
          <a:p>
            <a:pPr lvl="1"/>
            <a:r>
              <a:rPr lang="fr-FR" dirty="0"/>
              <a:t>L’AAP Blanc ;</a:t>
            </a:r>
          </a:p>
          <a:p>
            <a:pPr lvl="1"/>
            <a:r>
              <a:rPr lang="fr-FR" dirty="0"/>
              <a:t>L’AAP thématique « Etablissements, services et transformation de l’offre médico-sociale » ; </a:t>
            </a:r>
          </a:p>
          <a:p>
            <a:pPr lvl="1"/>
            <a:r>
              <a:rPr lang="fr-FR" dirty="0"/>
              <a:t>L’AAP thématique « Autisme et sciences humaines et sociales » ;</a:t>
            </a:r>
          </a:p>
          <a:p>
            <a:pPr lvl="1"/>
            <a:r>
              <a:rPr lang="fr-FR" dirty="0"/>
              <a:t>L’AAP « Soutien à la structuration de communautés mixtes de recherche ».</a:t>
            </a:r>
          </a:p>
        </p:txBody>
      </p:sp>
    </p:spTree>
    <p:extLst>
      <p:ext uri="{BB962C8B-B14F-4D97-AF65-F5344CB8AC3E}">
        <p14:creationId xmlns:p14="http://schemas.microsoft.com/office/powerpoint/2010/main" val="3646865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AAP « Autisme » (2014-2017)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Entre 2014 et 2017, 4 sessions d’AAP « Autisme » financé par la CNSA et mis en place par l’IReSP</a:t>
            </a:r>
          </a:p>
          <a:p>
            <a:r>
              <a:rPr lang="fr-FR" dirty="0"/>
              <a:t>AAP en lien avec les orientations définies par le </a:t>
            </a:r>
            <a:r>
              <a:rPr lang="fr-FR" b="1" dirty="0">
                <a:hlinkClick r:id="rId2"/>
              </a:rPr>
              <a:t>plan autisme 2013-2017 </a:t>
            </a:r>
            <a:r>
              <a:rPr lang="fr-FR" dirty="0">
                <a:hlinkClick r:id="rId2"/>
              </a:rPr>
              <a:t>(nouvelle fenêtre)</a:t>
            </a:r>
            <a:r>
              <a:rPr lang="fr-FR" dirty="0"/>
              <a:t> : </a:t>
            </a:r>
          </a:p>
          <a:p>
            <a:pPr marL="457200" lvl="1" indent="0">
              <a:buNone/>
            </a:pPr>
            <a:endParaRPr lang="fr-FR" dirty="0"/>
          </a:p>
          <a:p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3563394"/>
              </p:ext>
            </p:extLst>
          </p:nvPr>
        </p:nvGraphicFramePr>
        <p:xfrm>
          <a:off x="740223" y="3714927"/>
          <a:ext cx="10432551" cy="293749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374352">
                  <a:extLst>
                    <a:ext uri="{9D8B030D-6E8A-4147-A177-3AD203B41FA5}">
                      <a16:colId xmlns:a16="http://schemas.microsoft.com/office/drawing/2014/main" val="1938616368"/>
                    </a:ext>
                  </a:extLst>
                </a:gridCol>
                <a:gridCol w="3771484">
                  <a:extLst>
                    <a:ext uri="{9D8B030D-6E8A-4147-A177-3AD203B41FA5}">
                      <a16:colId xmlns:a16="http://schemas.microsoft.com/office/drawing/2014/main" val="2501228328"/>
                    </a:ext>
                  </a:extLst>
                </a:gridCol>
                <a:gridCol w="4286715">
                  <a:extLst>
                    <a:ext uri="{9D8B030D-6E8A-4147-A177-3AD203B41FA5}">
                      <a16:colId xmlns:a16="http://schemas.microsoft.com/office/drawing/2014/main" val="1965274982"/>
                    </a:ext>
                  </a:extLst>
                </a:gridCol>
              </a:tblGrid>
              <a:tr h="46940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AAP 2014 et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AAP 2016 et 2017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472972"/>
                  </a:ext>
                </a:extLst>
              </a:tr>
              <a:tr h="1157444">
                <a:tc rowSpan="2">
                  <a:txBody>
                    <a:bodyPr/>
                    <a:lstStyle/>
                    <a:p>
                      <a:pPr algn="ctr"/>
                      <a:endParaRPr lang="fr-FR" dirty="0"/>
                    </a:p>
                    <a:p>
                      <a:pPr algn="ctr"/>
                      <a:endParaRPr lang="fr-FR" dirty="0"/>
                    </a:p>
                    <a:p>
                      <a:pPr algn="ctr"/>
                      <a:endParaRPr lang="fr-FR" dirty="0"/>
                    </a:p>
                    <a:p>
                      <a:pPr algn="ctr"/>
                      <a:r>
                        <a:rPr lang="fr-FR" sz="2400" b="1" dirty="0">
                          <a:solidFill>
                            <a:schemeClr val="bg1"/>
                          </a:solidFill>
                        </a:rPr>
                        <a:t>Axes thématiques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Limitations d’activités et conséquences sur la vie quotidienne des personnes avec TSA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Parcours des personnes avec TSA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0213752"/>
                  </a:ext>
                </a:extLst>
              </a:tr>
              <a:tr h="1157444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Les modes</a:t>
                      </a:r>
                      <a:r>
                        <a:rPr lang="fr-FR" sz="2000" baseline="0" dirty="0"/>
                        <a:t> d’accompagnement</a:t>
                      </a:r>
                      <a:endParaRPr lang="fr-F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/>
                        <a:t>L’accompagnement des proches aidants dans le parcours de l’enfant ou de l’adulte présentant un TSA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1906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6749308"/>
      </p:ext>
    </p:extLst>
  </p:cSld>
  <p:clrMapOvr>
    <a:masterClrMapping/>
  </p:clrMapOvr>
</p:sld>
</file>

<file path=ppt/theme/theme1.xml><?xml version="1.0" encoding="utf-8"?>
<a:theme xmlns:a="http://schemas.openxmlformats.org/drawingml/2006/main" name="Présentation1">
  <a:themeElements>
    <a:clrScheme name="IReSP">
      <a:dk1>
        <a:sysClr val="windowText" lastClr="000000"/>
      </a:dk1>
      <a:lt1>
        <a:sysClr val="window" lastClr="FFFFFF"/>
      </a:lt1>
      <a:dk2>
        <a:srgbClr val="675052"/>
      </a:dk2>
      <a:lt2>
        <a:srgbClr val="E7E6E6"/>
      </a:lt2>
      <a:accent1>
        <a:srgbClr val="675052"/>
      </a:accent1>
      <a:accent2>
        <a:srgbClr val="EF7D00"/>
      </a:accent2>
      <a:accent3>
        <a:srgbClr val="B70E0C"/>
      </a:accent3>
      <a:accent4>
        <a:srgbClr val="88B327"/>
      </a:accent4>
      <a:accent5>
        <a:srgbClr val="239A91"/>
      </a:accent5>
      <a:accent6>
        <a:srgbClr val="00000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E44D39CB-4347-4650-A9FE-86C44EC1645C}" vid="{861EDF85-056B-4998-969F-EC4D2D0B58A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IReSP">
    <a:dk1>
      <a:sysClr val="windowText" lastClr="000000"/>
    </a:dk1>
    <a:lt1>
      <a:sysClr val="window" lastClr="FFFFFF"/>
    </a:lt1>
    <a:dk2>
      <a:srgbClr val="675052"/>
    </a:dk2>
    <a:lt2>
      <a:srgbClr val="E7E6E6"/>
    </a:lt2>
    <a:accent1>
      <a:srgbClr val="675052"/>
    </a:accent1>
    <a:accent2>
      <a:srgbClr val="EF7D00"/>
    </a:accent2>
    <a:accent3>
      <a:srgbClr val="B70E0C"/>
    </a:accent3>
    <a:accent4>
      <a:srgbClr val="88B327"/>
    </a:accent4>
    <a:accent5>
      <a:srgbClr val="239A91"/>
    </a:accent5>
    <a:accent6>
      <a:srgbClr val="000000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2241</TotalTime>
  <Words>2142</Words>
  <Application>Microsoft Office PowerPoint</Application>
  <PresentationFormat>Grand écran</PresentationFormat>
  <Paragraphs>188</Paragraphs>
  <Slides>19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Présentation1</vt:lpstr>
      <vt:lpstr>3ème Rendez-vous de l’IReSP</vt:lpstr>
      <vt:lpstr>Instructions générales</vt:lpstr>
      <vt:lpstr>INTRODUCTION</vt:lpstr>
      <vt:lpstr>Contexte et objectif de l’évènement</vt:lpstr>
      <vt:lpstr>Déroulement général de l’évènement</vt:lpstr>
      <vt:lpstr>L’IReSP et sa mission</vt:lpstr>
      <vt:lpstr>L’IReSP, son modèle et ses champs d’actions</vt:lpstr>
      <vt:lpstr>L’IReSP et la CNSA, un partenariat solide</vt:lpstr>
      <vt:lpstr>Les AAP « Autisme » (2014-2017)</vt:lpstr>
      <vt:lpstr>L’orientation des AAP « Autisme » (2014-2017)</vt:lpstr>
      <vt:lpstr>Les projets financés par la CNSA via les AAP Autisme et disciplines des porteurs</vt:lpstr>
      <vt:lpstr>Public étudié par les projets financés (AAP Autisme 2014-2017)</vt:lpstr>
      <vt:lpstr>Les AAP « Autisme et SHS », un renouveau</vt:lpstr>
      <vt:lpstr>Des orientations nouvelles avec les AAP « Autisme et SHS »</vt:lpstr>
      <vt:lpstr>Projets financés en 2020</vt:lpstr>
      <vt:lpstr>La CNSA et ses missions</vt:lpstr>
      <vt:lpstr>Focus sur la mission de soutien à la recherche de la CNSA</vt:lpstr>
      <vt:lpstr>Focus sur la contribution de la CNSA à la stratégie nationale 2018-2022</vt:lpstr>
      <vt:lpstr>Du Plan Autisme 2013-2017 à la Stratégie nationale 2018-2022 : les besoins de recherche en santé publique et SHS</vt:lpstr>
    </vt:vector>
  </TitlesOfParts>
  <Company>INSERM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Virginia OZKALP-POINCLOUX</dc:creator>
  <cp:lastModifiedBy>Virginia OZKALP-POINCLOUX</cp:lastModifiedBy>
  <cp:revision>218</cp:revision>
  <dcterms:created xsi:type="dcterms:W3CDTF">2021-02-24T09:01:35Z</dcterms:created>
  <dcterms:modified xsi:type="dcterms:W3CDTF">2021-04-15T07:03:14Z</dcterms:modified>
</cp:coreProperties>
</file>