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492" r:id="rId3"/>
    <p:sldId id="272" r:id="rId4"/>
    <p:sldId id="483" r:id="rId5"/>
    <p:sldId id="344" r:id="rId6"/>
    <p:sldId id="493" r:id="rId7"/>
    <p:sldId id="515" r:id="rId8"/>
    <p:sldId id="336" r:id="rId9"/>
    <p:sldId id="338" r:id="rId10"/>
    <p:sldId id="514" r:id="rId11"/>
    <p:sldId id="495" r:id="rId12"/>
    <p:sldId id="516" r:id="rId13"/>
    <p:sldId id="520" r:id="rId14"/>
    <p:sldId id="517" r:id="rId15"/>
    <p:sldId id="518" r:id="rId16"/>
    <p:sldId id="26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on SCHEIDER-YILMAZ" initials="MS" lastIdx="8" clrIdx="0">
    <p:extLst>
      <p:ext uri="{19B8F6BF-5375-455C-9EA6-DF929625EA0E}">
        <p15:presenceInfo xmlns:p15="http://schemas.microsoft.com/office/powerpoint/2012/main" userId="Marion SCHEIDER-YILMAZ" providerId="None"/>
      </p:ext>
    </p:extLst>
  </p:cmAuthor>
  <p:cmAuthor id="2" name="Virginia OZKALP-POINCLOUX" initials="VO" lastIdx="3" clrIdx="1">
    <p:extLst>
      <p:ext uri="{19B8F6BF-5375-455C-9EA6-DF929625EA0E}">
        <p15:presenceInfo xmlns:p15="http://schemas.microsoft.com/office/powerpoint/2012/main" userId="Virginia OZKALP-POINCLOUX" providerId="None"/>
      </p:ext>
    </p:extLst>
  </p:cmAuthor>
  <p:cmAuthor id="3" name="MARQUET Claudia" initials="MC" lastIdx="2" clrIdx="2">
    <p:extLst>
      <p:ext uri="{19B8F6BF-5375-455C-9EA6-DF929625EA0E}">
        <p15:presenceInfo xmlns:p15="http://schemas.microsoft.com/office/powerpoint/2012/main" userId="S-1-5-21-73586283-1343024091-725345543-128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B4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2676" autoAdjust="0"/>
  </p:normalViewPr>
  <p:slideViewPr>
    <p:cSldViewPr snapToGrid="0">
      <p:cViewPr varScale="1">
        <p:scale>
          <a:sx n="83" d="100"/>
          <a:sy n="83" d="100"/>
        </p:scale>
        <p:origin x="16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Série 1</c:v>
                </c:pt>
              </c:strCache>
            </c:strRef>
          </c:tx>
          <c:spPr>
            <a:solidFill>
              <a:srgbClr val="88B427"/>
            </a:solidFill>
            <a:ln>
              <a:noFill/>
            </a:ln>
            <a:effectLst/>
          </c:spPr>
          <c:invertIfNegative val="0"/>
          <c:cat>
            <c:strRef>
              <c:f>Feuil1!$A$2:$A$6</c:f>
              <c:strCache>
                <c:ptCount val="5"/>
                <c:pt idx="0">
                  <c:v>Moteur</c:v>
                </c:pt>
                <c:pt idx="1">
                  <c:v>TSLA</c:v>
                </c:pt>
                <c:pt idx="2">
                  <c:v>Sensoriel</c:v>
                </c:pt>
                <c:pt idx="3">
                  <c:v>TSA</c:v>
                </c:pt>
                <c:pt idx="4">
                  <c:v>TFC</c:v>
                </c:pt>
              </c:strCache>
            </c:strRef>
          </c:cat>
          <c:val>
            <c:numRef>
              <c:f>Feuil1!$B$2:$B$6</c:f>
              <c:numCache>
                <c:formatCode>General</c:formatCode>
                <c:ptCount val="5"/>
                <c:pt idx="0">
                  <c:v>3.37</c:v>
                </c:pt>
                <c:pt idx="1">
                  <c:v>3.16</c:v>
                </c:pt>
                <c:pt idx="2">
                  <c:v>3.09</c:v>
                </c:pt>
                <c:pt idx="3">
                  <c:v>2.95</c:v>
                </c:pt>
                <c:pt idx="4">
                  <c:v>2.89</c:v>
                </c:pt>
              </c:numCache>
            </c:numRef>
          </c:val>
          <c:extLst>
            <c:ext xmlns:c16="http://schemas.microsoft.com/office/drawing/2014/chart" uri="{C3380CC4-5D6E-409C-BE32-E72D297353CC}">
              <c16:uniqueId val="{00000000-29C0-544D-AC18-57A2C56339DF}"/>
            </c:ext>
          </c:extLst>
        </c:ser>
        <c:dLbls>
          <c:showLegendKey val="0"/>
          <c:showVal val="0"/>
          <c:showCatName val="0"/>
          <c:showSerName val="0"/>
          <c:showPercent val="0"/>
          <c:showBubbleSize val="0"/>
        </c:dLbls>
        <c:gapWidth val="195"/>
        <c:overlap val="-13"/>
        <c:axId val="1939895455"/>
        <c:axId val="1939897135"/>
      </c:barChart>
      <c:catAx>
        <c:axId val="1939895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939897135"/>
        <c:crosses val="autoZero"/>
        <c:auto val="1"/>
        <c:lblAlgn val="ctr"/>
        <c:lblOffset val="100"/>
        <c:noMultiLvlLbl val="0"/>
      </c:catAx>
      <c:valAx>
        <c:axId val="1939897135"/>
        <c:scaling>
          <c:orientation val="minMax"/>
          <c:max val="3.8"/>
          <c:min val="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939895455"/>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713364402006411E-2"/>
          <c:y val="0.11741977054487414"/>
          <c:w val="0.71992316994509653"/>
          <c:h val="0.81987666456579433"/>
        </c:manualLayout>
      </c:layout>
      <c:barChart>
        <c:barDir val="col"/>
        <c:grouping val="clustered"/>
        <c:varyColors val="0"/>
        <c:ser>
          <c:idx val="0"/>
          <c:order val="0"/>
          <c:tx>
            <c:strRef>
              <c:f>Feuil1!$B$1</c:f>
              <c:strCache>
                <c:ptCount val="1"/>
                <c:pt idx="0">
                  <c:v>Enseignants ordinaires</c:v>
                </c:pt>
              </c:strCache>
            </c:strRef>
          </c:tx>
          <c:spPr>
            <a:solidFill>
              <a:srgbClr val="88B427"/>
            </a:solidFill>
            <a:ln w="25400" cap="flat" cmpd="sng" algn="ctr">
              <a:noFill/>
              <a:miter lim="800000"/>
            </a:ln>
            <a:effectLst/>
          </c:spPr>
          <c:invertIfNegative val="0"/>
          <c:dLbls>
            <c:delete val="1"/>
          </c:dLbls>
          <c:cat>
            <c:strRef>
              <c:f>Feuil1!$A$2:$A$4</c:f>
              <c:strCache>
                <c:ptCount val="3"/>
                <c:pt idx="0">
                  <c:v>SHM</c:v>
                </c:pt>
                <c:pt idx="1">
                  <c:v>TFC</c:v>
                </c:pt>
                <c:pt idx="2">
                  <c:v>TSA</c:v>
                </c:pt>
              </c:strCache>
            </c:strRef>
          </c:cat>
          <c:val>
            <c:numRef>
              <c:f>Feuil1!$B$2:$B$4</c:f>
              <c:numCache>
                <c:formatCode>General</c:formatCode>
                <c:ptCount val="3"/>
                <c:pt idx="0">
                  <c:v>4.22</c:v>
                </c:pt>
                <c:pt idx="1">
                  <c:v>3.53</c:v>
                </c:pt>
                <c:pt idx="2">
                  <c:v>3.14</c:v>
                </c:pt>
              </c:numCache>
            </c:numRef>
          </c:val>
          <c:extLst>
            <c:ext xmlns:c16="http://schemas.microsoft.com/office/drawing/2014/chart" uri="{C3380CC4-5D6E-409C-BE32-E72D297353CC}">
              <c16:uniqueId val="{00000000-A4BE-FB4F-81BB-A48F6799CBA7}"/>
            </c:ext>
          </c:extLst>
        </c:ser>
        <c:ser>
          <c:idx val="1"/>
          <c:order val="1"/>
          <c:tx>
            <c:strRef>
              <c:f>Feuil1!$C$1</c:f>
              <c:strCache>
                <c:ptCount val="1"/>
                <c:pt idx="0">
                  <c:v>Enseignants spécialisés</c:v>
                </c:pt>
              </c:strCache>
            </c:strRef>
          </c:tx>
          <c:spPr>
            <a:pattFill prst="pct90">
              <a:fgClr>
                <a:schemeClr val="bg1"/>
              </a:fgClr>
              <a:bgClr>
                <a:schemeClr val="tx1"/>
              </a:bgClr>
            </a:pattFill>
            <a:ln w="25400" cap="flat" cmpd="sng" algn="ctr">
              <a:solidFill>
                <a:srgbClr val="88B427"/>
              </a:solidFill>
              <a:miter lim="800000"/>
            </a:ln>
            <a:effectLst/>
          </c:spPr>
          <c:invertIfNegative val="0"/>
          <c:dLbls>
            <c:delete val="1"/>
          </c:dLbls>
          <c:cat>
            <c:strRef>
              <c:f>Feuil1!$A$2:$A$4</c:f>
              <c:strCache>
                <c:ptCount val="3"/>
                <c:pt idx="0">
                  <c:v>SHM</c:v>
                </c:pt>
                <c:pt idx="1">
                  <c:v>TFC</c:v>
                </c:pt>
                <c:pt idx="2">
                  <c:v>TSA</c:v>
                </c:pt>
              </c:strCache>
            </c:strRef>
          </c:cat>
          <c:val>
            <c:numRef>
              <c:f>Feuil1!$C$2:$C$4</c:f>
              <c:numCache>
                <c:formatCode>General</c:formatCode>
                <c:ptCount val="3"/>
                <c:pt idx="0">
                  <c:v>4.3899999999999997</c:v>
                </c:pt>
                <c:pt idx="1">
                  <c:v>4.1500000000000004</c:v>
                </c:pt>
                <c:pt idx="2">
                  <c:v>3.7</c:v>
                </c:pt>
              </c:numCache>
            </c:numRef>
          </c:val>
          <c:extLst>
            <c:ext xmlns:c16="http://schemas.microsoft.com/office/drawing/2014/chart" uri="{C3380CC4-5D6E-409C-BE32-E72D297353CC}">
              <c16:uniqueId val="{00000001-A4BE-FB4F-81BB-A48F6799CBA7}"/>
            </c:ext>
          </c:extLst>
        </c:ser>
        <c:dLbls>
          <c:dLblPos val="inEnd"/>
          <c:showLegendKey val="0"/>
          <c:showVal val="1"/>
          <c:showCatName val="0"/>
          <c:showSerName val="0"/>
          <c:showPercent val="0"/>
          <c:showBubbleSize val="0"/>
        </c:dLbls>
        <c:gapWidth val="164"/>
        <c:overlap val="-35"/>
        <c:axId val="2061963200"/>
        <c:axId val="2061981072"/>
      </c:barChart>
      <c:catAx>
        <c:axId val="20619632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2061981072"/>
        <c:crosses val="autoZero"/>
        <c:auto val="1"/>
        <c:lblAlgn val="ctr"/>
        <c:lblOffset val="100"/>
        <c:noMultiLvlLbl val="0"/>
      </c:catAx>
      <c:valAx>
        <c:axId val="2061981072"/>
        <c:scaling>
          <c:orientation val="minMax"/>
          <c:min val="2.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2061963200"/>
        <c:crosses val="autoZero"/>
        <c:crossBetween val="between"/>
        <c:majorUnit val="0.5"/>
      </c:valAx>
      <c:spPr>
        <a:noFill/>
        <a:ln>
          <a:noFill/>
        </a:ln>
        <a:effectLst/>
      </c:spPr>
    </c:plotArea>
    <c:legend>
      <c:legendPos val="t"/>
      <c:layout>
        <c:manualLayout>
          <c:xMode val="edge"/>
          <c:yMode val="edge"/>
          <c:x val="0.81400748060593109"/>
          <c:y val="0.38246854162121335"/>
          <c:w val="0.1786608509163691"/>
          <c:h val="0.2193999709243311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713364402006411E-2"/>
          <c:y val="0.11741977054487414"/>
          <c:w val="0.93412937011826058"/>
          <c:h val="0.81736320081949188"/>
        </c:manualLayout>
      </c:layout>
      <c:barChart>
        <c:barDir val="col"/>
        <c:grouping val="clustered"/>
        <c:varyColors val="0"/>
        <c:ser>
          <c:idx val="0"/>
          <c:order val="0"/>
          <c:tx>
            <c:strRef>
              <c:f>Feuil1!$B$1</c:f>
              <c:strCache>
                <c:ptCount val="1"/>
                <c:pt idx="0">
                  <c:v>Enseignants ordinaires</c:v>
                </c:pt>
              </c:strCache>
            </c:strRef>
          </c:tx>
          <c:spPr>
            <a:solidFill>
              <a:srgbClr val="88B427"/>
            </a:solidFill>
            <a:ln w="25400" cap="flat" cmpd="sng" algn="ctr">
              <a:noFill/>
              <a:miter lim="800000"/>
            </a:ln>
            <a:effectLst/>
          </c:spPr>
          <c:invertIfNegative val="0"/>
          <c:dLbls>
            <c:delete val="1"/>
          </c:dLbls>
          <c:cat>
            <c:strRef>
              <c:f>Feuil1!$A$2:$A$6</c:f>
              <c:strCache>
                <c:ptCount val="5"/>
                <c:pt idx="0">
                  <c:v>Sans difficultés</c:v>
                </c:pt>
                <c:pt idx="1">
                  <c:v>Cognitives</c:v>
                </c:pt>
                <c:pt idx="2">
                  <c:v>Comportementales</c:v>
                </c:pt>
                <c:pt idx="3">
                  <c:v>Les deux</c:v>
                </c:pt>
                <c:pt idx="4">
                  <c:v>TSA</c:v>
                </c:pt>
              </c:strCache>
            </c:strRef>
          </c:cat>
          <c:val>
            <c:numRef>
              <c:f>Feuil1!$B$2:$B$6</c:f>
              <c:numCache>
                <c:formatCode>General</c:formatCode>
                <c:ptCount val="5"/>
                <c:pt idx="0">
                  <c:v>3.71</c:v>
                </c:pt>
                <c:pt idx="1">
                  <c:v>3.61</c:v>
                </c:pt>
                <c:pt idx="2">
                  <c:v>3.33</c:v>
                </c:pt>
                <c:pt idx="3">
                  <c:v>3.37</c:v>
                </c:pt>
                <c:pt idx="4">
                  <c:v>3.35</c:v>
                </c:pt>
              </c:numCache>
            </c:numRef>
          </c:val>
          <c:extLst>
            <c:ext xmlns:c16="http://schemas.microsoft.com/office/drawing/2014/chart" uri="{C3380CC4-5D6E-409C-BE32-E72D297353CC}">
              <c16:uniqueId val="{00000000-A4BE-FB4F-81BB-A48F6799CBA7}"/>
            </c:ext>
          </c:extLst>
        </c:ser>
        <c:dLbls>
          <c:dLblPos val="inEnd"/>
          <c:showLegendKey val="0"/>
          <c:showVal val="1"/>
          <c:showCatName val="0"/>
          <c:showSerName val="0"/>
          <c:showPercent val="0"/>
          <c:showBubbleSize val="0"/>
        </c:dLbls>
        <c:gapWidth val="164"/>
        <c:overlap val="-35"/>
        <c:axId val="2061963200"/>
        <c:axId val="2061981072"/>
      </c:barChart>
      <c:catAx>
        <c:axId val="20619632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2061981072"/>
        <c:crosses val="autoZero"/>
        <c:auto val="1"/>
        <c:lblAlgn val="ctr"/>
        <c:lblOffset val="100"/>
        <c:noMultiLvlLbl val="0"/>
      </c:catAx>
      <c:valAx>
        <c:axId val="2061981072"/>
        <c:scaling>
          <c:orientation val="minMax"/>
          <c:min val="2.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fr-FR"/>
          </a:p>
        </c:txPr>
        <c:crossAx val="2061963200"/>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1">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bg1"/>
    </cs:fontRef>
    <cs:spPr>
      <a:solidFill>
        <a:schemeClr val="tx1">
          <a:lumMod val="35000"/>
          <a:lumOff val="65000"/>
        </a:schemeClr>
      </a:solidFill>
    </cs:spPr>
    <cs:defRPr sz="1197"/>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200" b="0" kern="1200" cap="none" spc="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1">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bg1"/>
    </cs:fontRef>
    <cs:spPr>
      <a:solidFill>
        <a:schemeClr val="tx1">
          <a:lumMod val="35000"/>
          <a:lumOff val="65000"/>
        </a:schemeClr>
      </a:solidFill>
    </cs:spPr>
    <cs:defRPr sz="1197"/>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200" b="0" kern="1200" cap="none" spc="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D571A-D25F-423B-AEFB-A1EA0BD9003C}" type="datetimeFigureOut">
              <a:rPr lang="fr-FR" smtClean="0"/>
              <a:t>19/04/2021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C7ADA-4E77-4CE2-BB15-F644F3CB3AFA}" type="slidenum">
              <a:rPr lang="fr-FR" smtClean="0"/>
              <a:t>‹N°›</a:t>
            </a:fld>
            <a:endParaRPr lang="fr-FR"/>
          </a:p>
        </p:txBody>
      </p:sp>
    </p:spTree>
    <p:extLst>
      <p:ext uri="{BB962C8B-B14F-4D97-AF65-F5344CB8AC3E}">
        <p14:creationId xmlns:p14="http://schemas.microsoft.com/office/powerpoint/2010/main" val="1720082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compléter</a:t>
            </a:r>
            <a:r>
              <a:rPr lang="fr-FR" baseline="0" dirty="0"/>
              <a:t> éventuellement par d’autres logos.</a:t>
            </a:r>
            <a:endParaRPr lang="fr-FR" dirty="0"/>
          </a:p>
        </p:txBody>
      </p:sp>
      <p:sp>
        <p:nvSpPr>
          <p:cNvPr id="4" name="Espace réservé du numéro de diapositive 3"/>
          <p:cNvSpPr>
            <a:spLocks noGrp="1"/>
          </p:cNvSpPr>
          <p:nvPr>
            <p:ph type="sldNum" sz="quarter" idx="10"/>
          </p:nvPr>
        </p:nvSpPr>
        <p:spPr/>
        <p:txBody>
          <a:bodyPr/>
          <a:lstStyle/>
          <a:p>
            <a:fld id="{15BC7ADA-4E77-4CE2-BB15-F644F3CB3AFA}" type="slidenum">
              <a:rPr lang="fr-FR" smtClean="0"/>
              <a:t>1</a:t>
            </a:fld>
            <a:endParaRPr lang="fr-FR"/>
          </a:p>
        </p:txBody>
      </p:sp>
    </p:spTree>
    <p:extLst>
      <p:ext uri="{BB962C8B-B14F-4D97-AF65-F5344CB8AC3E}">
        <p14:creationId xmlns:p14="http://schemas.microsoft.com/office/powerpoint/2010/main" val="42628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dirty="0"/>
          </a:p>
          <a:p>
            <a:r>
              <a:rPr lang="fr-FR" sz="1200" strike="noStrike" dirty="0">
                <a:solidFill>
                  <a:srgbClr val="FF0000"/>
                </a:solidFill>
              </a:rPr>
              <a:t>Selon la présentation précédente, passer très vite.</a:t>
            </a:r>
          </a:p>
          <a:p>
            <a:endParaRPr lang="fr-FR" dirty="0"/>
          </a:p>
        </p:txBody>
      </p:sp>
      <p:sp>
        <p:nvSpPr>
          <p:cNvPr id="4" name="Espace réservé du numéro de diapositive 3"/>
          <p:cNvSpPr>
            <a:spLocks noGrp="1"/>
          </p:cNvSpPr>
          <p:nvPr>
            <p:ph type="sldNum" sz="quarter" idx="5"/>
          </p:nvPr>
        </p:nvSpPr>
        <p:spPr/>
        <p:txBody>
          <a:bodyPr/>
          <a:lstStyle/>
          <a:p>
            <a:fld id="{C67C32D7-4760-D047-A3E6-0756A6E3FE34}" type="slidenum">
              <a:rPr lang="fr-FR" smtClean="0"/>
              <a:t>2</a:t>
            </a:fld>
            <a:endParaRPr lang="fr-FR"/>
          </a:p>
        </p:txBody>
      </p:sp>
    </p:spTree>
    <p:extLst>
      <p:ext uri="{BB962C8B-B14F-4D97-AF65-F5344CB8AC3E}">
        <p14:creationId xmlns:p14="http://schemas.microsoft.com/office/powerpoint/2010/main" val="401881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Idem sur le premier point</a:t>
            </a:r>
          </a:p>
          <a:p>
            <a:endParaRPr lang="fr-FR" dirty="0"/>
          </a:p>
        </p:txBody>
      </p:sp>
      <p:sp>
        <p:nvSpPr>
          <p:cNvPr id="4" name="Espace réservé du numéro de diapositive 3"/>
          <p:cNvSpPr>
            <a:spLocks noGrp="1"/>
          </p:cNvSpPr>
          <p:nvPr>
            <p:ph type="sldNum" sz="quarter" idx="10"/>
          </p:nvPr>
        </p:nvSpPr>
        <p:spPr/>
        <p:txBody>
          <a:bodyPr/>
          <a:lstStyle/>
          <a:p>
            <a:fld id="{C0BA639A-6B21-4D4D-916A-75DCF6A05E23}" type="slidenum">
              <a:rPr lang="fr-FR" smtClean="0"/>
              <a:t>3</a:t>
            </a:fld>
            <a:endParaRPr lang="fr-FR"/>
          </a:p>
        </p:txBody>
      </p:sp>
    </p:spTree>
    <p:extLst>
      <p:ext uri="{BB962C8B-B14F-4D97-AF65-F5344CB8AC3E}">
        <p14:creationId xmlns:p14="http://schemas.microsoft.com/office/powerpoint/2010/main" val="889607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5BC7ADA-4E77-4CE2-BB15-F644F3CB3AFA}" type="slidenum">
              <a:rPr lang="fr-FR" smtClean="0"/>
              <a:t>7</a:t>
            </a:fld>
            <a:endParaRPr lang="fr-FR"/>
          </a:p>
        </p:txBody>
      </p:sp>
    </p:spTree>
    <p:extLst>
      <p:ext uri="{BB962C8B-B14F-4D97-AF65-F5344CB8AC3E}">
        <p14:creationId xmlns:p14="http://schemas.microsoft.com/office/powerpoint/2010/main" val="1178266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0BA639A-6B21-4D4D-916A-75DCF6A05E23}" type="slidenum">
              <a:rPr lang="fr-FR" smtClean="0"/>
              <a:t>8</a:t>
            </a:fld>
            <a:endParaRPr lang="fr-FR"/>
          </a:p>
        </p:txBody>
      </p:sp>
    </p:spTree>
    <p:extLst>
      <p:ext uri="{BB962C8B-B14F-4D97-AF65-F5344CB8AC3E}">
        <p14:creationId xmlns:p14="http://schemas.microsoft.com/office/powerpoint/2010/main" val="466546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0BA639A-6B21-4D4D-916A-75DCF6A05E23}" type="slidenum">
              <a:rPr lang="fr-FR" smtClean="0"/>
              <a:t>10</a:t>
            </a:fld>
            <a:endParaRPr lang="fr-FR"/>
          </a:p>
        </p:txBody>
      </p:sp>
    </p:spTree>
    <p:extLst>
      <p:ext uri="{BB962C8B-B14F-4D97-AF65-F5344CB8AC3E}">
        <p14:creationId xmlns:p14="http://schemas.microsoft.com/office/powerpoint/2010/main" val="1372742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Quels sont les impacts et retombées potentiels du projet ? Quelles perspectives et suite à donner ? </a:t>
            </a:r>
          </a:p>
          <a:p>
            <a:r>
              <a:rPr lang="fr-FR" dirty="0">
                <a:solidFill>
                  <a:schemeClr val="accent1">
                    <a:lumMod val="75000"/>
                  </a:schemeClr>
                </a:solidFill>
              </a:rPr>
              <a:t>Comment le projet et les connaissances produites (scientifiques, méthodologiques, etc.) viennent-elles éclairer les politiques publiques sur le champ de l’autisme ? </a:t>
            </a:r>
          </a:p>
          <a:p>
            <a:r>
              <a:rPr lang="fr-FR" dirty="0">
                <a:solidFill>
                  <a:schemeClr val="accent1">
                    <a:lumMod val="75000"/>
                  </a:schemeClr>
                </a:solidFill>
              </a:rPr>
              <a:t>Comment celles-ci peuvent-elles être réappropriées par les divers acteurs du champ de l’autisme (parties prenantes) ? Comment viennent-elles nourrir leurs actions ?</a:t>
            </a:r>
          </a:p>
          <a:p>
            <a:endParaRPr lang="fr-FR" dirty="0"/>
          </a:p>
          <a:p>
            <a:endParaRPr lang="fr-FR" dirty="0"/>
          </a:p>
          <a:p>
            <a:r>
              <a:rPr lang="fr-FR" dirty="0"/>
              <a:t>Direction de l’évaluation, de la prospective, de la performance</a:t>
            </a:r>
          </a:p>
        </p:txBody>
      </p:sp>
      <p:sp>
        <p:nvSpPr>
          <p:cNvPr id="4" name="Espace réservé du numéro de diapositive 3"/>
          <p:cNvSpPr>
            <a:spLocks noGrp="1"/>
          </p:cNvSpPr>
          <p:nvPr>
            <p:ph type="sldNum" sz="quarter" idx="10"/>
          </p:nvPr>
        </p:nvSpPr>
        <p:spPr/>
        <p:txBody>
          <a:bodyPr/>
          <a:lstStyle/>
          <a:p>
            <a:fld id="{15BC7ADA-4E77-4CE2-BB15-F644F3CB3AFA}" type="slidenum">
              <a:rPr lang="fr-FR" smtClean="0"/>
              <a:t>12</a:t>
            </a:fld>
            <a:endParaRPr lang="fr-FR"/>
          </a:p>
        </p:txBody>
      </p:sp>
    </p:spTree>
    <p:extLst>
      <p:ext uri="{BB962C8B-B14F-4D97-AF65-F5344CB8AC3E}">
        <p14:creationId xmlns:p14="http://schemas.microsoft.com/office/powerpoint/2010/main" val="3285377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Direction de l’évaluation, de la prospective, de la performance</a:t>
            </a:r>
          </a:p>
        </p:txBody>
      </p:sp>
      <p:sp>
        <p:nvSpPr>
          <p:cNvPr id="4" name="Espace réservé du numéro de diapositive 3"/>
          <p:cNvSpPr>
            <a:spLocks noGrp="1"/>
          </p:cNvSpPr>
          <p:nvPr>
            <p:ph type="sldNum" sz="quarter" idx="10"/>
          </p:nvPr>
        </p:nvSpPr>
        <p:spPr/>
        <p:txBody>
          <a:bodyPr/>
          <a:lstStyle/>
          <a:p>
            <a:fld id="{15BC7ADA-4E77-4CE2-BB15-F644F3CB3AFA}" type="slidenum">
              <a:rPr lang="fr-FR" smtClean="0"/>
              <a:t>13</a:t>
            </a:fld>
            <a:endParaRPr lang="fr-FR"/>
          </a:p>
        </p:txBody>
      </p:sp>
    </p:spTree>
    <p:extLst>
      <p:ext uri="{BB962C8B-B14F-4D97-AF65-F5344CB8AC3E}">
        <p14:creationId xmlns:p14="http://schemas.microsoft.com/office/powerpoint/2010/main" val="4185176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compléter</a:t>
            </a:r>
            <a:r>
              <a:rPr lang="fr-FR" baseline="0" dirty="0"/>
              <a:t> éventuellement par d’autres logos.</a:t>
            </a:r>
            <a:endParaRPr lang="fr-FR" dirty="0"/>
          </a:p>
        </p:txBody>
      </p:sp>
      <p:sp>
        <p:nvSpPr>
          <p:cNvPr id="4" name="Espace réservé du numéro de diapositive 3"/>
          <p:cNvSpPr>
            <a:spLocks noGrp="1"/>
          </p:cNvSpPr>
          <p:nvPr>
            <p:ph type="sldNum" sz="quarter" idx="10"/>
          </p:nvPr>
        </p:nvSpPr>
        <p:spPr/>
        <p:txBody>
          <a:bodyPr/>
          <a:lstStyle/>
          <a:p>
            <a:fld id="{15BC7ADA-4E77-4CE2-BB15-F644F3CB3AFA}" type="slidenum">
              <a:rPr lang="fr-FR" smtClean="0"/>
              <a:t>16</a:t>
            </a:fld>
            <a:endParaRPr lang="fr-FR"/>
          </a:p>
        </p:txBody>
      </p:sp>
    </p:spTree>
    <p:extLst>
      <p:ext uri="{BB962C8B-B14F-4D97-AF65-F5344CB8AC3E}">
        <p14:creationId xmlns:p14="http://schemas.microsoft.com/office/powerpoint/2010/main" val="20785922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8B9C8C60-C6C3-9842-9A85-B11FFCEBC623}"/>
              </a:ext>
            </a:extLst>
          </p:cNvPr>
          <p:cNvPicPr>
            <a:picLocks noChangeAspect="1"/>
          </p:cNvPicPr>
          <p:nvPr/>
        </p:nvPicPr>
        <p:blipFill rotWithShape="1">
          <a:blip r:embed="rId2">
            <a:extLst>
              <a:ext uri="{28A0092B-C50C-407E-A947-70E740481C1C}">
                <a14:useLocalDpi xmlns:a14="http://schemas.microsoft.com/office/drawing/2010/main" val="0"/>
              </a:ext>
            </a:extLst>
          </a:blip>
          <a:srcRect l="14935" r="740" b="13423"/>
          <a:stretch/>
        </p:blipFill>
        <p:spPr>
          <a:xfrm>
            <a:off x="0" y="906333"/>
            <a:ext cx="5796734" cy="5951668"/>
          </a:xfrm>
          <a:prstGeom prst="rect">
            <a:avLst/>
          </a:prstGeom>
        </p:spPr>
      </p:pic>
      <p:sp>
        <p:nvSpPr>
          <p:cNvPr id="2" name="Titre 1"/>
          <p:cNvSpPr>
            <a:spLocks noGrp="1"/>
          </p:cNvSpPr>
          <p:nvPr>
            <p:ph type="ctrTitle"/>
          </p:nvPr>
        </p:nvSpPr>
        <p:spPr>
          <a:xfrm>
            <a:off x="1524000" y="2575474"/>
            <a:ext cx="9144000" cy="1228776"/>
          </a:xfrm>
        </p:spPr>
        <p:txBody>
          <a:bodyPr anchor="b"/>
          <a:lstStyle>
            <a:lvl1pPr algn="ctr">
              <a:defRPr sz="6000">
                <a:solidFill>
                  <a:schemeClr val="accent3"/>
                </a:solidFill>
                <a:latin typeface="+mj-lt"/>
                <a:cs typeface="Times New Roman" panose="02020603050405020304" pitchFamily="18" charset="0"/>
              </a:defRPr>
            </a:lvl1pPr>
          </a:lstStyle>
          <a:p>
            <a:r>
              <a:rPr lang="fr-FR"/>
              <a:t>Modifiez le style du titre</a:t>
            </a:r>
            <a:endParaRPr lang="fr-FR" dirty="0"/>
          </a:p>
        </p:txBody>
      </p:sp>
      <p:sp>
        <p:nvSpPr>
          <p:cNvPr id="3" name="Sous-titre 2"/>
          <p:cNvSpPr>
            <a:spLocks noGrp="1"/>
          </p:cNvSpPr>
          <p:nvPr>
            <p:ph type="subTitle" idx="1"/>
          </p:nvPr>
        </p:nvSpPr>
        <p:spPr>
          <a:xfrm>
            <a:off x="1524000" y="3896325"/>
            <a:ext cx="9144000" cy="1655762"/>
          </a:xfrm>
        </p:spPr>
        <p:txBody>
          <a:bodyPr/>
          <a:lstStyle>
            <a:lvl1pPr marL="0" indent="0" algn="ctr">
              <a:buNone/>
              <a:defRPr sz="240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FR" dirty="0"/>
          </a:p>
        </p:txBody>
      </p:sp>
      <p:sp>
        <p:nvSpPr>
          <p:cNvPr id="4" name="Espace réservé de la date 3"/>
          <p:cNvSpPr>
            <a:spLocks noGrp="1"/>
          </p:cNvSpPr>
          <p:nvPr>
            <p:ph type="dt" sz="half" idx="10"/>
          </p:nvPr>
        </p:nvSpPr>
        <p:spPr/>
        <p:txBody>
          <a:bodyPr/>
          <a:lstStyle/>
          <a:p>
            <a:fld id="{DD9086C6-6D3F-43FF-B018-72186667703A}" type="datetimeFigureOut">
              <a:rPr lang="fr-FR" smtClean="0"/>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041819-6BCB-4DEE-8F3A-1A46FEA877E4}" type="slidenum">
              <a:rPr lang="fr-FR" smtClean="0"/>
              <a:t>‹N°›</a:t>
            </a:fld>
            <a:endParaRPr lang="fr-F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5019" y="68234"/>
            <a:ext cx="4661962" cy="2108256"/>
          </a:xfrm>
          <a:prstGeom prst="rect">
            <a:avLst/>
          </a:prstGeom>
        </p:spPr>
      </p:pic>
    </p:spTree>
    <p:extLst>
      <p:ext uri="{BB962C8B-B14F-4D97-AF65-F5344CB8AC3E}">
        <p14:creationId xmlns:p14="http://schemas.microsoft.com/office/powerpoint/2010/main" val="4102736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8B9C8C60-C6C3-9842-9A85-B11FFCEBC623}"/>
              </a:ext>
            </a:extLst>
          </p:cNvPr>
          <p:cNvPicPr>
            <a:picLocks noChangeAspect="1"/>
          </p:cNvPicPr>
          <p:nvPr/>
        </p:nvPicPr>
        <p:blipFill rotWithShape="1">
          <a:blip r:embed="rId2">
            <a:extLst>
              <a:ext uri="{28A0092B-C50C-407E-A947-70E740481C1C}">
                <a14:useLocalDpi xmlns:a14="http://schemas.microsoft.com/office/drawing/2010/main" val="0"/>
              </a:ext>
            </a:extLst>
          </a:blip>
          <a:srcRect r="19083" b="15175"/>
          <a:stretch/>
        </p:blipFill>
        <p:spPr>
          <a:xfrm>
            <a:off x="6642314" y="1031586"/>
            <a:ext cx="5562520" cy="5831227"/>
          </a:xfrm>
          <a:prstGeom prst="rect">
            <a:avLst/>
          </a:prstGeom>
        </p:spPr>
      </p:pic>
      <p:sp>
        <p:nvSpPr>
          <p:cNvPr id="2" name="Titre 1"/>
          <p:cNvSpPr>
            <a:spLocks noGrp="1"/>
          </p:cNvSpPr>
          <p:nvPr>
            <p:ph type="title" hasCustomPrompt="1"/>
          </p:nvPr>
        </p:nvSpPr>
        <p:spPr>
          <a:xfrm>
            <a:off x="838200" y="3584027"/>
            <a:ext cx="10515600" cy="1325563"/>
          </a:xfrm>
        </p:spPr>
        <p:txBody>
          <a:bodyPr/>
          <a:lstStyle>
            <a:lvl1pPr>
              <a:defRPr>
                <a:solidFill>
                  <a:schemeClr val="accent2"/>
                </a:solidFill>
                <a:latin typeface="+mj-lt"/>
              </a:defRPr>
            </a:lvl1pPr>
          </a:lstStyle>
          <a:p>
            <a:r>
              <a:rPr lang="fr-FR" dirty="0"/>
              <a:t>Merci de votre attention</a:t>
            </a:r>
          </a:p>
        </p:txBody>
      </p:sp>
      <p:sp>
        <p:nvSpPr>
          <p:cNvPr id="3" name="Espace réservé de la date 2"/>
          <p:cNvSpPr>
            <a:spLocks noGrp="1"/>
          </p:cNvSpPr>
          <p:nvPr>
            <p:ph type="dt" sz="half" idx="10"/>
          </p:nvPr>
        </p:nvSpPr>
        <p:spPr/>
        <p:txBody>
          <a:bodyPr/>
          <a:lstStyle/>
          <a:p>
            <a:fld id="{DD9086C6-6D3F-43FF-B018-72186667703A}" type="datetimeFigureOut">
              <a:rPr lang="fr-FR" smtClean="0"/>
              <a:t>19/04/2021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041819-6BCB-4DEE-8F3A-1A46FEA877E4}" type="slidenum">
              <a:rPr lang="fr-FR" smtClean="0"/>
              <a:t>‹N°›</a:t>
            </a:fld>
            <a:endParaRPr lang="fr-FR"/>
          </a:p>
        </p:txBody>
      </p:sp>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8254" y="547113"/>
            <a:ext cx="6715491" cy="3036914"/>
          </a:xfrm>
          <a:prstGeom prst="rect">
            <a:avLst/>
          </a:prstGeom>
        </p:spPr>
      </p:pic>
    </p:spTree>
    <p:extLst>
      <p:ext uri="{BB962C8B-B14F-4D97-AF65-F5344CB8AC3E}">
        <p14:creationId xmlns:p14="http://schemas.microsoft.com/office/powerpoint/2010/main" val="246433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8B9C8C60-C6C3-9842-9A85-B11FFCEBC623}"/>
              </a:ext>
            </a:extLst>
          </p:cNvPr>
          <p:cNvPicPr>
            <a:picLocks noChangeAspect="1"/>
          </p:cNvPicPr>
          <p:nvPr/>
        </p:nvPicPr>
        <p:blipFill rotWithShape="1">
          <a:blip r:embed="rId2">
            <a:extLst>
              <a:ext uri="{28A0092B-C50C-407E-A947-70E740481C1C}">
                <a14:useLocalDpi xmlns:a14="http://schemas.microsoft.com/office/drawing/2010/main" val="0"/>
              </a:ext>
            </a:extLst>
          </a:blip>
          <a:srcRect l="14935" r="740" b="13423"/>
          <a:stretch/>
        </p:blipFill>
        <p:spPr>
          <a:xfrm>
            <a:off x="0" y="906333"/>
            <a:ext cx="5796734" cy="5951668"/>
          </a:xfrm>
          <a:prstGeom prst="rect">
            <a:avLst/>
          </a:prstGeom>
        </p:spPr>
      </p:pic>
      <p:sp>
        <p:nvSpPr>
          <p:cNvPr id="2" name="Titre 1"/>
          <p:cNvSpPr>
            <a:spLocks noGrp="1"/>
          </p:cNvSpPr>
          <p:nvPr>
            <p:ph type="title"/>
          </p:nvPr>
        </p:nvSpPr>
        <p:spPr>
          <a:xfrm>
            <a:off x="831850" y="1709738"/>
            <a:ext cx="10515600" cy="2852737"/>
          </a:xfrm>
        </p:spPr>
        <p:txBody>
          <a:bodyPr anchor="b"/>
          <a:lstStyle>
            <a:lvl1pPr>
              <a:defRPr sz="6000">
                <a:solidFill>
                  <a:schemeClr val="accent5"/>
                </a:solidFill>
                <a:latin typeface="+mj-lt"/>
                <a:cs typeface="Times New Roman" panose="02020603050405020304" pitchFamily="18" charset="0"/>
              </a:defRPr>
            </a:lvl1pPr>
          </a:lstStyle>
          <a:p>
            <a:r>
              <a:rPr lang="fr-FR"/>
              <a:t>Modifiez le style du titre</a:t>
            </a:r>
            <a:endParaRPr lang="fr-FR" dirty="0"/>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accent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DD9086C6-6D3F-43FF-B018-72186667703A}" type="datetimeFigureOut">
              <a:rPr lang="fr-FR" smtClean="0"/>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041819-6BCB-4DEE-8F3A-1A46FEA877E4}" type="slidenum">
              <a:rPr lang="fr-FR" smtClean="0"/>
              <a:t>‹N°›</a:t>
            </a:fld>
            <a:endParaRPr lang="fr-F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5019" y="68234"/>
            <a:ext cx="4661962" cy="2108256"/>
          </a:xfrm>
          <a:prstGeom prst="rect">
            <a:avLst/>
          </a:prstGeom>
        </p:spPr>
      </p:pic>
    </p:spTree>
    <p:extLst>
      <p:ext uri="{BB962C8B-B14F-4D97-AF65-F5344CB8AC3E}">
        <p14:creationId xmlns:p14="http://schemas.microsoft.com/office/powerpoint/2010/main" val="715689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latin typeface="+mj-lt"/>
              </a:defRPr>
            </a:lvl1pPr>
          </a:lstStyle>
          <a:p>
            <a:r>
              <a:rPr lang="fr-FR"/>
              <a:t>Modifiez le style du titre</a:t>
            </a:r>
            <a:endParaRPr lang="fr-FR" dirty="0"/>
          </a:p>
        </p:txBody>
      </p:sp>
      <p:sp>
        <p:nvSpPr>
          <p:cNvPr id="3" name="Espace réservé du contenu 2"/>
          <p:cNvSpPr>
            <a:spLocks noGrp="1"/>
          </p:cNvSpPr>
          <p:nvPr>
            <p:ph idx="1"/>
          </p:nvPr>
        </p:nvSpPr>
        <p:spPr/>
        <p:txBody>
          <a:bodyPr/>
          <a:lstStyle>
            <a:lvl1pPr>
              <a:buClr>
                <a:schemeClr val="accent4"/>
              </a:buClr>
              <a:defRPr>
                <a:solidFill>
                  <a:schemeClr val="accent1"/>
                </a:solidFill>
                <a:latin typeface="+mj-lt"/>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a:buClr>
                <a:schemeClr val="accent4"/>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DD9086C6-6D3F-43FF-B018-72186667703A}" type="datetimeFigureOut">
              <a:rPr lang="fr-FR" smtClean="0"/>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041819-6BCB-4DEE-8F3A-1A46FEA877E4}" type="slidenum">
              <a:rPr lang="fr-FR" smtClean="0"/>
              <a:t>‹N°›</a:t>
            </a:fld>
            <a:endParaRPr lang="fr-FR"/>
          </a:p>
        </p:txBody>
      </p:sp>
      <p:pic>
        <p:nvPicPr>
          <p:cNvPr id="8" name="Image 7"/>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93161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latin typeface="+mj-lt"/>
              </a:defRPr>
            </a:lvl1pPr>
          </a:lstStyle>
          <a:p>
            <a:r>
              <a:rPr lang="fr-FR"/>
              <a:t>Modifiez le style du titre</a:t>
            </a:r>
            <a:endParaRPr lang="fr-FR" dirty="0"/>
          </a:p>
        </p:txBody>
      </p:sp>
      <p:sp>
        <p:nvSpPr>
          <p:cNvPr id="3" name="Espace réservé du contenu 2"/>
          <p:cNvSpPr>
            <a:spLocks noGrp="1"/>
          </p:cNvSpPr>
          <p:nvPr>
            <p:ph sz="half" idx="1"/>
          </p:nvPr>
        </p:nvSpPr>
        <p:spPr>
          <a:xfrm>
            <a:off x="838200" y="1825625"/>
            <a:ext cx="5181600" cy="4351338"/>
          </a:xfrm>
        </p:spPr>
        <p:txBody>
          <a:bodyPr/>
          <a:lstStyle>
            <a:lvl1pPr>
              <a:buClr>
                <a:schemeClr val="accent4"/>
              </a:buClr>
              <a:defRPr>
                <a:solidFill>
                  <a:schemeClr val="accent1"/>
                </a:solidFill>
                <a:latin typeface="+mj-lt"/>
              </a:defRPr>
            </a:lvl1pPr>
            <a:lvl2pPr marL="800100" indent="-342900">
              <a:buClr>
                <a:schemeClr val="accent4"/>
              </a:buClr>
              <a:buFont typeface="Arial" panose="020B0604020202020204" pitchFamily="34" charset="0"/>
              <a:buChar char="•"/>
              <a:defRPr/>
            </a:lvl2pPr>
            <a:lvl3pPr>
              <a:buClr>
                <a:schemeClr val="accent4"/>
              </a:buClr>
              <a:defRPr/>
            </a:lvl3pPr>
            <a:lvl4pPr>
              <a:buClr>
                <a:schemeClr val="accent4"/>
              </a:buClr>
              <a:defRPr/>
            </a:lvl4pPr>
            <a:lvl5pPr>
              <a:buClr>
                <a:schemeClr val="accent4"/>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6172200" y="1825625"/>
            <a:ext cx="5181600" cy="4351338"/>
          </a:xfrm>
        </p:spPr>
        <p:txBody>
          <a:bodyPr/>
          <a:lstStyle>
            <a:lvl1pPr>
              <a:buClr>
                <a:schemeClr val="accent4"/>
              </a:buClr>
              <a:defRPr>
                <a:solidFill>
                  <a:schemeClr val="accent1"/>
                </a:solidFill>
                <a:latin typeface="+mj-lt"/>
              </a:defRPr>
            </a:lvl1pPr>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p:txBody>
          <a:bodyPr/>
          <a:lstStyle/>
          <a:p>
            <a:fld id="{DD9086C6-6D3F-43FF-B018-72186667703A}" type="datetimeFigureOut">
              <a:rPr lang="fr-FR" smtClean="0"/>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041819-6BCB-4DEE-8F3A-1A46FEA877E4}" type="slidenum">
              <a:rPr lang="fr-FR" smtClean="0"/>
              <a:t>‹N°›</a:t>
            </a:fld>
            <a:endParaRPr lang="fr-FR"/>
          </a:p>
        </p:txBody>
      </p:sp>
      <p:pic>
        <p:nvPicPr>
          <p:cNvPr id="10" name="Image 9"/>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316576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lvl1pPr>
              <a:defRPr>
                <a:solidFill>
                  <a:schemeClr val="accent4"/>
                </a:solidFill>
              </a:defRPr>
            </a:lvl1pPr>
          </a:lstStyle>
          <a:p>
            <a:r>
              <a:rPr lang="fr-FR"/>
              <a:t>Modifiez le style du titre</a:t>
            </a:r>
            <a:endParaRPr lang="fr-FR" dirty="0"/>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a:buClr>
                <a:schemeClr val="accent2"/>
              </a:buClr>
              <a:defRPr>
                <a:solidFill>
                  <a:schemeClr val="tx2"/>
                </a:solidFill>
                <a:latin typeface="+mj-lt"/>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a:buClr>
                <a:schemeClr val="accent5"/>
              </a:buClr>
              <a:defRPr>
                <a:solidFill>
                  <a:schemeClr val="accent1"/>
                </a:solidFill>
                <a:latin typeface="+mj-lt"/>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e la date 6"/>
          <p:cNvSpPr>
            <a:spLocks noGrp="1"/>
          </p:cNvSpPr>
          <p:nvPr>
            <p:ph type="dt" sz="half" idx="10"/>
          </p:nvPr>
        </p:nvSpPr>
        <p:spPr/>
        <p:txBody>
          <a:bodyPr/>
          <a:lstStyle/>
          <a:p>
            <a:fld id="{DD9086C6-6D3F-43FF-B018-72186667703A}" type="datetimeFigureOut">
              <a:rPr lang="fr-FR" smtClean="0"/>
              <a:t>19/04/2021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C041819-6BCB-4DEE-8F3A-1A46FEA877E4}" type="slidenum">
              <a:rPr lang="fr-FR" smtClean="0"/>
              <a:t>‹N°›</a:t>
            </a:fld>
            <a:endParaRPr lang="fr-FR"/>
          </a:p>
        </p:txBody>
      </p:sp>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166571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4"/>
                </a:solidFill>
              </a:defRPr>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fld id="{DD9086C6-6D3F-43FF-B018-72186667703A}" type="datetimeFigureOut">
              <a:rPr lang="fr-FR" smtClean="0"/>
              <a:t>19/04/2021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041819-6BCB-4DEE-8F3A-1A46FEA877E4}" type="slidenum">
              <a:rPr lang="fr-FR" smtClean="0"/>
              <a:t>‹N°›</a:t>
            </a:fld>
            <a:endParaRPr lang="fr-FR"/>
          </a:p>
        </p:txBody>
      </p:sp>
      <p:pic>
        <p:nvPicPr>
          <p:cNvPr id="7" name="Image 6"/>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280986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9086C6-6D3F-43FF-B018-72186667703A}" type="datetimeFigureOut">
              <a:rPr lang="fr-FR" smtClean="0"/>
              <a:t>19/04/2021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C041819-6BCB-4DEE-8F3A-1A46FEA877E4}" type="slidenum">
              <a:rPr lang="fr-FR" smtClean="0"/>
              <a:t>‹N°›</a:t>
            </a:fld>
            <a:endParaRPr lang="fr-FR"/>
          </a:p>
        </p:txBody>
      </p:sp>
      <p:pic>
        <p:nvPicPr>
          <p:cNvPr id="6" name="Image 5"/>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84198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solidFill>
                  <a:schemeClr val="accent4"/>
                </a:solidFill>
              </a:defRPr>
            </a:lvl1pPr>
          </a:lstStyle>
          <a:p>
            <a:r>
              <a:rPr lang="fr-FR"/>
              <a:t>Modifiez le style du titre</a:t>
            </a:r>
            <a:endParaRPr lang="fr-FR" dirty="0"/>
          </a:p>
        </p:txBody>
      </p:sp>
      <p:sp>
        <p:nvSpPr>
          <p:cNvPr id="3" name="Espace réservé du contenu 2"/>
          <p:cNvSpPr>
            <a:spLocks noGrp="1"/>
          </p:cNvSpPr>
          <p:nvPr>
            <p:ph idx="1"/>
          </p:nvPr>
        </p:nvSpPr>
        <p:spPr>
          <a:xfrm>
            <a:off x="5183188" y="1460500"/>
            <a:ext cx="6170612" cy="4400550"/>
          </a:xfrm>
        </p:spPr>
        <p:txBody>
          <a:bodyPr/>
          <a:lstStyle>
            <a:lvl1pPr>
              <a:buClr>
                <a:schemeClr val="accent4"/>
              </a:buClr>
              <a:defRPr sz="3200">
                <a:solidFill>
                  <a:schemeClr val="accent1"/>
                </a:solidFill>
                <a:latin typeface="+mj-lt"/>
              </a:defRPr>
            </a:lvl1pPr>
            <a:lvl2pPr>
              <a:buClr>
                <a:schemeClr val="accent4"/>
              </a:buClr>
              <a:defRPr sz="2800"/>
            </a:lvl2pPr>
            <a:lvl3pPr>
              <a:buClr>
                <a:schemeClr val="accent4"/>
              </a:buClr>
              <a:defRPr sz="2400"/>
            </a:lvl3pPr>
            <a:lvl4pPr>
              <a:buClr>
                <a:schemeClr val="accent4"/>
              </a:buClr>
              <a:defRPr sz="2000"/>
            </a:lvl4pPr>
            <a:lvl5pPr>
              <a:buClr>
                <a:schemeClr val="accent4"/>
              </a:buCl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D9086C6-6D3F-43FF-B018-72186667703A}" type="datetimeFigureOut">
              <a:rPr lang="fr-FR" smtClean="0"/>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041819-6BCB-4DEE-8F3A-1A46FEA877E4}" type="slidenum">
              <a:rPr lang="fr-FR" smtClean="0"/>
              <a:t>‹N°›</a:t>
            </a:fld>
            <a:endParaRPr lang="fr-FR"/>
          </a:p>
        </p:txBody>
      </p:sp>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197867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solidFill>
                  <a:schemeClr val="accent4"/>
                </a:solidFill>
              </a:defRPr>
            </a:lvl1pPr>
          </a:lstStyle>
          <a:p>
            <a:r>
              <a:rPr lang="fr-FR"/>
              <a:t>Modifiez le style du titre</a:t>
            </a:r>
            <a:endParaRPr lang="fr-FR" dirty="0"/>
          </a:p>
        </p:txBody>
      </p:sp>
      <p:sp>
        <p:nvSpPr>
          <p:cNvPr id="3" name="Espace réservé pour une image  2"/>
          <p:cNvSpPr>
            <a:spLocks noGrp="1"/>
          </p:cNvSpPr>
          <p:nvPr>
            <p:ph type="pic" idx="1"/>
          </p:nvPr>
        </p:nvSpPr>
        <p:spPr>
          <a:xfrm>
            <a:off x="5183188" y="987425"/>
            <a:ext cx="566448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D9086C6-6D3F-43FF-B018-72186667703A}" type="datetimeFigureOut">
              <a:rPr lang="fr-FR" smtClean="0"/>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041819-6BCB-4DEE-8F3A-1A46FEA877E4}" type="slidenum">
              <a:rPr lang="fr-FR" smtClean="0"/>
              <a:t>‹N°›</a:t>
            </a:fld>
            <a:endParaRPr lang="fr-FR"/>
          </a:p>
        </p:txBody>
      </p:sp>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l="6969" t="17005" r="67117" b="27268"/>
          <a:stretch/>
        </p:blipFill>
        <p:spPr>
          <a:xfrm>
            <a:off x="10500573" y="184599"/>
            <a:ext cx="1503006" cy="1461639"/>
          </a:xfrm>
          <a:prstGeom prst="rect">
            <a:avLst/>
          </a:prstGeom>
        </p:spPr>
      </p:pic>
    </p:spTree>
    <p:extLst>
      <p:ext uri="{BB962C8B-B14F-4D97-AF65-F5344CB8AC3E}">
        <p14:creationId xmlns:p14="http://schemas.microsoft.com/office/powerpoint/2010/main" val="174520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9086C6-6D3F-43FF-B018-72186667703A}" type="datetimeFigureOut">
              <a:rPr lang="fr-FR" smtClean="0"/>
              <a:t>19/04/2021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41819-6BCB-4DEE-8F3A-1A46FEA877E4}" type="slidenum">
              <a:rPr lang="fr-FR" smtClean="0"/>
              <a:t>‹N°›</a:t>
            </a:fld>
            <a:endParaRPr lang="fr-FR"/>
          </a:p>
        </p:txBody>
      </p:sp>
    </p:spTree>
    <p:extLst>
      <p:ext uri="{BB962C8B-B14F-4D97-AF65-F5344CB8AC3E}">
        <p14:creationId xmlns:p14="http://schemas.microsoft.com/office/powerpoint/2010/main" val="3369161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microsoft.com/office/2007/relationships/hdphoto" Target="../media/hdphoto1.wdp"/><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p:nvPr>
        </p:nvSpPr>
        <p:spPr>
          <a:xfrm>
            <a:off x="514846" y="2980134"/>
            <a:ext cx="11431348" cy="2700139"/>
          </a:xfrm>
        </p:spPr>
        <p:txBody>
          <a:bodyPr>
            <a:normAutofit/>
          </a:bodyPr>
          <a:lstStyle/>
          <a:p>
            <a:pPr algn="l"/>
            <a:r>
              <a:rPr lang="fr-FR" sz="5400" dirty="0"/>
              <a:t>DIETACE – Difficultés d’Inclusion des Elèves avec TSA : Attitudes et Comportements des enseignants.</a:t>
            </a:r>
          </a:p>
        </p:txBody>
      </p:sp>
      <p:sp>
        <p:nvSpPr>
          <p:cNvPr id="3" name="Sous-titre 2"/>
          <p:cNvSpPr>
            <a:spLocks noGrp="1"/>
          </p:cNvSpPr>
          <p:nvPr>
            <p:ph type="subTitle" idx="1"/>
          </p:nvPr>
        </p:nvSpPr>
        <p:spPr>
          <a:xfrm>
            <a:off x="514846" y="5849431"/>
            <a:ext cx="6638122" cy="641385"/>
          </a:xfrm>
        </p:spPr>
        <p:txBody>
          <a:bodyPr>
            <a:noAutofit/>
          </a:bodyPr>
          <a:lstStyle/>
          <a:p>
            <a:pPr algn="l"/>
            <a:r>
              <a:rPr lang="fr-FR" dirty="0"/>
              <a:t>Mickaël Jury, </a:t>
            </a:r>
            <a:r>
              <a:rPr lang="fr-FR" dirty="0" err="1"/>
              <a:t>Kamilla</a:t>
            </a:r>
            <a:r>
              <a:rPr lang="fr-FR" dirty="0"/>
              <a:t> </a:t>
            </a:r>
            <a:r>
              <a:rPr lang="fr-FR" dirty="0" err="1"/>
              <a:t>Khamzina</a:t>
            </a:r>
            <a:r>
              <a:rPr lang="fr-FR" dirty="0"/>
              <a:t>, Caroline </a:t>
            </a:r>
            <a:r>
              <a:rPr lang="fr-FR" dirty="0" err="1"/>
              <a:t>Desombre</a:t>
            </a:r>
            <a:r>
              <a:rPr lang="fr-FR" dirty="0"/>
              <a:t>, Marie-Christine </a:t>
            </a:r>
            <a:r>
              <a:rPr lang="fr-FR" dirty="0" err="1"/>
              <a:t>Toczek</a:t>
            </a:r>
            <a:r>
              <a:rPr lang="fr-FR" dirty="0"/>
              <a:t>, Patrick Chambres</a:t>
            </a:r>
            <a:br>
              <a:rPr lang="fr-FR" dirty="0"/>
            </a:br>
            <a:endParaRPr lang="fr-FR" dirty="0"/>
          </a:p>
        </p:txBody>
      </p:sp>
      <p:sp>
        <p:nvSpPr>
          <p:cNvPr id="4" name="Sous-titre 2"/>
          <p:cNvSpPr txBox="1">
            <a:spLocks/>
          </p:cNvSpPr>
          <p:nvPr/>
        </p:nvSpPr>
        <p:spPr>
          <a:xfrm>
            <a:off x="514846" y="2568654"/>
            <a:ext cx="11037074" cy="79524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dirty="0">
                <a:solidFill>
                  <a:schemeClr val="accent5">
                    <a:lumMod val="75000"/>
                  </a:schemeClr>
                </a:solidFill>
              </a:rPr>
              <a:t>AAP Autisme 2017</a:t>
            </a:r>
          </a:p>
        </p:txBody>
      </p:sp>
      <p:pic>
        <p:nvPicPr>
          <p:cNvPr id="5" name="Image 4"/>
          <p:cNvPicPr>
            <a:picLocks noChangeAspect="1"/>
          </p:cNvPicPr>
          <p:nvPr/>
        </p:nvPicPr>
        <p:blipFill rotWithShape="1">
          <a:blip r:embed="rId3">
            <a:extLst>
              <a:ext uri="{28A0092B-C50C-407E-A947-70E740481C1C}">
                <a14:useLocalDpi xmlns:a14="http://schemas.microsoft.com/office/drawing/2010/main" val="0"/>
              </a:ext>
            </a:extLst>
          </a:blip>
          <a:srcRect t="16726" b="16141"/>
          <a:stretch/>
        </p:blipFill>
        <p:spPr>
          <a:xfrm>
            <a:off x="9342766" y="314843"/>
            <a:ext cx="2459474" cy="1651117"/>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586" y="0"/>
            <a:ext cx="2791879" cy="2377440"/>
          </a:xfrm>
          <a:prstGeom prst="rect">
            <a:avLst/>
          </a:prstGeom>
        </p:spPr>
      </p:pic>
      <p:pic>
        <p:nvPicPr>
          <p:cNvPr id="7" name="Image 6">
            <a:extLst>
              <a:ext uri="{FF2B5EF4-FFF2-40B4-BE49-F238E27FC236}">
                <a16:creationId xmlns:a16="http://schemas.microsoft.com/office/drawing/2014/main" id="{60603D23-422D-1D4A-8535-D3D0CF34B295}"/>
              </a:ext>
            </a:extLst>
          </p:cNvPr>
          <p:cNvPicPr>
            <a:picLocks noChangeAspect="1"/>
          </p:cNvPicPr>
          <p:nvPr/>
        </p:nvPicPr>
        <p:blipFill>
          <a:blip r:embed="rId5"/>
          <a:stretch>
            <a:fillRect/>
          </a:stretch>
        </p:blipFill>
        <p:spPr>
          <a:xfrm>
            <a:off x="8610535" y="5745959"/>
            <a:ext cx="3464002" cy="848327"/>
          </a:xfrm>
          <a:prstGeom prst="rect">
            <a:avLst/>
          </a:prstGeom>
        </p:spPr>
      </p:pic>
    </p:spTree>
    <p:extLst>
      <p:ext uri="{BB962C8B-B14F-4D97-AF65-F5344CB8AC3E}">
        <p14:creationId xmlns:p14="http://schemas.microsoft.com/office/powerpoint/2010/main" val="1277205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Résultats (1064 enseignant·es)</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6" name="Titre 1"/>
          <p:cNvSpPr>
            <a:spLocks noGrp="1"/>
          </p:cNvSpPr>
          <p:nvPr>
            <p:ph type="title"/>
          </p:nvPr>
        </p:nvSpPr>
        <p:spPr/>
        <p:txBody>
          <a:bodyPr/>
          <a:lstStyle/>
          <a:p>
            <a:r>
              <a:rPr lang="fr-FR" dirty="0"/>
              <a:t>Etude quantitative </a:t>
            </a:r>
          </a:p>
        </p:txBody>
      </p:sp>
      <p:graphicFrame>
        <p:nvGraphicFramePr>
          <p:cNvPr id="2" name="Graphique 1">
            <a:extLst>
              <a:ext uri="{FF2B5EF4-FFF2-40B4-BE49-F238E27FC236}">
                <a16:creationId xmlns:a16="http://schemas.microsoft.com/office/drawing/2014/main" id="{2E9A7078-8837-FB44-8AE3-A974909C1B4C}"/>
              </a:ext>
            </a:extLst>
          </p:cNvPr>
          <p:cNvGraphicFramePr/>
          <p:nvPr>
            <p:extLst>
              <p:ext uri="{D42A27DB-BD31-4B8C-83A1-F6EECF244321}">
                <p14:modId xmlns:p14="http://schemas.microsoft.com/office/powerpoint/2010/main" val="713197105"/>
              </p:ext>
            </p:extLst>
          </p:nvPr>
        </p:nvGraphicFramePr>
        <p:xfrm>
          <a:off x="2031999" y="1944914"/>
          <a:ext cx="8069944" cy="4673600"/>
        </p:xfrm>
        <a:graphic>
          <a:graphicData uri="http://schemas.openxmlformats.org/drawingml/2006/chart">
            <c:chart xmlns:c="http://schemas.openxmlformats.org/drawingml/2006/chart" xmlns:r="http://schemas.openxmlformats.org/officeDocument/2006/relationships" r:id="rId3"/>
          </a:graphicData>
        </a:graphic>
      </p:graphicFrame>
      <p:sp>
        <p:nvSpPr>
          <p:cNvPr id="4" name="Ellipse 3">
            <a:extLst>
              <a:ext uri="{FF2B5EF4-FFF2-40B4-BE49-F238E27FC236}">
                <a16:creationId xmlns:a16="http://schemas.microsoft.com/office/drawing/2014/main" id="{4FE23010-BC59-1C4C-A629-78E36C3B6108}"/>
              </a:ext>
            </a:extLst>
          </p:cNvPr>
          <p:cNvSpPr/>
          <p:nvPr/>
        </p:nvSpPr>
        <p:spPr>
          <a:xfrm>
            <a:off x="5397207" y="3463661"/>
            <a:ext cx="4704736" cy="32741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F6246DF5-61E0-D243-8A55-DD15865C9F30}"/>
              </a:ext>
            </a:extLst>
          </p:cNvPr>
          <p:cNvSpPr txBox="1"/>
          <p:nvPr/>
        </p:nvSpPr>
        <p:spPr>
          <a:xfrm>
            <a:off x="10160001" y="6339897"/>
            <a:ext cx="1760354" cy="369332"/>
          </a:xfrm>
          <a:prstGeom prst="rect">
            <a:avLst/>
          </a:prstGeom>
          <a:noFill/>
        </p:spPr>
        <p:txBody>
          <a:bodyPr wrap="none" rtlCol="0">
            <a:spAutoFit/>
          </a:bodyPr>
          <a:lstStyle/>
          <a:p>
            <a:r>
              <a:rPr lang="fr-FR" dirty="0"/>
              <a:t>Jury et al., 2021c</a:t>
            </a:r>
          </a:p>
        </p:txBody>
      </p:sp>
    </p:spTree>
    <p:extLst>
      <p:ext uri="{BB962C8B-B14F-4D97-AF65-F5344CB8AC3E}">
        <p14:creationId xmlns:p14="http://schemas.microsoft.com/office/powerpoint/2010/main" val="155259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chart seriesIdx="-4" categoryIdx="0" bldStep="category"/>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graphicEl>
                                              <a:chart seriesIdx="-4" categoryIdx="1"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chart seriesIdx="-4" categoryIdx="2" bldStep="category"/>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chart seriesIdx="-4" categoryIdx="3" bldStep="category"/>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chart seriesIdx="-4" categoryIdx="4" bldStep="category"/>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category"/>
        </p:bldSub>
      </p:bldGraphic>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BABBBD-58E2-2845-9C01-E25A6F36A8AB}"/>
              </a:ext>
            </a:extLst>
          </p:cNvPr>
          <p:cNvSpPr>
            <a:spLocks noGrp="1"/>
          </p:cNvSpPr>
          <p:nvPr>
            <p:ph type="title"/>
          </p:nvPr>
        </p:nvSpPr>
        <p:spPr/>
        <p:txBody>
          <a:bodyPr/>
          <a:lstStyle/>
          <a:p>
            <a:r>
              <a:rPr lang="fr-FR" dirty="0"/>
              <a:t>Discussion des résultats</a:t>
            </a:r>
          </a:p>
        </p:txBody>
      </p:sp>
      <p:sp>
        <p:nvSpPr>
          <p:cNvPr id="3" name="Espace réservé du contenu 2">
            <a:extLst>
              <a:ext uri="{FF2B5EF4-FFF2-40B4-BE49-F238E27FC236}">
                <a16:creationId xmlns:a16="http://schemas.microsoft.com/office/drawing/2014/main" id="{795A8FDC-5377-FA4B-8E5C-D935A5E7189E}"/>
              </a:ext>
            </a:extLst>
          </p:cNvPr>
          <p:cNvSpPr>
            <a:spLocks noGrp="1"/>
          </p:cNvSpPr>
          <p:nvPr>
            <p:ph idx="1"/>
          </p:nvPr>
        </p:nvSpPr>
        <p:spPr/>
        <p:txBody>
          <a:bodyPr/>
          <a:lstStyle/>
          <a:p>
            <a:r>
              <a:rPr lang="fr-FR" dirty="0"/>
              <a:t>Les résultats de ces différentes études indiquent la forte résistance encore présente chez les enseignant·es quant à l’inclusion des élèves porteurs d’un trouble du spectre autistique.</a:t>
            </a:r>
          </a:p>
          <a:p>
            <a:r>
              <a:rPr lang="fr-FR" dirty="0"/>
              <a:t>Ils permettent de mieux comprendre la représentation de l’autisme pour ce public</a:t>
            </a:r>
          </a:p>
          <a:p>
            <a:pPr lvl="1"/>
            <a:r>
              <a:rPr lang="fr-FR" dirty="0">
                <a:solidFill>
                  <a:schemeClr val="accent1"/>
                </a:solidFill>
              </a:rPr>
              <a:t>Difficultés de comportements (</a:t>
            </a:r>
            <a:r>
              <a:rPr lang="fr-FR" dirty="0" err="1">
                <a:solidFill>
                  <a:schemeClr val="accent1"/>
                </a:solidFill>
              </a:rPr>
              <a:t>Dachez</a:t>
            </a:r>
            <a:r>
              <a:rPr lang="fr-FR" dirty="0">
                <a:solidFill>
                  <a:schemeClr val="accent1"/>
                </a:solidFill>
              </a:rPr>
              <a:t> et al., 2016) !</a:t>
            </a:r>
          </a:p>
          <a:p>
            <a:r>
              <a:rPr lang="fr-FR" dirty="0"/>
              <a:t>Quant on crée de la diversité (que l’on ne réduit pas l’autisme à </a:t>
            </a:r>
            <a:r>
              <a:rPr lang="fr-FR" u="sng" dirty="0"/>
              <a:t>un</a:t>
            </a:r>
            <a:r>
              <a:rPr lang="fr-FR" dirty="0"/>
              <a:t> label), les attitudes semblent changer ! (Er-</a:t>
            </a:r>
            <a:r>
              <a:rPr lang="fr-FR" dirty="0" err="1"/>
              <a:t>Raify</a:t>
            </a:r>
            <a:r>
              <a:rPr lang="fr-FR" dirty="0"/>
              <a:t> &amp; </a:t>
            </a:r>
            <a:r>
              <a:rPr lang="fr-FR" dirty="0" err="1"/>
              <a:t>Brauer</a:t>
            </a:r>
            <a:r>
              <a:rPr lang="fr-FR" dirty="0"/>
              <a:t>, 2013)</a:t>
            </a:r>
          </a:p>
        </p:txBody>
      </p:sp>
    </p:spTree>
    <p:extLst>
      <p:ext uri="{BB962C8B-B14F-4D97-AF65-F5344CB8AC3E}">
        <p14:creationId xmlns:p14="http://schemas.microsoft.com/office/powerpoint/2010/main" val="412042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8500" y="250825"/>
            <a:ext cx="10274300" cy="1755775"/>
          </a:xfrm>
        </p:spPr>
        <p:txBody>
          <a:bodyPr/>
          <a:lstStyle/>
          <a:p>
            <a:r>
              <a:rPr lang="fr-FR" dirty="0"/>
              <a:t>Perspectives pour l’action publique </a:t>
            </a:r>
          </a:p>
        </p:txBody>
      </p:sp>
      <p:sp>
        <p:nvSpPr>
          <p:cNvPr id="3" name="Espace réservé du contenu 2"/>
          <p:cNvSpPr>
            <a:spLocks noGrp="1"/>
          </p:cNvSpPr>
          <p:nvPr>
            <p:ph idx="1"/>
          </p:nvPr>
        </p:nvSpPr>
        <p:spPr>
          <a:xfrm>
            <a:off x="698500" y="2006600"/>
            <a:ext cx="10731500" cy="4351338"/>
          </a:xfrm>
        </p:spPr>
        <p:txBody>
          <a:bodyPr>
            <a:normAutofit/>
          </a:bodyPr>
          <a:lstStyle/>
          <a:p>
            <a:r>
              <a:rPr lang="fr-FR" dirty="0">
                <a:solidFill>
                  <a:schemeClr val="accent1">
                    <a:lumMod val="75000"/>
                  </a:schemeClr>
                </a:solidFill>
              </a:rPr>
              <a:t>Dans la scolarisation et l’accompagnement des élèves en situation de handicap, nous raisonnons encore beaucoup par le prisme des troubles.</a:t>
            </a:r>
          </a:p>
          <a:p>
            <a:pPr lvl="1"/>
            <a:r>
              <a:rPr lang="fr-FR" dirty="0">
                <a:solidFill>
                  <a:schemeClr val="accent1">
                    <a:lumMod val="75000"/>
                  </a:schemeClr>
                </a:solidFill>
              </a:rPr>
              <a:t>Voir rapport de la DEPP (2020)</a:t>
            </a:r>
          </a:p>
          <a:p>
            <a:pPr lvl="1"/>
            <a:r>
              <a:rPr lang="fr-FR" dirty="0">
                <a:solidFill>
                  <a:schemeClr val="accent1">
                    <a:lumMod val="75000"/>
                  </a:schemeClr>
                </a:solidFill>
              </a:rPr>
              <a:t>Conception médicale du handicap</a:t>
            </a:r>
          </a:p>
          <a:p>
            <a:pPr lvl="2"/>
            <a:r>
              <a:rPr lang="fr-FR" dirty="0">
                <a:solidFill>
                  <a:schemeClr val="accent1">
                    <a:lumMod val="75000"/>
                  </a:schemeClr>
                </a:solidFill>
              </a:rPr>
              <a:t>Réponses individuelles plutôt que collectives (modèle social)</a:t>
            </a:r>
          </a:p>
          <a:p>
            <a:r>
              <a:rPr lang="fr-FR" dirty="0">
                <a:solidFill>
                  <a:schemeClr val="accent1">
                    <a:lumMod val="75000"/>
                  </a:schemeClr>
                </a:solidFill>
              </a:rPr>
              <a:t>La question de la formation ? </a:t>
            </a:r>
          </a:p>
          <a:p>
            <a:pPr lvl="1"/>
            <a:r>
              <a:rPr lang="fr-FR" dirty="0">
                <a:solidFill>
                  <a:schemeClr val="accent1">
                    <a:lumMod val="75000"/>
                  </a:schemeClr>
                </a:solidFill>
              </a:rPr>
              <a:t>Des modules de formations spécifiques sur l’autisme ?</a:t>
            </a:r>
          </a:p>
        </p:txBody>
      </p:sp>
      <p:sp>
        <p:nvSpPr>
          <p:cNvPr id="4" name="Rectangle : coins arrondis 3">
            <a:extLst>
              <a:ext uri="{FF2B5EF4-FFF2-40B4-BE49-F238E27FC236}">
                <a16:creationId xmlns:a16="http://schemas.microsoft.com/office/drawing/2014/main" id="{C84277CA-C09E-0B4D-9180-E250D574CAAE}"/>
              </a:ext>
            </a:extLst>
          </p:cNvPr>
          <p:cNvSpPr/>
          <p:nvPr/>
        </p:nvSpPr>
        <p:spPr>
          <a:xfrm>
            <a:off x="1219200" y="5290457"/>
            <a:ext cx="3777343" cy="1175657"/>
          </a:xfrm>
          <a:prstGeom prst="roundRect">
            <a:avLst/>
          </a:prstGeom>
          <a:solidFill>
            <a:srgbClr val="88B4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Quelle place dans la formation initiale ?</a:t>
            </a:r>
          </a:p>
        </p:txBody>
      </p:sp>
      <p:sp>
        <p:nvSpPr>
          <p:cNvPr id="5" name="Rectangle : coins arrondis 4">
            <a:extLst>
              <a:ext uri="{FF2B5EF4-FFF2-40B4-BE49-F238E27FC236}">
                <a16:creationId xmlns:a16="http://schemas.microsoft.com/office/drawing/2014/main" id="{3A206112-7405-404F-BD6A-E3F3BE1B8311}"/>
              </a:ext>
            </a:extLst>
          </p:cNvPr>
          <p:cNvSpPr/>
          <p:nvPr/>
        </p:nvSpPr>
        <p:spPr>
          <a:xfrm>
            <a:off x="6955972" y="5290456"/>
            <a:ext cx="3777343" cy="1175657"/>
          </a:xfrm>
          <a:prstGeom prst="roundRect">
            <a:avLst/>
          </a:prstGeom>
          <a:solidFill>
            <a:srgbClr val="88B4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Quelle logique par rapport à la dynamique inclusive globale ?</a:t>
            </a:r>
          </a:p>
        </p:txBody>
      </p:sp>
    </p:spTree>
    <p:extLst>
      <p:ext uri="{BB962C8B-B14F-4D97-AF65-F5344CB8AC3E}">
        <p14:creationId xmlns:p14="http://schemas.microsoft.com/office/powerpoint/2010/main" val="85240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8500" y="250825"/>
            <a:ext cx="10274300" cy="1755775"/>
          </a:xfrm>
        </p:spPr>
        <p:txBody>
          <a:bodyPr/>
          <a:lstStyle/>
          <a:p>
            <a:r>
              <a:rPr lang="fr-FR" dirty="0"/>
              <a:t>Perspectives pour l’action publique </a:t>
            </a:r>
          </a:p>
        </p:txBody>
      </p:sp>
      <p:sp>
        <p:nvSpPr>
          <p:cNvPr id="3" name="Espace réservé du contenu 2"/>
          <p:cNvSpPr>
            <a:spLocks noGrp="1"/>
          </p:cNvSpPr>
          <p:nvPr>
            <p:ph idx="1"/>
          </p:nvPr>
        </p:nvSpPr>
        <p:spPr>
          <a:xfrm>
            <a:off x="698500" y="2006600"/>
            <a:ext cx="10731500" cy="4351338"/>
          </a:xfrm>
        </p:spPr>
        <p:txBody>
          <a:bodyPr>
            <a:normAutofit/>
          </a:bodyPr>
          <a:lstStyle/>
          <a:p>
            <a:r>
              <a:rPr lang="fr-FR" dirty="0">
                <a:solidFill>
                  <a:schemeClr val="accent1">
                    <a:lumMod val="75000"/>
                  </a:schemeClr>
                </a:solidFill>
              </a:rPr>
              <a:t>Se départir du label TSA pour s’engager dans une logique de besoins éducatifs particuliers ? (</a:t>
            </a:r>
            <a:r>
              <a:rPr lang="fr-FR" dirty="0" err="1">
                <a:solidFill>
                  <a:schemeClr val="accent1">
                    <a:lumMod val="75000"/>
                  </a:schemeClr>
                </a:solidFill>
              </a:rPr>
              <a:t>Thomazet</a:t>
            </a:r>
            <a:r>
              <a:rPr lang="fr-FR" dirty="0">
                <a:solidFill>
                  <a:schemeClr val="accent1">
                    <a:lumMod val="75000"/>
                  </a:schemeClr>
                </a:solidFill>
              </a:rPr>
              <a:t>, 2012)</a:t>
            </a:r>
          </a:p>
          <a:p>
            <a:pPr lvl="1"/>
            <a:r>
              <a:rPr lang="fr-FR" dirty="0">
                <a:solidFill>
                  <a:schemeClr val="accent1">
                    <a:lumMod val="75000"/>
                  </a:schemeClr>
                </a:solidFill>
              </a:rPr>
              <a:t>Identifier quelles sont les difficultés par rapport aux apprentissages pour mieux agir sur celles-ci.</a:t>
            </a:r>
          </a:p>
        </p:txBody>
      </p:sp>
    </p:spTree>
    <p:extLst>
      <p:ext uri="{BB962C8B-B14F-4D97-AF65-F5344CB8AC3E}">
        <p14:creationId xmlns:p14="http://schemas.microsoft.com/office/powerpoint/2010/main" val="147046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3CCED6-0A0C-BB4D-8F6A-AFC78C1595C8}"/>
              </a:ext>
            </a:extLst>
          </p:cNvPr>
          <p:cNvSpPr>
            <a:spLocks noGrp="1"/>
          </p:cNvSpPr>
          <p:nvPr>
            <p:ph type="title"/>
          </p:nvPr>
        </p:nvSpPr>
        <p:spPr/>
        <p:txBody>
          <a:bodyPr/>
          <a:lstStyle/>
          <a:p>
            <a:r>
              <a:rPr lang="fr-FR" dirty="0"/>
              <a:t>Perspectives pour l’action publique </a:t>
            </a:r>
          </a:p>
        </p:txBody>
      </p:sp>
      <p:sp>
        <p:nvSpPr>
          <p:cNvPr id="4" name="Espace réservé du contenu 3">
            <a:extLst>
              <a:ext uri="{FF2B5EF4-FFF2-40B4-BE49-F238E27FC236}">
                <a16:creationId xmlns:a16="http://schemas.microsoft.com/office/drawing/2014/main" id="{73A8C7B9-7D50-7043-BC9E-A68F0543217B}"/>
              </a:ext>
            </a:extLst>
          </p:cNvPr>
          <p:cNvSpPr>
            <a:spLocks noGrp="1"/>
          </p:cNvSpPr>
          <p:nvPr>
            <p:ph sz="half" idx="1"/>
          </p:nvPr>
        </p:nvSpPr>
        <p:spPr/>
        <p:txBody>
          <a:bodyPr>
            <a:normAutofit/>
          </a:bodyPr>
          <a:lstStyle/>
          <a:p>
            <a:r>
              <a:rPr lang="fr-FR" dirty="0"/>
              <a:t>Situation 1 :</a:t>
            </a:r>
          </a:p>
          <a:p>
            <a:pPr lvl="1"/>
            <a:r>
              <a:rPr lang="fr-FR" dirty="0">
                <a:solidFill>
                  <a:schemeClr val="accent1"/>
                </a:solidFill>
              </a:rPr>
              <a:t>« L’année prochaine, tu accueilleras dans ta classe un élève porteur d’un trouble du spectre autistique. »</a:t>
            </a:r>
          </a:p>
        </p:txBody>
      </p:sp>
      <p:sp>
        <p:nvSpPr>
          <p:cNvPr id="5" name="Espace réservé du contenu 4">
            <a:extLst>
              <a:ext uri="{FF2B5EF4-FFF2-40B4-BE49-F238E27FC236}">
                <a16:creationId xmlns:a16="http://schemas.microsoft.com/office/drawing/2014/main" id="{D74DA711-21FD-7245-AFD5-298A967ED086}"/>
              </a:ext>
            </a:extLst>
          </p:cNvPr>
          <p:cNvSpPr>
            <a:spLocks noGrp="1"/>
          </p:cNvSpPr>
          <p:nvPr>
            <p:ph sz="half" idx="2"/>
          </p:nvPr>
        </p:nvSpPr>
        <p:spPr>
          <a:xfrm>
            <a:off x="6172200" y="1825624"/>
            <a:ext cx="5181600" cy="3766571"/>
          </a:xfrm>
        </p:spPr>
        <p:txBody>
          <a:bodyPr>
            <a:normAutofit/>
          </a:bodyPr>
          <a:lstStyle/>
          <a:p>
            <a:r>
              <a:rPr lang="fr-FR" dirty="0"/>
              <a:t>Situation 2 : </a:t>
            </a:r>
          </a:p>
          <a:p>
            <a:pPr lvl="1"/>
            <a:r>
              <a:rPr lang="fr-FR" dirty="0">
                <a:solidFill>
                  <a:schemeClr val="accent1"/>
                </a:solidFill>
              </a:rPr>
              <a:t>« L’année prochaine, tu accueilleras dans ta classe un élève qui présente des difficultés persistantes d’attention, de compréhension et de communication. »</a:t>
            </a:r>
          </a:p>
          <a:p>
            <a:pPr lvl="1"/>
            <a:endParaRPr lang="fr-FR" dirty="0"/>
          </a:p>
        </p:txBody>
      </p:sp>
      <p:sp>
        <p:nvSpPr>
          <p:cNvPr id="6" name="Espace réservé du contenu 3">
            <a:extLst>
              <a:ext uri="{FF2B5EF4-FFF2-40B4-BE49-F238E27FC236}">
                <a16:creationId xmlns:a16="http://schemas.microsoft.com/office/drawing/2014/main" id="{188939B7-0032-B241-817D-96BC3DEAE694}"/>
              </a:ext>
            </a:extLst>
          </p:cNvPr>
          <p:cNvSpPr txBox="1">
            <a:spLocks/>
          </p:cNvSpPr>
          <p:nvPr/>
        </p:nvSpPr>
        <p:spPr>
          <a:xfrm>
            <a:off x="838200" y="4874726"/>
            <a:ext cx="10668000" cy="116953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chemeClr val="accent4"/>
              </a:buClr>
              <a:buFont typeface="Arial" panose="020B0604020202020204" pitchFamily="34" charset="0"/>
              <a:buChar char="•"/>
              <a:defRPr sz="2800" kern="1200">
                <a:solidFill>
                  <a:schemeClr val="accent1"/>
                </a:solidFill>
                <a:latin typeface="+mj-lt"/>
                <a:ea typeface="+mn-ea"/>
                <a:cs typeface="+mn-cs"/>
              </a:defRPr>
            </a:lvl1pPr>
            <a:lvl2pPr marL="800100" indent="-342900" algn="l" defTabSz="914400" rtl="0" eaLnBrk="1" latinLnBrk="0" hangingPunct="1">
              <a:lnSpc>
                <a:spcPct val="90000"/>
              </a:lnSpc>
              <a:spcBef>
                <a:spcPts val="500"/>
              </a:spcBef>
              <a:buClr>
                <a:schemeClr val="accent4"/>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Quelle situation favorisera davantage l’action ?</a:t>
            </a:r>
          </a:p>
          <a:p>
            <a:pPr lvl="1"/>
            <a:r>
              <a:rPr lang="fr-FR" dirty="0">
                <a:solidFill>
                  <a:schemeClr val="accent1"/>
                </a:solidFill>
              </a:rPr>
              <a:t>Si la réponse peut sembler évidente, il s’agit d’une hypothèse de recherche à creuser (fin du projet DIETACE)</a:t>
            </a:r>
          </a:p>
        </p:txBody>
      </p:sp>
    </p:spTree>
    <p:extLst>
      <p:ext uri="{BB962C8B-B14F-4D97-AF65-F5344CB8AC3E}">
        <p14:creationId xmlns:p14="http://schemas.microsoft.com/office/powerpoint/2010/main" val="319038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FCE90-B077-4E4B-8C97-2C8D79B8D1D1}"/>
              </a:ext>
            </a:extLst>
          </p:cNvPr>
          <p:cNvSpPr>
            <a:spLocks noGrp="1"/>
          </p:cNvSpPr>
          <p:nvPr>
            <p:ph type="title"/>
          </p:nvPr>
        </p:nvSpPr>
        <p:spPr/>
        <p:txBody>
          <a:bodyPr/>
          <a:lstStyle/>
          <a:p>
            <a:r>
              <a:rPr lang="fr-FR" dirty="0"/>
              <a:t>Perspectives pour l’action publique </a:t>
            </a:r>
          </a:p>
        </p:txBody>
      </p:sp>
      <p:sp>
        <p:nvSpPr>
          <p:cNvPr id="5" name="Espace réservé du contenu 4">
            <a:extLst>
              <a:ext uri="{FF2B5EF4-FFF2-40B4-BE49-F238E27FC236}">
                <a16:creationId xmlns:a16="http://schemas.microsoft.com/office/drawing/2014/main" id="{F53BAAA0-D93A-554D-B668-7EB5AF74E19F}"/>
              </a:ext>
            </a:extLst>
          </p:cNvPr>
          <p:cNvSpPr>
            <a:spLocks noGrp="1"/>
          </p:cNvSpPr>
          <p:nvPr>
            <p:ph idx="1"/>
          </p:nvPr>
        </p:nvSpPr>
        <p:spPr/>
        <p:txBody>
          <a:bodyPr/>
          <a:lstStyle/>
          <a:p>
            <a:r>
              <a:rPr lang="fr-FR" dirty="0"/>
              <a:t>L’inclusion des élèves avec un TSA et plus largement des élèves en situation de handicap est une question très vive pour l’ensemble des </a:t>
            </a:r>
            <a:r>
              <a:rPr lang="fr-FR" dirty="0" err="1"/>
              <a:t>acteur·trices</a:t>
            </a:r>
            <a:endParaRPr lang="fr-FR" dirty="0"/>
          </a:p>
          <a:p>
            <a:r>
              <a:rPr lang="fr-FR" dirty="0"/>
              <a:t>Il s’agit d’une question complexe comme l’illustrent les différents projets présentés aujourd’hui.</a:t>
            </a:r>
          </a:p>
          <a:p>
            <a:pPr lvl="1"/>
            <a:r>
              <a:rPr lang="fr-FR" dirty="0">
                <a:solidFill>
                  <a:schemeClr val="accent1"/>
                </a:solidFill>
              </a:rPr>
              <a:t>Voir aussi IDEAL 2 (ANR – Cyrielle </a:t>
            </a:r>
            <a:r>
              <a:rPr lang="fr-FR" dirty="0" err="1">
                <a:solidFill>
                  <a:schemeClr val="accent1"/>
                </a:solidFill>
              </a:rPr>
              <a:t>Derguy</a:t>
            </a:r>
            <a:r>
              <a:rPr lang="fr-FR" dirty="0">
                <a:solidFill>
                  <a:schemeClr val="accent1"/>
                </a:solidFill>
              </a:rPr>
              <a:t>), MIME (IRESP - Maria </a:t>
            </a:r>
            <a:r>
              <a:rPr lang="fr-FR" dirty="0" err="1">
                <a:solidFill>
                  <a:schemeClr val="accent1"/>
                </a:solidFill>
              </a:rPr>
              <a:t>Popa</a:t>
            </a:r>
            <a:r>
              <a:rPr lang="fr-FR" dirty="0">
                <a:solidFill>
                  <a:schemeClr val="accent1"/>
                </a:solidFill>
              </a:rPr>
              <a:t> Roch), ou DIVISE (ANR – Mickaël Jury)</a:t>
            </a:r>
          </a:p>
          <a:p>
            <a:r>
              <a:rPr lang="fr-FR" dirty="0"/>
              <a:t>Il est donc d’autant plus important de soutenir des projets en SHS pour mieux appréhender les mécanismes et offrir, à tous nos enfants, des conditions de scolarisation les plus profitables possibles.</a:t>
            </a:r>
          </a:p>
        </p:txBody>
      </p:sp>
    </p:spTree>
    <p:extLst>
      <p:ext uri="{BB962C8B-B14F-4D97-AF65-F5344CB8AC3E}">
        <p14:creationId xmlns:p14="http://schemas.microsoft.com/office/powerpoint/2010/main" val="271509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Merci de votre attention</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386" y="114300"/>
            <a:ext cx="3572014" cy="3041768"/>
          </a:xfrm>
          <a:prstGeom prst="rect">
            <a:avLst/>
          </a:prstGeom>
        </p:spPr>
      </p:pic>
      <p:pic>
        <p:nvPicPr>
          <p:cNvPr id="5" name="Image 4"/>
          <p:cNvPicPr>
            <a:picLocks noChangeAspect="1"/>
          </p:cNvPicPr>
          <p:nvPr/>
        </p:nvPicPr>
        <p:blipFill rotWithShape="1">
          <a:blip r:embed="rId4">
            <a:extLst>
              <a:ext uri="{28A0092B-C50C-407E-A947-70E740481C1C}">
                <a14:useLocalDpi xmlns:a14="http://schemas.microsoft.com/office/drawing/2010/main" val="0"/>
              </a:ext>
            </a:extLst>
          </a:blip>
          <a:srcRect t="16726" b="16141"/>
          <a:stretch/>
        </p:blipFill>
        <p:spPr>
          <a:xfrm>
            <a:off x="8544704" y="528955"/>
            <a:ext cx="3295636" cy="2212457"/>
          </a:xfrm>
          <a:prstGeom prst="rect">
            <a:avLst/>
          </a:prstGeom>
        </p:spPr>
      </p:pic>
      <p:pic>
        <p:nvPicPr>
          <p:cNvPr id="6" name="Image 5">
            <a:extLst>
              <a:ext uri="{FF2B5EF4-FFF2-40B4-BE49-F238E27FC236}">
                <a16:creationId xmlns:a16="http://schemas.microsoft.com/office/drawing/2014/main" id="{1531BB34-E34C-1447-B214-5055D05A841C}"/>
              </a:ext>
            </a:extLst>
          </p:cNvPr>
          <p:cNvPicPr>
            <a:picLocks noChangeAspect="1"/>
          </p:cNvPicPr>
          <p:nvPr/>
        </p:nvPicPr>
        <p:blipFill>
          <a:blip r:embed="rId5"/>
          <a:stretch>
            <a:fillRect/>
          </a:stretch>
        </p:blipFill>
        <p:spPr>
          <a:xfrm>
            <a:off x="8610535" y="5745959"/>
            <a:ext cx="3464002" cy="848327"/>
          </a:xfrm>
          <a:prstGeom prst="rect">
            <a:avLst/>
          </a:prstGeom>
        </p:spPr>
      </p:pic>
    </p:spTree>
    <p:extLst>
      <p:ext uri="{BB962C8B-B14F-4D97-AF65-F5344CB8AC3E}">
        <p14:creationId xmlns:p14="http://schemas.microsoft.com/office/powerpoint/2010/main" val="135505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44F3F7-B189-FE42-9ACD-27E111CD62B1}"/>
              </a:ext>
            </a:extLst>
          </p:cNvPr>
          <p:cNvSpPr>
            <a:spLocks noGrp="1"/>
          </p:cNvSpPr>
          <p:nvPr>
            <p:ph type="title"/>
          </p:nvPr>
        </p:nvSpPr>
        <p:spPr/>
        <p:txBody>
          <a:bodyPr/>
          <a:lstStyle/>
          <a:p>
            <a:r>
              <a:rPr lang="fr-FR" dirty="0"/>
              <a:t>Présentation du projet - Contexte</a:t>
            </a:r>
          </a:p>
        </p:txBody>
      </p:sp>
      <p:sp>
        <p:nvSpPr>
          <p:cNvPr id="3" name="Espace réservé du contenu 2">
            <a:extLst>
              <a:ext uri="{FF2B5EF4-FFF2-40B4-BE49-F238E27FC236}">
                <a16:creationId xmlns:a16="http://schemas.microsoft.com/office/drawing/2014/main" id="{63F803B6-064F-2A46-AB10-77C3DBA32E15}"/>
              </a:ext>
            </a:extLst>
          </p:cNvPr>
          <p:cNvSpPr>
            <a:spLocks noGrp="1"/>
          </p:cNvSpPr>
          <p:nvPr>
            <p:ph idx="1"/>
          </p:nvPr>
        </p:nvSpPr>
        <p:spPr>
          <a:xfrm>
            <a:off x="508255" y="2415834"/>
            <a:ext cx="10950319" cy="2041870"/>
          </a:xfrm>
        </p:spPr>
        <p:txBody>
          <a:bodyPr anchor="t">
            <a:normAutofit/>
          </a:bodyPr>
          <a:lstStyle/>
          <a:p>
            <a:r>
              <a:rPr lang="fr-FR" sz="2400" dirty="0"/>
              <a:t>Evolution de la scolarisation des élèves en situation de handicap</a:t>
            </a:r>
          </a:p>
          <a:p>
            <a:endParaRPr lang="fr-FR" sz="2400" dirty="0"/>
          </a:p>
          <a:p>
            <a:endParaRPr lang="fr-FR" sz="2400" dirty="0"/>
          </a:p>
          <a:p>
            <a:endParaRPr lang="fr-FR" sz="2400" dirty="0"/>
          </a:p>
          <a:p>
            <a:endParaRPr lang="fr-FR" sz="2800" dirty="0">
              <a:highlight>
                <a:srgbClr val="FFFF00"/>
              </a:highlight>
            </a:endParaRPr>
          </a:p>
          <a:p>
            <a:endParaRPr lang="fr-FR" dirty="0"/>
          </a:p>
          <a:p>
            <a:endParaRPr lang="fr-FR" dirty="0"/>
          </a:p>
          <a:p>
            <a:endParaRPr lang="fr-FR" dirty="0"/>
          </a:p>
          <a:p>
            <a:endParaRPr lang="fr-FR" dirty="0"/>
          </a:p>
          <a:p>
            <a:pPr marL="0" indent="0">
              <a:buNone/>
            </a:pPr>
            <a:endParaRPr lang="fr-FR" strike="sngStrike" dirty="0">
              <a:solidFill>
                <a:srgbClr val="FF0000"/>
              </a:solidFill>
            </a:endParaRPr>
          </a:p>
          <a:p>
            <a:pPr marL="0" indent="0">
              <a:buNone/>
            </a:pPr>
            <a:endParaRPr lang="fr-FR" dirty="0">
              <a:highlight>
                <a:srgbClr val="FFFF00"/>
              </a:highlight>
            </a:endParaRPr>
          </a:p>
        </p:txBody>
      </p:sp>
      <p:pic>
        <p:nvPicPr>
          <p:cNvPr id="9" name="Image 8">
            <a:extLst>
              <a:ext uri="{FF2B5EF4-FFF2-40B4-BE49-F238E27FC236}">
                <a16:creationId xmlns:a16="http://schemas.microsoft.com/office/drawing/2014/main" id="{0C777A83-C194-3C49-A6FA-85A456EF8D1A}"/>
              </a:ext>
            </a:extLst>
          </p:cNvPr>
          <p:cNvPicPr>
            <a:picLocks noChangeAspect="1"/>
          </p:cNvPicPr>
          <p:nvPr/>
        </p:nvPicPr>
        <p:blipFill>
          <a:blip r:embed="rId3"/>
          <a:stretch>
            <a:fillRect/>
          </a:stretch>
        </p:blipFill>
        <p:spPr>
          <a:xfrm>
            <a:off x="2111032" y="3363768"/>
            <a:ext cx="1547355" cy="1620000"/>
          </a:xfrm>
          <a:prstGeom prst="rect">
            <a:avLst/>
          </a:prstGeom>
        </p:spPr>
      </p:pic>
      <p:pic>
        <p:nvPicPr>
          <p:cNvPr id="11" name="Image 10">
            <a:extLst>
              <a:ext uri="{FF2B5EF4-FFF2-40B4-BE49-F238E27FC236}">
                <a16:creationId xmlns:a16="http://schemas.microsoft.com/office/drawing/2014/main" id="{3E4B9287-D21D-E140-8B2F-CFBD061893ED}"/>
              </a:ext>
            </a:extLst>
          </p:cNvPr>
          <p:cNvPicPr>
            <a:picLocks noChangeAspect="1"/>
          </p:cNvPicPr>
          <p:nvPr/>
        </p:nvPicPr>
        <p:blipFill>
          <a:blip r:embed="rId4"/>
          <a:stretch>
            <a:fillRect/>
          </a:stretch>
        </p:blipFill>
        <p:spPr>
          <a:xfrm>
            <a:off x="5025170" y="3400614"/>
            <a:ext cx="1391727" cy="1620000"/>
          </a:xfrm>
          <a:prstGeom prst="rect">
            <a:avLst/>
          </a:prstGeom>
        </p:spPr>
      </p:pic>
      <p:pic>
        <p:nvPicPr>
          <p:cNvPr id="18" name="Image 17">
            <a:extLst>
              <a:ext uri="{FF2B5EF4-FFF2-40B4-BE49-F238E27FC236}">
                <a16:creationId xmlns:a16="http://schemas.microsoft.com/office/drawing/2014/main" id="{7398B11E-1C67-B64A-842F-B1309778DE63}"/>
              </a:ext>
            </a:extLst>
          </p:cNvPr>
          <p:cNvPicPr>
            <a:picLocks noChangeAspect="1"/>
          </p:cNvPicPr>
          <p:nvPr/>
        </p:nvPicPr>
        <p:blipFill>
          <a:blip r:embed="rId5">
            <a:extLst>
              <a:ext uri="{BEBA8EAE-BF5A-486C-A8C5-ECC9F3942E4B}">
                <a14:imgProps xmlns:a14="http://schemas.microsoft.com/office/drawing/2010/main">
                  <a14:imgLayer r:embed="rId6">
                    <a14:imgEffect>
                      <a14:saturation sat="33000"/>
                    </a14:imgEffect>
                    <a14:imgEffect>
                      <a14:brightnessContrast bright="20000" contrast="20000"/>
                    </a14:imgEffect>
                  </a14:imgLayer>
                </a14:imgProps>
              </a:ext>
            </a:extLst>
          </a:blip>
          <a:stretch>
            <a:fillRect/>
          </a:stretch>
        </p:blipFill>
        <p:spPr>
          <a:xfrm>
            <a:off x="7983891" y="3382128"/>
            <a:ext cx="1395215" cy="1620000"/>
          </a:xfrm>
          <a:prstGeom prst="rect">
            <a:avLst/>
          </a:prstGeom>
        </p:spPr>
      </p:pic>
      <p:sp>
        <p:nvSpPr>
          <p:cNvPr id="20" name="Flèche droite à entaille 19">
            <a:extLst>
              <a:ext uri="{FF2B5EF4-FFF2-40B4-BE49-F238E27FC236}">
                <a16:creationId xmlns:a16="http://schemas.microsoft.com/office/drawing/2014/main" id="{45BADC41-6EAD-B946-A3EE-37B24CCD0F5F}"/>
              </a:ext>
            </a:extLst>
          </p:cNvPr>
          <p:cNvSpPr/>
          <p:nvPr/>
        </p:nvSpPr>
        <p:spPr>
          <a:xfrm>
            <a:off x="3464973" y="3723295"/>
            <a:ext cx="1393016" cy="602238"/>
          </a:xfrm>
          <a:prstGeom prst="notchedRightArrow">
            <a:avLst/>
          </a:prstGeom>
        </p:spPr>
        <p:style>
          <a:lnRef idx="0">
            <a:schemeClr val="dk1">
              <a:hueOff val="0"/>
              <a:satOff val="0"/>
              <a:lumOff val="0"/>
              <a:alphaOff val="0"/>
            </a:schemeClr>
          </a:lnRef>
          <a:fillRef idx="1">
            <a:schemeClr val="accent5">
              <a:tint val="40000"/>
              <a:hueOff val="0"/>
              <a:satOff val="0"/>
              <a:lumOff val="0"/>
              <a:alphaOff val="0"/>
            </a:schemeClr>
          </a:fillRef>
          <a:effectRef idx="2">
            <a:schemeClr val="accent5">
              <a:tint val="40000"/>
              <a:hueOff val="0"/>
              <a:satOff val="0"/>
              <a:lumOff val="0"/>
              <a:alphaOff val="0"/>
            </a:schemeClr>
          </a:effectRef>
          <a:fontRef idx="minor">
            <a:schemeClr val="dk1">
              <a:hueOff val="0"/>
              <a:satOff val="0"/>
              <a:lumOff val="0"/>
              <a:alphaOff val="0"/>
            </a:schemeClr>
          </a:fontRef>
        </p:style>
        <p:txBody>
          <a:bodyPr/>
          <a:lstStyle/>
          <a:p>
            <a:endParaRPr lang="fr-FR" dirty="0"/>
          </a:p>
        </p:txBody>
      </p:sp>
      <p:sp>
        <p:nvSpPr>
          <p:cNvPr id="6" name="ZoneTexte 5">
            <a:extLst>
              <a:ext uri="{FF2B5EF4-FFF2-40B4-BE49-F238E27FC236}">
                <a16:creationId xmlns:a16="http://schemas.microsoft.com/office/drawing/2014/main" id="{31C64183-AE79-8C48-8695-02909DC5631C}"/>
              </a:ext>
            </a:extLst>
          </p:cNvPr>
          <p:cNvSpPr txBox="1"/>
          <p:nvPr/>
        </p:nvSpPr>
        <p:spPr>
          <a:xfrm>
            <a:off x="7169190" y="5024770"/>
            <a:ext cx="2860428" cy="1477328"/>
          </a:xfrm>
          <a:prstGeom prst="rect">
            <a:avLst/>
          </a:prstGeom>
          <a:noFill/>
        </p:spPr>
        <p:txBody>
          <a:bodyPr wrap="square" rtlCol="0">
            <a:spAutoFit/>
          </a:bodyPr>
          <a:lstStyle/>
          <a:p>
            <a:pPr algn="ctr"/>
            <a:r>
              <a:rPr lang="fr-FR" sz="2400" dirty="0"/>
              <a:t>Inclusion = adaptation aux besoins de tous</a:t>
            </a:r>
          </a:p>
          <a:p>
            <a:endParaRPr lang="fr-FR" dirty="0"/>
          </a:p>
        </p:txBody>
      </p:sp>
      <p:sp>
        <p:nvSpPr>
          <p:cNvPr id="22" name="Flèche droite à entaille 21">
            <a:extLst>
              <a:ext uri="{FF2B5EF4-FFF2-40B4-BE49-F238E27FC236}">
                <a16:creationId xmlns:a16="http://schemas.microsoft.com/office/drawing/2014/main" id="{48B692C4-1ADF-6F45-9173-8F0AB1CE0A3B}"/>
              </a:ext>
            </a:extLst>
          </p:cNvPr>
          <p:cNvSpPr/>
          <p:nvPr/>
        </p:nvSpPr>
        <p:spPr>
          <a:xfrm>
            <a:off x="6503886" y="3723295"/>
            <a:ext cx="1393016" cy="602238"/>
          </a:xfrm>
          <a:prstGeom prst="notchedRightArrow">
            <a:avLst/>
          </a:prstGeom>
        </p:spPr>
        <p:style>
          <a:lnRef idx="0">
            <a:schemeClr val="dk1">
              <a:hueOff val="0"/>
              <a:satOff val="0"/>
              <a:lumOff val="0"/>
              <a:alphaOff val="0"/>
            </a:schemeClr>
          </a:lnRef>
          <a:fillRef idx="1">
            <a:schemeClr val="accent5">
              <a:tint val="40000"/>
              <a:hueOff val="0"/>
              <a:satOff val="0"/>
              <a:lumOff val="0"/>
              <a:alphaOff val="0"/>
            </a:schemeClr>
          </a:fillRef>
          <a:effectRef idx="2">
            <a:schemeClr val="accent5">
              <a:tint val="40000"/>
              <a:hueOff val="0"/>
              <a:satOff val="0"/>
              <a:lumOff val="0"/>
              <a:alphaOff val="0"/>
            </a:schemeClr>
          </a:effectRef>
          <a:fontRef idx="minor">
            <a:schemeClr val="dk1">
              <a:hueOff val="0"/>
              <a:satOff val="0"/>
              <a:lumOff val="0"/>
              <a:alphaOff val="0"/>
            </a:schemeClr>
          </a:fontRef>
        </p:style>
        <p:txBody>
          <a:bodyPr/>
          <a:lstStyle/>
          <a:p>
            <a:endParaRPr lang="fr-FR" dirty="0"/>
          </a:p>
        </p:txBody>
      </p:sp>
      <p:sp>
        <p:nvSpPr>
          <p:cNvPr id="7" name="Rectangle 6">
            <a:extLst>
              <a:ext uri="{FF2B5EF4-FFF2-40B4-BE49-F238E27FC236}">
                <a16:creationId xmlns:a16="http://schemas.microsoft.com/office/drawing/2014/main" id="{059385FE-6BA1-B846-9513-3D671ACC885A}"/>
              </a:ext>
            </a:extLst>
          </p:cNvPr>
          <p:cNvSpPr/>
          <p:nvPr/>
        </p:nvSpPr>
        <p:spPr>
          <a:xfrm>
            <a:off x="1810880" y="5064262"/>
            <a:ext cx="2147658" cy="443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ysClr val="windowText" lastClr="000000"/>
                </a:solidFill>
              </a:rPr>
              <a:t>Ségrégation</a:t>
            </a:r>
          </a:p>
        </p:txBody>
      </p:sp>
      <p:sp>
        <p:nvSpPr>
          <p:cNvPr id="24" name="Rectangle 23">
            <a:extLst>
              <a:ext uri="{FF2B5EF4-FFF2-40B4-BE49-F238E27FC236}">
                <a16:creationId xmlns:a16="http://schemas.microsoft.com/office/drawing/2014/main" id="{AA2B7F31-BA16-FD41-AD7E-060E53C3CB18}"/>
              </a:ext>
            </a:extLst>
          </p:cNvPr>
          <p:cNvSpPr/>
          <p:nvPr/>
        </p:nvSpPr>
        <p:spPr>
          <a:xfrm>
            <a:off x="4645386" y="5060735"/>
            <a:ext cx="2147658" cy="443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ysClr val="windowText" lastClr="000000"/>
                </a:solidFill>
              </a:rPr>
              <a:t>Intégration</a:t>
            </a:r>
          </a:p>
        </p:txBody>
      </p:sp>
    </p:spTree>
    <p:extLst>
      <p:ext uri="{BB962C8B-B14F-4D97-AF65-F5344CB8AC3E}">
        <p14:creationId xmlns:p14="http://schemas.microsoft.com/office/powerpoint/2010/main" val="343948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 grpId="0"/>
      <p:bldP spid="22" grpId="0" animBg="1"/>
      <p:bldP spid="7"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du projet - Contexte</a:t>
            </a:r>
          </a:p>
        </p:txBody>
      </p:sp>
      <p:sp>
        <p:nvSpPr>
          <p:cNvPr id="3" name="Espace réservé du contenu 2"/>
          <p:cNvSpPr>
            <a:spLocks noGrp="1"/>
          </p:cNvSpPr>
          <p:nvPr>
            <p:ph idx="1"/>
          </p:nvPr>
        </p:nvSpPr>
        <p:spPr>
          <a:xfrm>
            <a:off x="581192" y="2180496"/>
            <a:ext cx="11029615" cy="3975348"/>
          </a:xfrm>
        </p:spPr>
        <p:txBody>
          <a:bodyPr>
            <a:normAutofit/>
          </a:bodyPr>
          <a:lstStyle/>
          <a:p>
            <a:r>
              <a:rPr lang="fr-FR" sz="2400" dirty="0"/>
              <a:t>Un appareil législatif qui s’étoffe :</a:t>
            </a:r>
          </a:p>
          <a:p>
            <a:pPr lvl="1"/>
            <a:r>
              <a:rPr lang="fr-FR" sz="2000" dirty="0"/>
              <a:t>Loi du 11 février 2005 : redéfinition du handicap – inscription dans l’école de quartier.</a:t>
            </a:r>
          </a:p>
          <a:p>
            <a:pPr lvl="1"/>
            <a:r>
              <a:rPr lang="fr-FR" sz="2000" dirty="0"/>
              <a:t>Loi du 8 juillet 2013 : inscription du principe de la scolarisation inclusive dans l’article premier du Code de l’Éducation.</a:t>
            </a:r>
          </a:p>
          <a:p>
            <a:pPr lvl="1"/>
            <a:r>
              <a:rPr lang="fr-FR" sz="2000" dirty="0"/>
              <a:t>Circulaire du 5 juin 2019 : déploiement de moyens pour la scolarisation inclusive.</a:t>
            </a:r>
          </a:p>
          <a:p>
            <a:r>
              <a:rPr lang="fr-FR" sz="2400" dirty="0"/>
              <a:t>Des freins existent. Quels sont-ils ?</a:t>
            </a:r>
          </a:p>
          <a:p>
            <a:pPr lvl="1"/>
            <a:r>
              <a:rPr lang="fr-FR" sz="2200" dirty="0"/>
              <a:t>Ce que l’on entend sur le terrain : la charge supplémentaire que cela représente, le manque de moyens, le manque de formation.</a:t>
            </a:r>
          </a:p>
          <a:p>
            <a:pPr lvl="1"/>
            <a:r>
              <a:rPr lang="fr-FR" sz="2200" dirty="0"/>
              <a:t>Des obstacles psycho-sociaux (</a:t>
            </a:r>
            <a:r>
              <a:rPr lang="fr-FR" sz="2200" dirty="0" err="1"/>
              <a:t>Desombre</a:t>
            </a:r>
            <a:r>
              <a:rPr lang="fr-FR" sz="2200" dirty="0"/>
              <a:t>, 2011)</a:t>
            </a:r>
          </a:p>
          <a:p>
            <a:pPr lvl="2"/>
            <a:r>
              <a:rPr lang="fr-FR" sz="2000" dirty="0"/>
              <a:t>Ex : </a:t>
            </a:r>
            <a:r>
              <a:rPr lang="fr-FR" sz="2000" dirty="0" err="1"/>
              <a:t>stéréotypisation</a:t>
            </a:r>
            <a:r>
              <a:rPr lang="fr-FR" sz="2000" dirty="0"/>
              <a:t>, discrimination</a:t>
            </a:r>
          </a:p>
          <a:p>
            <a:pPr lvl="1"/>
            <a:r>
              <a:rPr lang="fr-FR" sz="2200" dirty="0"/>
              <a:t>Le rôle des attitudes ?</a:t>
            </a:r>
          </a:p>
        </p:txBody>
      </p:sp>
    </p:spTree>
    <p:extLst>
      <p:ext uri="{BB962C8B-B14F-4D97-AF65-F5344CB8AC3E}">
        <p14:creationId xmlns:p14="http://schemas.microsoft.com/office/powerpoint/2010/main" val="232507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FCFBDC9A-3984-DE4A-A07D-79C54E86AB61}"/>
              </a:ext>
            </a:extLst>
          </p:cNvPr>
          <p:cNvPicPr>
            <a:picLocks noChangeAspect="1"/>
          </p:cNvPicPr>
          <p:nvPr/>
        </p:nvPicPr>
        <p:blipFill>
          <a:blip r:embed="rId2"/>
          <a:stretch>
            <a:fillRect/>
          </a:stretch>
        </p:blipFill>
        <p:spPr>
          <a:xfrm>
            <a:off x="9939587" y="3212793"/>
            <a:ext cx="1398815" cy="2943051"/>
          </a:xfrm>
          <a:prstGeom prst="rect">
            <a:avLst/>
          </a:prstGeom>
        </p:spPr>
      </p:pic>
      <p:sp>
        <p:nvSpPr>
          <p:cNvPr id="7" name="ZoneTexte 6">
            <a:extLst>
              <a:ext uri="{FF2B5EF4-FFF2-40B4-BE49-F238E27FC236}">
                <a16:creationId xmlns:a16="http://schemas.microsoft.com/office/drawing/2014/main" id="{25D5009C-58CE-A146-B8D8-5747E4C9BD12}"/>
              </a:ext>
            </a:extLst>
          </p:cNvPr>
          <p:cNvSpPr txBox="1"/>
          <p:nvPr/>
        </p:nvSpPr>
        <p:spPr>
          <a:xfrm>
            <a:off x="6096000" y="2137916"/>
            <a:ext cx="6096000" cy="954107"/>
          </a:xfrm>
          <a:prstGeom prst="rect">
            <a:avLst/>
          </a:prstGeom>
          <a:noFill/>
        </p:spPr>
        <p:txBody>
          <a:bodyPr wrap="square" rtlCol="0">
            <a:spAutoFit/>
          </a:bodyPr>
          <a:lstStyle/>
          <a:p>
            <a:r>
              <a:rPr lang="fr-FR" sz="2800" dirty="0"/>
              <a:t>Est-ce que vous êtes favorable au recyclage ?</a:t>
            </a:r>
            <a:r>
              <a:rPr lang="fr-FR" sz="2800" i="1" dirty="0"/>
              <a:t> </a:t>
            </a:r>
            <a:endParaRPr lang="fr-FR" i="1" dirty="0"/>
          </a:p>
        </p:txBody>
      </p:sp>
      <p:cxnSp>
        <p:nvCxnSpPr>
          <p:cNvPr id="9" name="Connecteur droit avec flèche 8">
            <a:extLst>
              <a:ext uri="{FF2B5EF4-FFF2-40B4-BE49-F238E27FC236}">
                <a16:creationId xmlns:a16="http://schemas.microsoft.com/office/drawing/2014/main" id="{DF7B3896-DEC6-CE4B-9E8F-127177E92222}"/>
              </a:ext>
            </a:extLst>
          </p:cNvPr>
          <p:cNvCxnSpPr/>
          <p:nvPr/>
        </p:nvCxnSpPr>
        <p:spPr>
          <a:xfrm>
            <a:off x="8667762" y="3628571"/>
            <a:ext cx="15502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Connecteur droit avec flèche 10">
            <a:extLst>
              <a:ext uri="{FF2B5EF4-FFF2-40B4-BE49-F238E27FC236}">
                <a16:creationId xmlns:a16="http://schemas.microsoft.com/office/drawing/2014/main" id="{C8E00571-4851-EF48-87A6-5B46B6FAD36B}"/>
              </a:ext>
            </a:extLst>
          </p:cNvPr>
          <p:cNvCxnSpPr/>
          <p:nvPr/>
        </p:nvCxnSpPr>
        <p:spPr>
          <a:xfrm>
            <a:off x="8667762" y="5042765"/>
            <a:ext cx="15502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5" name="Image 14">
            <a:extLst>
              <a:ext uri="{FF2B5EF4-FFF2-40B4-BE49-F238E27FC236}">
                <a16:creationId xmlns:a16="http://schemas.microsoft.com/office/drawing/2014/main" id="{34BF2907-0477-0F41-A8EE-0CAEF5470D46}"/>
              </a:ext>
            </a:extLst>
          </p:cNvPr>
          <p:cNvPicPr>
            <a:picLocks noChangeAspect="1"/>
          </p:cNvPicPr>
          <p:nvPr/>
        </p:nvPicPr>
        <p:blipFill>
          <a:blip r:embed="rId3"/>
          <a:stretch>
            <a:fillRect/>
          </a:stretch>
        </p:blipFill>
        <p:spPr>
          <a:xfrm>
            <a:off x="990821" y="2291998"/>
            <a:ext cx="3566665" cy="3566665"/>
          </a:xfrm>
          <a:prstGeom prst="rect">
            <a:avLst/>
          </a:prstGeom>
        </p:spPr>
      </p:pic>
      <p:sp>
        <p:nvSpPr>
          <p:cNvPr id="16" name="ZoneTexte 15">
            <a:extLst>
              <a:ext uri="{FF2B5EF4-FFF2-40B4-BE49-F238E27FC236}">
                <a16:creationId xmlns:a16="http://schemas.microsoft.com/office/drawing/2014/main" id="{3577764A-D9D4-2345-89CC-7FDE7ED44745}"/>
              </a:ext>
            </a:extLst>
          </p:cNvPr>
          <p:cNvSpPr txBox="1"/>
          <p:nvPr/>
        </p:nvSpPr>
        <p:spPr>
          <a:xfrm>
            <a:off x="6376759" y="3421063"/>
            <a:ext cx="2442483" cy="369332"/>
          </a:xfrm>
          <a:prstGeom prst="rect">
            <a:avLst/>
          </a:prstGeom>
          <a:noFill/>
        </p:spPr>
        <p:txBody>
          <a:bodyPr wrap="square" rtlCol="0">
            <a:spAutoFit/>
          </a:bodyPr>
          <a:lstStyle/>
          <a:p>
            <a:r>
              <a:rPr lang="fr-FR" i="1" dirty="0"/>
              <a:t>« Je suis très favorable »</a:t>
            </a:r>
          </a:p>
        </p:txBody>
      </p:sp>
      <p:sp>
        <p:nvSpPr>
          <p:cNvPr id="17" name="ZoneTexte 16">
            <a:extLst>
              <a:ext uri="{FF2B5EF4-FFF2-40B4-BE49-F238E27FC236}">
                <a16:creationId xmlns:a16="http://schemas.microsoft.com/office/drawing/2014/main" id="{9BBF197A-CEFB-5D42-A2E3-3CA45F0D2CF0}"/>
              </a:ext>
            </a:extLst>
          </p:cNvPr>
          <p:cNvSpPr txBox="1"/>
          <p:nvPr/>
        </p:nvSpPr>
        <p:spPr>
          <a:xfrm>
            <a:off x="6096000" y="4858099"/>
            <a:ext cx="2723242" cy="369332"/>
          </a:xfrm>
          <a:prstGeom prst="rect">
            <a:avLst/>
          </a:prstGeom>
          <a:noFill/>
        </p:spPr>
        <p:txBody>
          <a:bodyPr wrap="square" rtlCol="0">
            <a:spAutoFit/>
          </a:bodyPr>
          <a:lstStyle/>
          <a:p>
            <a:r>
              <a:rPr lang="fr-FR" i="1" dirty="0"/>
              <a:t>« J’y suis très défavorable »</a:t>
            </a:r>
          </a:p>
        </p:txBody>
      </p:sp>
      <p:sp>
        <p:nvSpPr>
          <p:cNvPr id="20" name="Titre 1">
            <a:extLst>
              <a:ext uri="{FF2B5EF4-FFF2-40B4-BE49-F238E27FC236}">
                <a16:creationId xmlns:a16="http://schemas.microsoft.com/office/drawing/2014/main" id="{D4C6F84E-720B-EE4D-8C25-6209796467D0}"/>
              </a:ext>
            </a:extLst>
          </p:cNvPr>
          <p:cNvSpPr>
            <a:spLocks noGrp="1"/>
          </p:cNvSpPr>
          <p:nvPr>
            <p:ph type="title"/>
          </p:nvPr>
        </p:nvSpPr>
        <p:spPr>
          <a:xfrm>
            <a:off x="581192" y="702156"/>
            <a:ext cx="11029616" cy="1013800"/>
          </a:xfrm>
        </p:spPr>
        <p:txBody>
          <a:bodyPr/>
          <a:lstStyle/>
          <a:p>
            <a:r>
              <a:rPr lang="fr-FR" i="1" dirty="0"/>
              <a:t>Illustration des attitudes</a:t>
            </a:r>
          </a:p>
        </p:txBody>
      </p:sp>
    </p:spTree>
    <p:extLst>
      <p:ext uri="{BB962C8B-B14F-4D97-AF65-F5344CB8AC3E}">
        <p14:creationId xmlns:p14="http://schemas.microsoft.com/office/powerpoint/2010/main" val="67735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3E30A5-2DA4-4642-85FA-26ADA68D8DE9}"/>
              </a:ext>
            </a:extLst>
          </p:cNvPr>
          <p:cNvSpPr>
            <a:spLocks noGrp="1"/>
          </p:cNvSpPr>
          <p:nvPr>
            <p:ph type="title"/>
          </p:nvPr>
        </p:nvSpPr>
        <p:spPr/>
        <p:txBody>
          <a:bodyPr/>
          <a:lstStyle/>
          <a:p>
            <a:r>
              <a:rPr lang="fr-FR" i="1" dirty="0"/>
              <a:t>Illustration des attitudes</a:t>
            </a:r>
          </a:p>
        </p:txBody>
      </p:sp>
      <p:pic>
        <p:nvPicPr>
          <p:cNvPr id="6" name="Image 5">
            <a:extLst>
              <a:ext uri="{FF2B5EF4-FFF2-40B4-BE49-F238E27FC236}">
                <a16:creationId xmlns:a16="http://schemas.microsoft.com/office/drawing/2014/main" id="{FCFBDC9A-3984-DE4A-A07D-79C54E86AB61}"/>
              </a:ext>
            </a:extLst>
          </p:cNvPr>
          <p:cNvPicPr>
            <a:picLocks noChangeAspect="1"/>
          </p:cNvPicPr>
          <p:nvPr/>
        </p:nvPicPr>
        <p:blipFill>
          <a:blip r:embed="rId2"/>
          <a:stretch>
            <a:fillRect/>
          </a:stretch>
        </p:blipFill>
        <p:spPr>
          <a:xfrm>
            <a:off x="9939587" y="3212793"/>
            <a:ext cx="1398815" cy="2943051"/>
          </a:xfrm>
          <a:prstGeom prst="rect">
            <a:avLst/>
          </a:prstGeom>
        </p:spPr>
      </p:pic>
      <p:sp>
        <p:nvSpPr>
          <p:cNvPr id="7" name="ZoneTexte 6">
            <a:extLst>
              <a:ext uri="{FF2B5EF4-FFF2-40B4-BE49-F238E27FC236}">
                <a16:creationId xmlns:a16="http://schemas.microsoft.com/office/drawing/2014/main" id="{25D5009C-58CE-A146-B8D8-5747E4C9BD12}"/>
              </a:ext>
            </a:extLst>
          </p:cNvPr>
          <p:cNvSpPr txBox="1"/>
          <p:nvPr/>
        </p:nvSpPr>
        <p:spPr>
          <a:xfrm>
            <a:off x="6096000" y="2137916"/>
            <a:ext cx="6096000" cy="954107"/>
          </a:xfrm>
          <a:prstGeom prst="rect">
            <a:avLst/>
          </a:prstGeom>
          <a:noFill/>
        </p:spPr>
        <p:txBody>
          <a:bodyPr wrap="square" rtlCol="0">
            <a:spAutoFit/>
          </a:bodyPr>
          <a:lstStyle/>
          <a:p>
            <a:r>
              <a:rPr lang="fr-FR" sz="2800" dirty="0"/>
              <a:t>Est-ce que vous êtes favorable au recyclage ?</a:t>
            </a:r>
            <a:r>
              <a:rPr lang="fr-FR" sz="2800" i="1" dirty="0"/>
              <a:t> </a:t>
            </a:r>
            <a:endParaRPr lang="fr-FR" i="1" dirty="0"/>
          </a:p>
        </p:txBody>
      </p:sp>
      <p:cxnSp>
        <p:nvCxnSpPr>
          <p:cNvPr id="9" name="Connecteur droit avec flèche 8">
            <a:extLst>
              <a:ext uri="{FF2B5EF4-FFF2-40B4-BE49-F238E27FC236}">
                <a16:creationId xmlns:a16="http://schemas.microsoft.com/office/drawing/2014/main" id="{DF7B3896-DEC6-CE4B-9E8F-127177E92222}"/>
              </a:ext>
            </a:extLst>
          </p:cNvPr>
          <p:cNvCxnSpPr/>
          <p:nvPr/>
        </p:nvCxnSpPr>
        <p:spPr>
          <a:xfrm>
            <a:off x="8667762" y="3628571"/>
            <a:ext cx="15502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ZoneTexte 9">
            <a:extLst>
              <a:ext uri="{FF2B5EF4-FFF2-40B4-BE49-F238E27FC236}">
                <a16:creationId xmlns:a16="http://schemas.microsoft.com/office/drawing/2014/main" id="{570CA74E-853F-A34A-B1D5-E43AB8FD30B6}"/>
              </a:ext>
            </a:extLst>
          </p:cNvPr>
          <p:cNvSpPr txBox="1"/>
          <p:nvPr/>
        </p:nvSpPr>
        <p:spPr>
          <a:xfrm>
            <a:off x="6376759" y="3421063"/>
            <a:ext cx="2442483" cy="369332"/>
          </a:xfrm>
          <a:prstGeom prst="rect">
            <a:avLst/>
          </a:prstGeom>
          <a:noFill/>
        </p:spPr>
        <p:txBody>
          <a:bodyPr wrap="square" rtlCol="0">
            <a:spAutoFit/>
          </a:bodyPr>
          <a:lstStyle/>
          <a:p>
            <a:r>
              <a:rPr lang="fr-FR" i="1" dirty="0"/>
              <a:t>« Je suis très favorable »</a:t>
            </a:r>
          </a:p>
        </p:txBody>
      </p:sp>
      <p:cxnSp>
        <p:nvCxnSpPr>
          <p:cNvPr id="11" name="Connecteur droit avec flèche 10">
            <a:extLst>
              <a:ext uri="{FF2B5EF4-FFF2-40B4-BE49-F238E27FC236}">
                <a16:creationId xmlns:a16="http://schemas.microsoft.com/office/drawing/2014/main" id="{C8E00571-4851-EF48-87A6-5B46B6FAD36B}"/>
              </a:ext>
            </a:extLst>
          </p:cNvPr>
          <p:cNvCxnSpPr/>
          <p:nvPr/>
        </p:nvCxnSpPr>
        <p:spPr>
          <a:xfrm>
            <a:off x="8667762" y="5042765"/>
            <a:ext cx="15502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ZoneTexte 11">
            <a:extLst>
              <a:ext uri="{FF2B5EF4-FFF2-40B4-BE49-F238E27FC236}">
                <a16:creationId xmlns:a16="http://schemas.microsoft.com/office/drawing/2014/main" id="{2D8B0E98-36BD-9346-A8C2-CAB524987D5D}"/>
              </a:ext>
            </a:extLst>
          </p:cNvPr>
          <p:cNvSpPr txBox="1"/>
          <p:nvPr/>
        </p:nvSpPr>
        <p:spPr>
          <a:xfrm>
            <a:off x="6096000" y="4858099"/>
            <a:ext cx="2800574" cy="369332"/>
          </a:xfrm>
          <a:prstGeom prst="rect">
            <a:avLst/>
          </a:prstGeom>
          <a:noFill/>
        </p:spPr>
        <p:txBody>
          <a:bodyPr wrap="square" rtlCol="0">
            <a:spAutoFit/>
          </a:bodyPr>
          <a:lstStyle/>
          <a:p>
            <a:r>
              <a:rPr lang="fr-FR" i="1" dirty="0"/>
              <a:t>« J’y suis très défavorable »</a:t>
            </a:r>
          </a:p>
        </p:txBody>
      </p:sp>
      <p:pic>
        <p:nvPicPr>
          <p:cNvPr id="3" name="Image 2">
            <a:extLst>
              <a:ext uri="{FF2B5EF4-FFF2-40B4-BE49-F238E27FC236}">
                <a16:creationId xmlns:a16="http://schemas.microsoft.com/office/drawing/2014/main" id="{DD3F8F72-0D27-304E-B658-29F9DE1FFB4A}"/>
              </a:ext>
            </a:extLst>
          </p:cNvPr>
          <p:cNvPicPr>
            <a:picLocks noChangeAspect="1"/>
          </p:cNvPicPr>
          <p:nvPr/>
        </p:nvPicPr>
        <p:blipFill>
          <a:blip r:embed="rId3"/>
          <a:stretch>
            <a:fillRect/>
          </a:stretch>
        </p:blipFill>
        <p:spPr>
          <a:xfrm>
            <a:off x="1182455" y="2256944"/>
            <a:ext cx="3187700" cy="3898900"/>
          </a:xfrm>
          <a:prstGeom prst="rect">
            <a:avLst/>
          </a:prstGeom>
        </p:spPr>
      </p:pic>
      <p:sp>
        <p:nvSpPr>
          <p:cNvPr id="4" name="Flèche vers la gauche 3">
            <a:extLst>
              <a:ext uri="{FF2B5EF4-FFF2-40B4-BE49-F238E27FC236}">
                <a16:creationId xmlns:a16="http://schemas.microsoft.com/office/drawing/2014/main" id="{2E410131-912D-7742-AB38-D71917EB066F}"/>
              </a:ext>
            </a:extLst>
          </p:cNvPr>
          <p:cNvSpPr/>
          <p:nvPr/>
        </p:nvSpPr>
        <p:spPr>
          <a:xfrm>
            <a:off x="4549199" y="3476171"/>
            <a:ext cx="1367756" cy="31300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5" name="Flèche vers la gauche 4">
            <a:extLst>
              <a:ext uri="{FF2B5EF4-FFF2-40B4-BE49-F238E27FC236}">
                <a16:creationId xmlns:a16="http://schemas.microsoft.com/office/drawing/2014/main" id="{CD809098-3234-D041-829F-1432FBE3DBF3}"/>
              </a:ext>
            </a:extLst>
          </p:cNvPr>
          <p:cNvSpPr/>
          <p:nvPr/>
        </p:nvSpPr>
        <p:spPr>
          <a:xfrm>
            <a:off x="4549198" y="4886262"/>
            <a:ext cx="1367756" cy="313006"/>
          </a:xfrm>
          <a:prstGeom prst="leftArrow">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1268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3B991F-B05A-654D-9BD0-B8C1FCAFD9B3}"/>
              </a:ext>
            </a:extLst>
          </p:cNvPr>
          <p:cNvSpPr>
            <a:spLocks noGrp="1"/>
          </p:cNvSpPr>
          <p:nvPr>
            <p:ph type="title"/>
          </p:nvPr>
        </p:nvSpPr>
        <p:spPr/>
        <p:txBody>
          <a:bodyPr/>
          <a:lstStyle/>
          <a:p>
            <a:r>
              <a:rPr lang="fr-FR" dirty="0"/>
              <a:t>Présentation du projet - Hypothèses et méthode</a:t>
            </a:r>
          </a:p>
        </p:txBody>
      </p:sp>
      <p:sp>
        <p:nvSpPr>
          <p:cNvPr id="4" name="Espace réservé du contenu 3">
            <a:extLst>
              <a:ext uri="{FF2B5EF4-FFF2-40B4-BE49-F238E27FC236}">
                <a16:creationId xmlns:a16="http://schemas.microsoft.com/office/drawing/2014/main" id="{FEFC29E3-88CD-D94E-A7BF-CF3708C218C9}"/>
              </a:ext>
            </a:extLst>
          </p:cNvPr>
          <p:cNvSpPr>
            <a:spLocks noGrp="1"/>
          </p:cNvSpPr>
          <p:nvPr>
            <p:ph idx="1"/>
          </p:nvPr>
        </p:nvSpPr>
        <p:spPr/>
        <p:txBody>
          <a:bodyPr>
            <a:normAutofit fontScale="92500" lnSpcReduction="10000"/>
          </a:bodyPr>
          <a:lstStyle/>
          <a:p>
            <a:r>
              <a:rPr lang="fr-FR" dirty="0"/>
              <a:t>Deux axes de recherches </a:t>
            </a:r>
          </a:p>
          <a:p>
            <a:pPr lvl="1"/>
            <a:r>
              <a:rPr lang="fr-FR" dirty="0"/>
              <a:t>Impact du contexte de sélection à l’école</a:t>
            </a:r>
          </a:p>
          <a:p>
            <a:pPr lvl="1"/>
            <a:r>
              <a:rPr lang="fr-FR" dirty="0"/>
              <a:t>Impact de l’appartenance à la « catégorie » TSA </a:t>
            </a:r>
          </a:p>
          <a:p>
            <a:r>
              <a:rPr lang="fr-FR" dirty="0"/>
              <a:t>Hypothèse :</a:t>
            </a:r>
          </a:p>
          <a:p>
            <a:pPr lvl="1"/>
            <a:r>
              <a:rPr lang="fr-FR" dirty="0"/>
              <a:t>Dans la mesure où les personnes présentant un trouble du spectre autistique souffrent d’une représentation négative dans la société (voir par ex. </a:t>
            </a:r>
            <a:r>
              <a:rPr lang="fr-FR" dirty="0" err="1"/>
              <a:t>Aubé</a:t>
            </a:r>
            <a:r>
              <a:rPr lang="fr-FR" dirty="0"/>
              <a:t> et al., 2020), les attitudes des enseignants quant à leur inclusion devraient être particulièrement négatives (notamment par comparaison à d’autres profils).</a:t>
            </a:r>
          </a:p>
          <a:p>
            <a:r>
              <a:rPr lang="fr-FR" dirty="0"/>
              <a:t>Méthodologie mixte</a:t>
            </a:r>
          </a:p>
          <a:p>
            <a:pPr lvl="1"/>
            <a:r>
              <a:rPr lang="fr-FR" dirty="0"/>
              <a:t>1 étude qualitative et 3 études quantitatives</a:t>
            </a:r>
          </a:p>
          <a:p>
            <a:pPr lvl="2"/>
            <a:r>
              <a:rPr lang="fr-FR" dirty="0"/>
              <a:t>Plus de 2000 participant·es</a:t>
            </a:r>
          </a:p>
          <a:p>
            <a:pPr lvl="2"/>
            <a:r>
              <a:rPr lang="fr-FR" dirty="0"/>
              <a:t>Etude par questionnaire, démarche expérimentale</a:t>
            </a:r>
          </a:p>
          <a:p>
            <a:pPr lvl="1"/>
            <a:endParaRPr lang="fr-FR" dirty="0"/>
          </a:p>
        </p:txBody>
      </p:sp>
      <p:sp>
        <p:nvSpPr>
          <p:cNvPr id="6" name="Rectangle 5">
            <a:extLst>
              <a:ext uri="{FF2B5EF4-FFF2-40B4-BE49-F238E27FC236}">
                <a16:creationId xmlns:a16="http://schemas.microsoft.com/office/drawing/2014/main" id="{1911B83D-5C68-6742-8BCA-09598C134E15}"/>
              </a:ext>
            </a:extLst>
          </p:cNvPr>
          <p:cNvSpPr/>
          <p:nvPr/>
        </p:nvSpPr>
        <p:spPr>
          <a:xfrm>
            <a:off x="1338943" y="2596242"/>
            <a:ext cx="5763986" cy="3429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7508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B5AEC6-8F6B-7241-8300-E2D2C6A46EEE}"/>
              </a:ext>
            </a:extLst>
          </p:cNvPr>
          <p:cNvSpPr>
            <a:spLocks noGrp="1"/>
          </p:cNvSpPr>
          <p:nvPr>
            <p:ph type="title"/>
          </p:nvPr>
        </p:nvSpPr>
        <p:spPr/>
        <p:txBody>
          <a:bodyPr/>
          <a:lstStyle/>
          <a:p>
            <a:r>
              <a:rPr lang="fr-FR" dirty="0"/>
              <a:t>Etude quantitative </a:t>
            </a:r>
          </a:p>
        </p:txBody>
      </p:sp>
      <p:sp>
        <p:nvSpPr>
          <p:cNvPr id="3" name="Espace réservé du contenu 2">
            <a:extLst>
              <a:ext uri="{FF2B5EF4-FFF2-40B4-BE49-F238E27FC236}">
                <a16:creationId xmlns:a16="http://schemas.microsoft.com/office/drawing/2014/main" id="{7B00499C-578D-A24F-AE11-78F034E13136}"/>
              </a:ext>
            </a:extLst>
          </p:cNvPr>
          <p:cNvSpPr>
            <a:spLocks noGrp="1"/>
          </p:cNvSpPr>
          <p:nvPr>
            <p:ph idx="1"/>
          </p:nvPr>
        </p:nvSpPr>
        <p:spPr/>
        <p:txBody>
          <a:bodyPr/>
          <a:lstStyle/>
          <a:p>
            <a:r>
              <a:rPr lang="fr-FR" dirty="0"/>
              <a:t>Résultats (1001 français·es tout-venant – Sondage Harris interactive)</a:t>
            </a:r>
          </a:p>
          <a:p>
            <a:endParaRPr lang="fr-FR" dirty="0"/>
          </a:p>
          <a:p>
            <a:endParaRPr lang="fr-FR" dirty="0"/>
          </a:p>
        </p:txBody>
      </p:sp>
      <p:sp>
        <p:nvSpPr>
          <p:cNvPr id="4" name="ZoneTexte 3">
            <a:extLst>
              <a:ext uri="{FF2B5EF4-FFF2-40B4-BE49-F238E27FC236}">
                <a16:creationId xmlns:a16="http://schemas.microsoft.com/office/drawing/2014/main" id="{C572AE8C-CEA3-A249-BC60-28151BE97BE8}"/>
              </a:ext>
            </a:extLst>
          </p:cNvPr>
          <p:cNvSpPr txBox="1"/>
          <p:nvPr/>
        </p:nvSpPr>
        <p:spPr>
          <a:xfrm>
            <a:off x="10160001" y="6339897"/>
            <a:ext cx="1773178" cy="369332"/>
          </a:xfrm>
          <a:prstGeom prst="rect">
            <a:avLst/>
          </a:prstGeom>
          <a:noFill/>
        </p:spPr>
        <p:txBody>
          <a:bodyPr wrap="none" rtlCol="0">
            <a:spAutoFit/>
          </a:bodyPr>
          <a:lstStyle/>
          <a:p>
            <a:r>
              <a:rPr lang="fr-FR" dirty="0"/>
              <a:t>Jury et al., 2021a</a:t>
            </a:r>
          </a:p>
        </p:txBody>
      </p:sp>
      <p:graphicFrame>
        <p:nvGraphicFramePr>
          <p:cNvPr id="5" name="Graphique 4">
            <a:extLst>
              <a:ext uri="{FF2B5EF4-FFF2-40B4-BE49-F238E27FC236}">
                <a16:creationId xmlns:a16="http://schemas.microsoft.com/office/drawing/2014/main" id="{9D759522-1AC0-9041-973C-B9059D03FEB1}"/>
              </a:ext>
            </a:extLst>
          </p:cNvPr>
          <p:cNvGraphicFramePr/>
          <p:nvPr>
            <p:extLst>
              <p:ext uri="{D42A27DB-BD31-4B8C-83A1-F6EECF244321}">
                <p14:modId xmlns:p14="http://schemas.microsoft.com/office/powerpoint/2010/main" val="221035950"/>
              </p:ext>
            </p:extLst>
          </p:nvPr>
        </p:nvGraphicFramePr>
        <p:xfrm>
          <a:off x="1730477" y="2379406"/>
          <a:ext cx="8429523" cy="3758927"/>
        </p:xfrm>
        <a:graphic>
          <a:graphicData uri="http://schemas.openxmlformats.org/drawingml/2006/chart">
            <c:chart xmlns:c="http://schemas.openxmlformats.org/drawingml/2006/chart" xmlns:r="http://schemas.openxmlformats.org/officeDocument/2006/relationships" r:id="rId3"/>
          </a:graphicData>
        </a:graphic>
      </p:graphicFrame>
      <p:sp>
        <p:nvSpPr>
          <p:cNvPr id="6" name="Ellipse 5">
            <a:extLst>
              <a:ext uri="{FF2B5EF4-FFF2-40B4-BE49-F238E27FC236}">
                <a16:creationId xmlns:a16="http://schemas.microsoft.com/office/drawing/2014/main" id="{8219D9CE-75AB-514E-AA57-D449C7B0B4AA}"/>
              </a:ext>
            </a:extLst>
          </p:cNvPr>
          <p:cNvSpPr/>
          <p:nvPr/>
        </p:nvSpPr>
        <p:spPr>
          <a:xfrm>
            <a:off x="6912077" y="3667432"/>
            <a:ext cx="3038167" cy="2672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557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a:t>Résultats (351 enseignant·es ordinaires et spécialisé·es)</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6" name="Titre 1"/>
          <p:cNvSpPr>
            <a:spLocks noGrp="1"/>
          </p:cNvSpPr>
          <p:nvPr>
            <p:ph type="title"/>
          </p:nvPr>
        </p:nvSpPr>
        <p:spPr/>
        <p:txBody>
          <a:bodyPr/>
          <a:lstStyle/>
          <a:p>
            <a:r>
              <a:rPr lang="fr-FR" dirty="0"/>
              <a:t>Etude quantitative </a:t>
            </a:r>
          </a:p>
        </p:txBody>
      </p:sp>
      <p:graphicFrame>
        <p:nvGraphicFramePr>
          <p:cNvPr id="2" name="Graphique 1">
            <a:extLst>
              <a:ext uri="{FF2B5EF4-FFF2-40B4-BE49-F238E27FC236}">
                <a16:creationId xmlns:a16="http://schemas.microsoft.com/office/drawing/2014/main" id="{2E9A7078-8837-FB44-8AE3-A974909C1B4C}"/>
              </a:ext>
            </a:extLst>
          </p:cNvPr>
          <p:cNvGraphicFramePr/>
          <p:nvPr>
            <p:extLst>
              <p:ext uri="{D42A27DB-BD31-4B8C-83A1-F6EECF244321}">
                <p14:modId xmlns:p14="http://schemas.microsoft.com/office/powerpoint/2010/main" val="2289704921"/>
              </p:ext>
            </p:extLst>
          </p:nvPr>
        </p:nvGraphicFramePr>
        <p:xfrm>
          <a:off x="2031999" y="1944914"/>
          <a:ext cx="9782630" cy="4615543"/>
        </p:xfrm>
        <a:graphic>
          <a:graphicData uri="http://schemas.openxmlformats.org/drawingml/2006/chart">
            <c:chart xmlns:c="http://schemas.openxmlformats.org/drawingml/2006/chart" xmlns:r="http://schemas.openxmlformats.org/officeDocument/2006/relationships" r:id="rId3"/>
          </a:graphicData>
        </a:graphic>
      </p:graphicFrame>
      <p:sp>
        <p:nvSpPr>
          <p:cNvPr id="4" name="Ellipse 3">
            <a:extLst>
              <a:ext uri="{FF2B5EF4-FFF2-40B4-BE49-F238E27FC236}">
                <a16:creationId xmlns:a16="http://schemas.microsoft.com/office/drawing/2014/main" id="{22F2EF5B-50AC-BD43-8B6D-5DB1D7A69090}"/>
              </a:ext>
            </a:extLst>
          </p:cNvPr>
          <p:cNvSpPr/>
          <p:nvPr/>
        </p:nvSpPr>
        <p:spPr>
          <a:xfrm>
            <a:off x="7270956" y="3215148"/>
            <a:ext cx="2123768" cy="36428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A9BCAD44-FA26-0A44-9D29-57288A703185}"/>
              </a:ext>
            </a:extLst>
          </p:cNvPr>
          <p:cNvSpPr txBox="1"/>
          <p:nvPr/>
        </p:nvSpPr>
        <p:spPr>
          <a:xfrm>
            <a:off x="10160001" y="6339897"/>
            <a:ext cx="1784399" cy="369332"/>
          </a:xfrm>
          <a:prstGeom prst="rect">
            <a:avLst/>
          </a:prstGeom>
          <a:noFill/>
        </p:spPr>
        <p:txBody>
          <a:bodyPr wrap="none" rtlCol="0">
            <a:spAutoFit/>
          </a:bodyPr>
          <a:lstStyle/>
          <a:p>
            <a:r>
              <a:rPr lang="fr-FR" dirty="0"/>
              <a:t>Jury et al., 2021b</a:t>
            </a:r>
          </a:p>
        </p:txBody>
      </p:sp>
    </p:spTree>
    <p:extLst>
      <p:ext uri="{BB962C8B-B14F-4D97-AF65-F5344CB8AC3E}">
        <p14:creationId xmlns:p14="http://schemas.microsoft.com/office/powerpoint/2010/main" val="93996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series"/>
        </p:bldSub>
      </p:bldGraphic>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262F56-D941-D745-8116-8C0AB2D09667}"/>
              </a:ext>
            </a:extLst>
          </p:cNvPr>
          <p:cNvSpPr>
            <a:spLocks noGrp="1"/>
          </p:cNvSpPr>
          <p:nvPr>
            <p:ph type="title"/>
          </p:nvPr>
        </p:nvSpPr>
        <p:spPr/>
        <p:txBody>
          <a:bodyPr/>
          <a:lstStyle/>
          <a:p>
            <a:r>
              <a:rPr lang="fr-FR" dirty="0"/>
              <a:t>Etude qualitative </a:t>
            </a:r>
          </a:p>
        </p:txBody>
      </p:sp>
      <p:sp>
        <p:nvSpPr>
          <p:cNvPr id="3" name="Espace réservé du contenu 2">
            <a:extLst>
              <a:ext uri="{FF2B5EF4-FFF2-40B4-BE49-F238E27FC236}">
                <a16:creationId xmlns:a16="http://schemas.microsoft.com/office/drawing/2014/main" id="{5FF8D4D7-ECCD-E24E-9244-4672B219EDC5}"/>
              </a:ext>
            </a:extLst>
          </p:cNvPr>
          <p:cNvSpPr>
            <a:spLocks noGrp="1"/>
          </p:cNvSpPr>
          <p:nvPr>
            <p:ph idx="1"/>
          </p:nvPr>
        </p:nvSpPr>
        <p:spPr/>
        <p:txBody>
          <a:bodyPr/>
          <a:lstStyle/>
          <a:p>
            <a:r>
              <a:rPr lang="fr-FR" dirty="0"/>
              <a:t>Question : Selon vous, y-a-t-il des spécificités à l'inclusion des élèves avec trouble du spectre autistique ?</a:t>
            </a:r>
          </a:p>
          <a:p>
            <a:endParaRPr lang="fr-FR" dirty="0"/>
          </a:p>
          <a:p>
            <a:endParaRPr lang="fr-FR" dirty="0"/>
          </a:p>
          <a:p>
            <a:endParaRPr lang="fr-FR" dirty="0"/>
          </a:p>
          <a:p>
            <a:endParaRPr lang="fr-FR" dirty="0"/>
          </a:p>
          <a:p>
            <a:endParaRPr lang="fr-FR" dirty="0"/>
          </a:p>
          <a:p>
            <a:endParaRPr lang="fr-FR" dirty="0"/>
          </a:p>
          <a:p>
            <a:endParaRPr lang="fr-FR" dirty="0"/>
          </a:p>
        </p:txBody>
      </p:sp>
      <p:sp>
        <p:nvSpPr>
          <p:cNvPr id="4" name="Rectangle : coins arrondis 3">
            <a:extLst>
              <a:ext uri="{FF2B5EF4-FFF2-40B4-BE49-F238E27FC236}">
                <a16:creationId xmlns:a16="http://schemas.microsoft.com/office/drawing/2014/main" id="{08C2C5C3-0CF9-C840-9F58-CFC072C2C715}"/>
              </a:ext>
            </a:extLst>
          </p:cNvPr>
          <p:cNvSpPr/>
          <p:nvPr/>
        </p:nvSpPr>
        <p:spPr>
          <a:xfrm>
            <a:off x="581192" y="2788113"/>
            <a:ext cx="11029614" cy="871632"/>
          </a:xfrm>
          <a:prstGeom prst="roundRect">
            <a:avLst/>
          </a:prstGeom>
          <a:solidFill>
            <a:srgbClr val="88B4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E5 : « </a:t>
            </a:r>
            <a:r>
              <a:rPr lang="fr-FR" i="1" dirty="0"/>
              <a:t>J'en ai jamais eu moi dans ma classe mais de ce que j'ai entendu oui il y a un certain nombre de choses à mettre en place qui sont particulières, on a déjà appelé le réseau TSA. Mais je ne connais pas plus que ça. Je sais que c'est différent mais en quoi je ne maîtrise pas. Le calme, le fait qu'ils supportent pas le bruit voilà. »</a:t>
            </a:r>
          </a:p>
        </p:txBody>
      </p:sp>
      <p:sp>
        <p:nvSpPr>
          <p:cNvPr id="6" name="Rectangle : coins arrondis 5">
            <a:extLst>
              <a:ext uri="{FF2B5EF4-FFF2-40B4-BE49-F238E27FC236}">
                <a16:creationId xmlns:a16="http://schemas.microsoft.com/office/drawing/2014/main" id="{65BF392D-283A-7145-B911-173D02C77B78}"/>
              </a:ext>
            </a:extLst>
          </p:cNvPr>
          <p:cNvSpPr/>
          <p:nvPr/>
        </p:nvSpPr>
        <p:spPr>
          <a:xfrm>
            <a:off x="581192" y="3864816"/>
            <a:ext cx="11029614" cy="1038683"/>
          </a:xfrm>
          <a:prstGeom prst="roundRect">
            <a:avLst/>
          </a:prstGeom>
          <a:solidFill>
            <a:srgbClr val="88B4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E18 : «</a:t>
            </a:r>
            <a:r>
              <a:rPr lang="fr-FR" i="1" dirty="0"/>
              <a:t> J'ai jamais eu d’élève autiste donc … moi j'ai eu des élèves qui ont eu des troubles du comportement et je dois avouer que c'est difficilement contrôlable. Après je sais pas si un élève autiste peut devenir violent mais je pense que ça devient difficile à partir du moment où il y a de la violence mais sinon il n'y a pas de souci. »</a:t>
            </a:r>
          </a:p>
        </p:txBody>
      </p:sp>
      <p:sp>
        <p:nvSpPr>
          <p:cNvPr id="7" name="Rectangle : coins arrondis 6">
            <a:extLst>
              <a:ext uri="{FF2B5EF4-FFF2-40B4-BE49-F238E27FC236}">
                <a16:creationId xmlns:a16="http://schemas.microsoft.com/office/drawing/2014/main" id="{C70F634F-2975-CA49-B525-80F51C6F7A1B}"/>
              </a:ext>
            </a:extLst>
          </p:cNvPr>
          <p:cNvSpPr/>
          <p:nvPr/>
        </p:nvSpPr>
        <p:spPr>
          <a:xfrm>
            <a:off x="581192" y="5108570"/>
            <a:ext cx="11029614" cy="1641957"/>
          </a:xfrm>
          <a:prstGeom prst="roundRect">
            <a:avLst/>
          </a:prstGeom>
          <a:solidFill>
            <a:srgbClr val="88B4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E16 : « </a:t>
            </a:r>
            <a:r>
              <a:rPr lang="fr-FR" i="1" dirty="0"/>
              <a:t>Je pense que là les autistes euh .. je pense qu'il faut vraiment bien être formé, avoir les outils, savoir comment réagir parce que ça demande une attention particulière et ça dépend quel autisme, il n'y en a pas qu'une seule forme mais c'est délicat parce qu'on a déjà eu ça au lycée pas dans ma classe mais ça c'est pas forcément bien passé quoi. Je vous dis c'est une question de formation des enseignants si ils sont formés et connaissent bien le type d'autisme surtout. »</a:t>
            </a:r>
          </a:p>
        </p:txBody>
      </p:sp>
    </p:spTree>
    <p:extLst>
      <p:ext uri="{BB962C8B-B14F-4D97-AF65-F5344CB8AC3E}">
        <p14:creationId xmlns:p14="http://schemas.microsoft.com/office/powerpoint/2010/main" val="114915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theme/theme1.xml><?xml version="1.0" encoding="utf-8"?>
<a:theme xmlns:a="http://schemas.openxmlformats.org/drawingml/2006/main" name="Présentation1">
  <a:themeElements>
    <a:clrScheme name="IReSP">
      <a:dk1>
        <a:sysClr val="windowText" lastClr="000000"/>
      </a:dk1>
      <a:lt1>
        <a:sysClr val="window" lastClr="FFFFFF"/>
      </a:lt1>
      <a:dk2>
        <a:srgbClr val="675052"/>
      </a:dk2>
      <a:lt2>
        <a:srgbClr val="E7E6E6"/>
      </a:lt2>
      <a:accent1>
        <a:srgbClr val="675052"/>
      </a:accent1>
      <a:accent2>
        <a:srgbClr val="EF7D00"/>
      </a:accent2>
      <a:accent3>
        <a:srgbClr val="B70E0C"/>
      </a:accent3>
      <a:accent4>
        <a:srgbClr val="88B327"/>
      </a:accent4>
      <a:accent5>
        <a:srgbClr val="239A91"/>
      </a:accent5>
      <a:accent6>
        <a:srgbClr val="00000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E44D39CB-4347-4650-A9FE-86C44EC1645C}" vid="{861EDF85-056B-4998-969F-EC4D2D0B58A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Présentation1</Template>
  <TotalTime>1943</TotalTime>
  <Words>1143</Words>
  <Application>Microsoft Macintosh PowerPoint</Application>
  <PresentationFormat>Grand écran</PresentationFormat>
  <Paragraphs>126</Paragraphs>
  <Slides>16</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Calibri Light</vt:lpstr>
      <vt:lpstr>Présentation1</vt:lpstr>
      <vt:lpstr>DIETACE – Difficultés d’Inclusion des Elèves avec TSA : Attitudes et Comportements des enseignants.</vt:lpstr>
      <vt:lpstr>Présentation du projet - Contexte</vt:lpstr>
      <vt:lpstr>Présentation du projet - Contexte</vt:lpstr>
      <vt:lpstr>Illustration des attitudes</vt:lpstr>
      <vt:lpstr>Illustration des attitudes</vt:lpstr>
      <vt:lpstr>Présentation du projet - Hypothèses et méthode</vt:lpstr>
      <vt:lpstr>Etude quantitative </vt:lpstr>
      <vt:lpstr>Etude quantitative </vt:lpstr>
      <vt:lpstr>Etude qualitative </vt:lpstr>
      <vt:lpstr>Etude quantitative </vt:lpstr>
      <vt:lpstr>Discussion des résultats</vt:lpstr>
      <vt:lpstr>Perspectives pour l’action publique </vt:lpstr>
      <vt:lpstr>Perspectives pour l’action publique </vt:lpstr>
      <vt:lpstr>Perspectives pour l’action publique </vt:lpstr>
      <vt:lpstr>Perspectives pour l’action publique </vt:lpstr>
      <vt:lpstr>Merci de votre attention</vt:lpstr>
    </vt:vector>
  </TitlesOfParts>
  <Company>INSERM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Virginia OZKALP-POINCLOUX</dc:creator>
  <cp:lastModifiedBy>Mickaël Jury</cp:lastModifiedBy>
  <cp:revision>46</cp:revision>
  <dcterms:created xsi:type="dcterms:W3CDTF">2021-03-15T14:51:30Z</dcterms:created>
  <dcterms:modified xsi:type="dcterms:W3CDTF">2021-04-19T12:49:34Z</dcterms:modified>
</cp:coreProperties>
</file>