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9" r:id="rId3"/>
    <p:sldId id="277" r:id="rId4"/>
    <p:sldId id="285" r:id="rId5"/>
    <p:sldId id="289" r:id="rId6"/>
    <p:sldId id="290" r:id="rId7"/>
    <p:sldId id="281" r:id="rId8"/>
    <p:sldId id="368" r:id="rId9"/>
    <p:sldId id="370" r:id="rId10"/>
    <p:sldId id="369" r:id="rId11"/>
    <p:sldId id="372" r:id="rId12"/>
    <p:sldId id="373" r:id="rId13"/>
    <p:sldId id="371" r:id="rId14"/>
    <p:sldId id="293" r:id="rId15"/>
    <p:sldId id="262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on SCHEIDER-YILMAZ" initials="MS" lastIdx="8" clrIdx="0">
    <p:extLst>
      <p:ext uri="{19B8F6BF-5375-455C-9EA6-DF929625EA0E}">
        <p15:presenceInfo xmlns:p15="http://schemas.microsoft.com/office/powerpoint/2012/main" userId="Marion SCHEIDER-YILMAZ" providerId="None"/>
      </p:ext>
    </p:extLst>
  </p:cmAuthor>
  <p:cmAuthor id="2" name="Virginia OZKALP-POINCLOUX" initials="VO" lastIdx="3" clrIdx="1">
    <p:extLst>
      <p:ext uri="{19B8F6BF-5375-455C-9EA6-DF929625EA0E}">
        <p15:presenceInfo xmlns:p15="http://schemas.microsoft.com/office/powerpoint/2012/main" userId="Virginia OZKALP-POINCLOUX" providerId="None"/>
      </p:ext>
    </p:extLst>
  </p:cmAuthor>
  <p:cmAuthor id="3" name="MARQUET Claudia" initials="MC" lastIdx="2" clrIdx="2">
    <p:extLst>
      <p:ext uri="{19B8F6BF-5375-455C-9EA6-DF929625EA0E}">
        <p15:presenceInfo xmlns:p15="http://schemas.microsoft.com/office/powerpoint/2012/main" userId="S-1-5-21-73586283-1343024091-725345543-128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/>
    <p:restoredTop sz="90950" autoAdjust="0"/>
  </p:normalViewPr>
  <p:slideViewPr>
    <p:cSldViewPr snapToGrid="0">
      <p:cViewPr varScale="1">
        <p:scale>
          <a:sx n="104" d="100"/>
          <a:sy n="104" d="100"/>
        </p:scale>
        <p:origin x="8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D!$B$1</c:f>
              <c:strCache>
                <c:ptCount val="1"/>
                <c:pt idx="0">
                  <c:v>CVP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strRef>
              <c:f>D!$A$2:$A$5</c:f>
              <c:strCache>
                <c:ptCount val="4"/>
                <c:pt idx="0">
                  <c:v>Évaluation entrée UEM</c:v>
                </c:pt>
                <c:pt idx="1">
                  <c:v>Évaluation de sortie UEM</c:v>
                </c:pt>
                <c:pt idx="2">
                  <c:v>Évaluation post-UEM (+ 8 mois)</c:v>
                </c:pt>
                <c:pt idx="3">
                  <c:v>Évaluation post-UEM (+ 16 mois)</c:v>
                </c:pt>
              </c:strCache>
            </c:strRef>
          </c:cat>
          <c:val>
            <c:numRef>
              <c:f>D!$B$2:$B$5</c:f>
              <c:numCache>
                <c:formatCode>General</c:formatCode>
                <c:ptCount val="4"/>
                <c:pt idx="0">
                  <c:v>34</c:v>
                </c:pt>
                <c:pt idx="1">
                  <c:v>41</c:v>
                </c:pt>
                <c:pt idx="2">
                  <c:v>53</c:v>
                </c:pt>
                <c:pt idx="3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B0-2E4F-A03E-1D218779CFF3}"/>
            </c:ext>
          </c:extLst>
        </c:ser>
        <c:ser>
          <c:idx val="1"/>
          <c:order val="1"/>
          <c:tx>
            <c:strRef>
              <c:f>D!$C$1</c:f>
              <c:strCache>
                <c:ptCount val="1"/>
                <c:pt idx="0">
                  <c:v>LE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cat>
            <c:strRef>
              <c:f>D!$A$2:$A$5</c:f>
              <c:strCache>
                <c:ptCount val="4"/>
                <c:pt idx="0">
                  <c:v>Évaluation entrée UEM</c:v>
                </c:pt>
                <c:pt idx="1">
                  <c:v>Évaluation de sortie UEM</c:v>
                </c:pt>
                <c:pt idx="2">
                  <c:v>Évaluation post-UEM (+ 8 mois)</c:v>
                </c:pt>
                <c:pt idx="3">
                  <c:v>Évaluation post-UEM (+ 16 mois)</c:v>
                </c:pt>
              </c:strCache>
            </c:strRef>
          </c:cat>
          <c:val>
            <c:numRef>
              <c:f>D!$C$2:$C$5</c:f>
              <c:numCache>
                <c:formatCode>General</c:formatCode>
                <c:ptCount val="4"/>
                <c:pt idx="0">
                  <c:v>19</c:v>
                </c:pt>
                <c:pt idx="1">
                  <c:v>21</c:v>
                </c:pt>
                <c:pt idx="2">
                  <c:v>32</c:v>
                </c:pt>
                <c:pt idx="3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B0-2E4F-A03E-1D218779CFF3}"/>
            </c:ext>
          </c:extLst>
        </c:ser>
        <c:ser>
          <c:idx val="2"/>
          <c:order val="2"/>
          <c:tx>
            <c:strRef>
              <c:f>D!$D$1</c:f>
              <c:strCache>
                <c:ptCount val="1"/>
                <c:pt idx="0">
                  <c:v>LR</c:v>
                </c:pt>
              </c:strCache>
            </c:strRef>
          </c:tx>
          <c:spPr>
            <a:ln w="2857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75000"/>
                </a:schemeClr>
              </a:solidFill>
              <a:ln w="9525">
                <a:solidFill>
                  <a:schemeClr val="dk1">
                    <a:tint val="75000"/>
                  </a:schemeClr>
                </a:solidFill>
              </a:ln>
              <a:effectLst/>
            </c:spPr>
          </c:marker>
          <c:cat>
            <c:strRef>
              <c:f>D!$A$2:$A$5</c:f>
              <c:strCache>
                <c:ptCount val="4"/>
                <c:pt idx="0">
                  <c:v>Évaluation entrée UEM</c:v>
                </c:pt>
                <c:pt idx="1">
                  <c:v>Évaluation de sortie UEM</c:v>
                </c:pt>
                <c:pt idx="2">
                  <c:v>Évaluation post-UEM (+ 8 mois)</c:v>
                </c:pt>
                <c:pt idx="3">
                  <c:v>Évaluation post-UEM (+ 16 mois)</c:v>
                </c:pt>
              </c:strCache>
            </c:strRef>
          </c:cat>
          <c:val>
            <c:numRef>
              <c:f>D!$D$2:$D$5</c:f>
              <c:numCache>
                <c:formatCode>General</c:formatCode>
                <c:ptCount val="4"/>
                <c:pt idx="0">
                  <c:v>29</c:v>
                </c:pt>
                <c:pt idx="1">
                  <c:v>48</c:v>
                </c:pt>
                <c:pt idx="2">
                  <c:v>52</c:v>
                </c:pt>
                <c:pt idx="3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8B0-2E4F-A03E-1D218779CFF3}"/>
            </c:ext>
          </c:extLst>
        </c:ser>
        <c:ser>
          <c:idx val="3"/>
          <c:order val="3"/>
          <c:tx>
            <c:strRef>
              <c:f>D!$E$1</c:f>
              <c:strCache>
                <c:ptCount val="1"/>
                <c:pt idx="0">
                  <c:v>MF</c:v>
                </c:pt>
              </c:strCache>
            </c:strRef>
          </c:tx>
          <c:spPr>
            <a:ln w="28575" cap="rnd">
              <a:solidFill>
                <a:schemeClr val="dk1">
                  <a:tint val="9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98500"/>
                </a:schemeClr>
              </a:solidFill>
              <a:ln w="9525">
                <a:solidFill>
                  <a:schemeClr val="dk1">
                    <a:tint val="98500"/>
                  </a:schemeClr>
                </a:solidFill>
              </a:ln>
              <a:effectLst/>
            </c:spPr>
          </c:marker>
          <c:cat>
            <c:strRef>
              <c:f>D!$A$2:$A$5</c:f>
              <c:strCache>
                <c:ptCount val="4"/>
                <c:pt idx="0">
                  <c:v>Évaluation entrée UEM</c:v>
                </c:pt>
                <c:pt idx="1">
                  <c:v>Évaluation de sortie UEM</c:v>
                </c:pt>
                <c:pt idx="2">
                  <c:v>Évaluation post-UEM (+ 8 mois)</c:v>
                </c:pt>
                <c:pt idx="3">
                  <c:v>Évaluation post-UEM (+ 16 mois)</c:v>
                </c:pt>
              </c:strCache>
            </c:strRef>
          </c:cat>
          <c:val>
            <c:numRef>
              <c:f>D!$E$2:$E$5</c:f>
              <c:numCache>
                <c:formatCode>General</c:formatCode>
                <c:ptCount val="4"/>
                <c:pt idx="0">
                  <c:v>46</c:v>
                </c:pt>
                <c:pt idx="1">
                  <c:v>46</c:v>
                </c:pt>
                <c:pt idx="2">
                  <c:v>55</c:v>
                </c:pt>
                <c:pt idx="3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B0-2E4F-A03E-1D218779CFF3}"/>
            </c:ext>
          </c:extLst>
        </c:ser>
        <c:ser>
          <c:idx val="4"/>
          <c:order val="4"/>
          <c:tx>
            <c:strRef>
              <c:f>D!$F$1</c:f>
              <c:strCache>
                <c:ptCount val="1"/>
                <c:pt idx="0">
                  <c:v>MG</c:v>
                </c:pt>
              </c:strCache>
            </c:strRef>
          </c:tx>
          <c:spPr>
            <a:ln w="28575" cap="rnd">
              <a:solidFill>
                <a:schemeClr val="dk1">
                  <a:tint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30000"/>
                </a:schemeClr>
              </a:solidFill>
              <a:ln w="9525">
                <a:solidFill>
                  <a:schemeClr val="dk1">
                    <a:tint val="30000"/>
                  </a:schemeClr>
                </a:solidFill>
              </a:ln>
              <a:effectLst/>
            </c:spPr>
          </c:marker>
          <c:cat>
            <c:strRef>
              <c:f>D!$A$2:$A$5</c:f>
              <c:strCache>
                <c:ptCount val="4"/>
                <c:pt idx="0">
                  <c:v>Évaluation entrée UEM</c:v>
                </c:pt>
                <c:pt idx="1">
                  <c:v>Évaluation de sortie UEM</c:v>
                </c:pt>
                <c:pt idx="2">
                  <c:v>Évaluation post-UEM (+ 8 mois)</c:v>
                </c:pt>
                <c:pt idx="3">
                  <c:v>Évaluation post-UEM (+ 16 mois)</c:v>
                </c:pt>
              </c:strCache>
            </c:strRef>
          </c:cat>
          <c:val>
            <c:numRef>
              <c:f>D!$F$2:$F$5</c:f>
              <c:numCache>
                <c:formatCode>General</c:formatCode>
                <c:ptCount val="4"/>
                <c:pt idx="0">
                  <c:v>33</c:v>
                </c:pt>
                <c:pt idx="1">
                  <c:v>38</c:v>
                </c:pt>
                <c:pt idx="2">
                  <c:v>38</c:v>
                </c:pt>
                <c:pt idx="3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B0-2E4F-A03E-1D218779CFF3}"/>
            </c:ext>
          </c:extLst>
        </c:ser>
        <c:ser>
          <c:idx val="5"/>
          <c:order val="5"/>
          <c:tx>
            <c:strRef>
              <c:f>D!$G$1</c:f>
              <c:strCache>
                <c:ptCount val="1"/>
                <c:pt idx="0">
                  <c:v>IOM</c:v>
                </c:pt>
              </c:strCache>
            </c:strRef>
          </c:tx>
          <c:spPr>
            <a:ln w="28575" cap="rnd">
              <a:solidFill>
                <a:schemeClr val="dk1">
                  <a:tint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60000"/>
                </a:schemeClr>
              </a:solidFill>
              <a:ln w="9525">
                <a:solidFill>
                  <a:schemeClr val="dk1">
                    <a:tint val="60000"/>
                  </a:schemeClr>
                </a:solidFill>
              </a:ln>
              <a:effectLst/>
            </c:spPr>
          </c:marker>
          <c:cat>
            <c:strRef>
              <c:f>D!$A$2:$A$5</c:f>
              <c:strCache>
                <c:ptCount val="4"/>
                <c:pt idx="0">
                  <c:v>Évaluation entrée UEM</c:v>
                </c:pt>
                <c:pt idx="1">
                  <c:v>Évaluation de sortie UEM</c:v>
                </c:pt>
                <c:pt idx="2">
                  <c:v>Évaluation post-UEM (+ 8 mois)</c:v>
                </c:pt>
                <c:pt idx="3">
                  <c:v>Évaluation post-UEM (+ 16 mois)</c:v>
                </c:pt>
              </c:strCache>
            </c:strRef>
          </c:cat>
          <c:val>
            <c:numRef>
              <c:f>D!$G$2:$G$5</c:f>
              <c:numCache>
                <c:formatCode>General</c:formatCode>
                <c:ptCount val="4"/>
                <c:pt idx="0">
                  <c:v>31</c:v>
                </c:pt>
                <c:pt idx="1">
                  <c:v>32</c:v>
                </c:pt>
                <c:pt idx="2">
                  <c:v>42</c:v>
                </c:pt>
                <c:pt idx="3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8B0-2E4F-A03E-1D218779CF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7795760"/>
        <c:axId val="507799368"/>
      </c:lineChart>
      <c:catAx>
        <c:axId val="50779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7799368"/>
        <c:crosses val="autoZero"/>
        <c:auto val="1"/>
        <c:lblAlgn val="ctr"/>
        <c:lblOffset val="100"/>
        <c:noMultiLvlLbl val="0"/>
      </c:catAx>
      <c:valAx>
        <c:axId val="507799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900" b="1"/>
                  <a:t>Age de développement (en mois)</a:t>
                </a:r>
              </a:p>
            </c:rich>
          </c:tx>
          <c:layout>
            <c:manualLayout>
              <c:xMode val="edge"/>
              <c:yMode val="edge"/>
              <c:x val="1.2722646310432569E-2"/>
              <c:y val="0.2062536825753923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779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B!$B$1</c:f>
              <c:strCache>
                <c:ptCount val="1"/>
                <c:pt idx="0">
                  <c:v>CVP</c:v>
                </c:pt>
              </c:strCache>
            </c:strRef>
          </c:tx>
          <c:spPr>
            <a:ln w="28575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88500"/>
                </a:schemeClr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</c:marker>
          <c:cat>
            <c:strRef>
              <c:f>B!$A$2:$A$6</c:f>
              <c:strCache>
                <c:ptCount val="5"/>
                <c:pt idx="0">
                  <c:v>Évaluation entrée UEM</c:v>
                </c:pt>
                <c:pt idx="1">
                  <c:v>Évaluation intermédiaire                 (+ 16 mois)</c:v>
                </c:pt>
                <c:pt idx="2">
                  <c:v>Évaluation de sortie UEM</c:v>
                </c:pt>
                <c:pt idx="3">
                  <c:v>Évaluation post-UEM (+ 8 mois)</c:v>
                </c:pt>
                <c:pt idx="4">
                  <c:v>Évaluation post-UEM (+ 16 mois)</c:v>
                </c:pt>
              </c:strCache>
            </c:strRef>
          </c:cat>
          <c:val>
            <c:numRef>
              <c:f>B!$B$2:$B$6</c:f>
              <c:numCache>
                <c:formatCode>General</c:formatCode>
                <c:ptCount val="5"/>
                <c:pt idx="0">
                  <c:v>17</c:v>
                </c:pt>
                <c:pt idx="1">
                  <c:v>48</c:v>
                </c:pt>
                <c:pt idx="2">
                  <c:v>50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48-C843-B342-2663C95C473F}"/>
            </c:ext>
          </c:extLst>
        </c:ser>
        <c:ser>
          <c:idx val="1"/>
          <c:order val="1"/>
          <c:tx>
            <c:strRef>
              <c:f>B!$C$1</c:f>
              <c:strCache>
                <c:ptCount val="1"/>
                <c:pt idx="0">
                  <c:v>LE</c:v>
                </c:pt>
              </c:strCache>
            </c:strRef>
          </c:tx>
          <c:spPr>
            <a:ln w="28575" cap="rnd">
              <a:solidFill>
                <a:schemeClr val="dk1">
                  <a:tint val="5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55000"/>
                </a:schemeClr>
              </a:solidFill>
              <a:ln w="9525">
                <a:solidFill>
                  <a:schemeClr val="dk1">
                    <a:tint val="55000"/>
                  </a:schemeClr>
                </a:solidFill>
              </a:ln>
              <a:effectLst/>
            </c:spPr>
          </c:marker>
          <c:cat>
            <c:strRef>
              <c:f>B!$A$2:$A$6</c:f>
              <c:strCache>
                <c:ptCount val="5"/>
                <c:pt idx="0">
                  <c:v>Évaluation entrée UEM</c:v>
                </c:pt>
                <c:pt idx="1">
                  <c:v>Évaluation intermédiaire                 (+ 16 mois)</c:v>
                </c:pt>
                <c:pt idx="2">
                  <c:v>Évaluation de sortie UEM</c:v>
                </c:pt>
                <c:pt idx="3">
                  <c:v>Évaluation post-UEM (+ 8 mois)</c:v>
                </c:pt>
                <c:pt idx="4">
                  <c:v>Évaluation post-UEM (+ 16 mois)</c:v>
                </c:pt>
              </c:strCache>
            </c:strRef>
          </c:cat>
          <c:val>
            <c:numRef>
              <c:f>B!$C$2:$C$6</c:f>
              <c:numCache>
                <c:formatCode>General</c:formatCode>
                <c:ptCount val="5"/>
                <c:pt idx="0">
                  <c:v>12</c:v>
                </c:pt>
                <c:pt idx="1">
                  <c:v>27</c:v>
                </c:pt>
                <c:pt idx="2">
                  <c:v>25</c:v>
                </c:pt>
                <c:pt idx="3">
                  <c:v>33</c:v>
                </c:pt>
                <c:pt idx="4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48-C843-B342-2663C95C473F}"/>
            </c:ext>
          </c:extLst>
        </c:ser>
        <c:ser>
          <c:idx val="2"/>
          <c:order val="2"/>
          <c:tx>
            <c:strRef>
              <c:f>B!$D$1</c:f>
              <c:strCache>
                <c:ptCount val="1"/>
                <c:pt idx="0">
                  <c:v>LR</c:v>
                </c:pt>
              </c:strCache>
            </c:strRef>
          </c:tx>
          <c:spPr>
            <a:ln w="28575" cap="rnd">
              <a:solidFill>
                <a:schemeClr val="dk1">
                  <a:tint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75000"/>
                </a:schemeClr>
              </a:solidFill>
              <a:ln w="9525">
                <a:solidFill>
                  <a:schemeClr val="dk1">
                    <a:tint val="75000"/>
                  </a:schemeClr>
                </a:solidFill>
              </a:ln>
              <a:effectLst/>
            </c:spPr>
          </c:marker>
          <c:cat>
            <c:strRef>
              <c:f>B!$A$2:$A$6</c:f>
              <c:strCache>
                <c:ptCount val="5"/>
                <c:pt idx="0">
                  <c:v>Évaluation entrée UEM</c:v>
                </c:pt>
                <c:pt idx="1">
                  <c:v>Évaluation intermédiaire                 (+ 16 mois)</c:v>
                </c:pt>
                <c:pt idx="2">
                  <c:v>Évaluation de sortie UEM</c:v>
                </c:pt>
                <c:pt idx="3">
                  <c:v>Évaluation post-UEM (+ 8 mois)</c:v>
                </c:pt>
                <c:pt idx="4">
                  <c:v>Évaluation post-UEM (+ 16 mois)</c:v>
                </c:pt>
              </c:strCache>
            </c:strRef>
          </c:cat>
          <c:val>
            <c:numRef>
              <c:f>B!$D$2:$D$6</c:f>
              <c:numCache>
                <c:formatCode>General</c:formatCode>
                <c:ptCount val="5"/>
                <c:pt idx="0">
                  <c:v>15</c:v>
                </c:pt>
                <c:pt idx="1">
                  <c:v>27</c:v>
                </c:pt>
                <c:pt idx="2">
                  <c:v>28</c:v>
                </c:pt>
                <c:pt idx="3">
                  <c:v>44</c:v>
                </c:pt>
                <c:pt idx="4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48-C843-B342-2663C95C473F}"/>
            </c:ext>
          </c:extLst>
        </c:ser>
        <c:ser>
          <c:idx val="3"/>
          <c:order val="3"/>
          <c:tx>
            <c:strRef>
              <c:f>B!$E$1</c:f>
              <c:strCache>
                <c:ptCount val="1"/>
                <c:pt idx="0">
                  <c:v>MF</c:v>
                </c:pt>
              </c:strCache>
            </c:strRef>
          </c:tx>
          <c:spPr>
            <a:ln w="28575" cap="rnd">
              <a:solidFill>
                <a:schemeClr val="dk1">
                  <a:tint val="985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98500"/>
                </a:schemeClr>
              </a:solidFill>
              <a:ln w="9525">
                <a:solidFill>
                  <a:schemeClr val="dk1">
                    <a:tint val="98500"/>
                  </a:schemeClr>
                </a:solidFill>
              </a:ln>
              <a:effectLst/>
            </c:spPr>
          </c:marker>
          <c:cat>
            <c:strRef>
              <c:f>B!$A$2:$A$6</c:f>
              <c:strCache>
                <c:ptCount val="5"/>
                <c:pt idx="0">
                  <c:v>Évaluation entrée UEM</c:v>
                </c:pt>
                <c:pt idx="1">
                  <c:v>Évaluation intermédiaire                 (+ 16 mois)</c:v>
                </c:pt>
                <c:pt idx="2">
                  <c:v>Évaluation de sortie UEM</c:v>
                </c:pt>
                <c:pt idx="3">
                  <c:v>Évaluation post-UEM (+ 8 mois)</c:v>
                </c:pt>
                <c:pt idx="4">
                  <c:v>Évaluation post-UEM (+ 16 mois)</c:v>
                </c:pt>
              </c:strCache>
            </c:strRef>
          </c:cat>
          <c:val>
            <c:numRef>
              <c:f>B!$E$2:$E$6</c:f>
              <c:numCache>
                <c:formatCode>General</c:formatCode>
                <c:ptCount val="5"/>
                <c:pt idx="0">
                  <c:v>22</c:v>
                </c:pt>
                <c:pt idx="1">
                  <c:v>46</c:v>
                </c:pt>
                <c:pt idx="2">
                  <c:v>51</c:v>
                </c:pt>
                <c:pt idx="3">
                  <c:v>55</c:v>
                </c:pt>
                <c:pt idx="4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48-C843-B342-2663C95C473F}"/>
            </c:ext>
          </c:extLst>
        </c:ser>
        <c:ser>
          <c:idx val="4"/>
          <c:order val="4"/>
          <c:tx>
            <c:strRef>
              <c:f>B!$F$1</c:f>
              <c:strCache>
                <c:ptCount val="1"/>
                <c:pt idx="0">
                  <c:v>MG</c:v>
                </c:pt>
              </c:strCache>
            </c:strRef>
          </c:tx>
          <c:spPr>
            <a:ln w="28575" cap="rnd">
              <a:solidFill>
                <a:schemeClr val="dk1">
                  <a:tint val="3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30000"/>
                </a:schemeClr>
              </a:solidFill>
              <a:ln w="9525">
                <a:solidFill>
                  <a:schemeClr val="dk1">
                    <a:tint val="30000"/>
                  </a:schemeClr>
                </a:solidFill>
              </a:ln>
              <a:effectLst/>
            </c:spPr>
          </c:marker>
          <c:cat>
            <c:strRef>
              <c:f>B!$A$2:$A$6</c:f>
              <c:strCache>
                <c:ptCount val="5"/>
                <c:pt idx="0">
                  <c:v>Évaluation entrée UEM</c:v>
                </c:pt>
                <c:pt idx="1">
                  <c:v>Évaluation intermédiaire                 (+ 16 mois)</c:v>
                </c:pt>
                <c:pt idx="2">
                  <c:v>Évaluation de sortie UEM</c:v>
                </c:pt>
                <c:pt idx="3">
                  <c:v>Évaluation post-UEM (+ 8 mois)</c:v>
                </c:pt>
                <c:pt idx="4">
                  <c:v>Évaluation post-UEM (+ 16 mois)</c:v>
                </c:pt>
              </c:strCache>
            </c:strRef>
          </c:cat>
          <c:val>
            <c:numRef>
              <c:f>B!$F$2:$F$6</c:f>
              <c:numCache>
                <c:formatCode>General</c:formatCode>
                <c:ptCount val="5"/>
                <c:pt idx="0">
                  <c:v>17</c:v>
                </c:pt>
                <c:pt idx="1">
                  <c:v>38</c:v>
                </c:pt>
                <c:pt idx="2">
                  <c:v>36</c:v>
                </c:pt>
                <c:pt idx="3">
                  <c:v>38</c:v>
                </c:pt>
                <c:pt idx="4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48-C843-B342-2663C95C473F}"/>
            </c:ext>
          </c:extLst>
        </c:ser>
        <c:ser>
          <c:idx val="5"/>
          <c:order val="5"/>
          <c:tx>
            <c:strRef>
              <c:f>B!$G$1</c:f>
              <c:strCache>
                <c:ptCount val="1"/>
                <c:pt idx="0">
                  <c:v>IOM</c:v>
                </c:pt>
              </c:strCache>
            </c:strRef>
          </c:tx>
          <c:spPr>
            <a:ln w="28575" cap="rnd">
              <a:solidFill>
                <a:schemeClr val="dk1">
                  <a:tint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dk1">
                  <a:tint val="60000"/>
                </a:schemeClr>
              </a:solidFill>
              <a:ln w="9525">
                <a:solidFill>
                  <a:schemeClr val="dk1">
                    <a:tint val="60000"/>
                  </a:schemeClr>
                </a:solidFill>
              </a:ln>
              <a:effectLst/>
            </c:spPr>
          </c:marker>
          <c:cat>
            <c:strRef>
              <c:f>B!$A$2:$A$6</c:f>
              <c:strCache>
                <c:ptCount val="5"/>
                <c:pt idx="0">
                  <c:v>Évaluation entrée UEM</c:v>
                </c:pt>
                <c:pt idx="1">
                  <c:v>Évaluation intermédiaire                 (+ 16 mois)</c:v>
                </c:pt>
                <c:pt idx="2">
                  <c:v>Évaluation de sortie UEM</c:v>
                </c:pt>
                <c:pt idx="3">
                  <c:v>Évaluation post-UEM (+ 8 mois)</c:v>
                </c:pt>
                <c:pt idx="4">
                  <c:v>Évaluation post-UEM (+ 16 mois)</c:v>
                </c:pt>
              </c:strCache>
            </c:strRef>
          </c:cat>
          <c:val>
            <c:numRef>
              <c:f>B!$G$2:$G$6</c:f>
              <c:numCache>
                <c:formatCode>General</c:formatCode>
                <c:ptCount val="5"/>
                <c:pt idx="0">
                  <c:v>18</c:v>
                </c:pt>
                <c:pt idx="1">
                  <c:v>30</c:v>
                </c:pt>
                <c:pt idx="2">
                  <c:v>34</c:v>
                </c:pt>
                <c:pt idx="3">
                  <c:v>42</c:v>
                </c:pt>
                <c:pt idx="4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048-C843-B342-2663C95C4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7477112"/>
        <c:axId val="577469896"/>
      </c:lineChart>
      <c:catAx>
        <c:axId val="57747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7469896"/>
        <c:crosses val="autoZero"/>
        <c:auto val="1"/>
        <c:lblAlgn val="ctr"/>
        <c:lblOffset val="100"/>
        <c:noMultiLvlLbl val="0"/>
      </c:catAx>
      <c:valAx>
        <c:axId val="577469896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900" b="1"/>
                  <a:t>Age de développement (en</a:t>
                </a:r>
                <a:r>
                  <a:rPr lang="fr-FR" sz="900" b="1" baseline="0"/>
                  <a:t> mois)</a:t>
                </a:r>
                <a:endParaRPr lang="fr-FR" sz="900" b="1"/>
              </a:p>
            </c:rich>
          </c:tx>
          <c:layout>
            <c:manualLayout>
              <c:xMode val="edge"/>
              <c:yMode val="edge"/>
              <c:x val="1.1111048973991889E-2"/>
              <c:y val="0.177252843394575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7747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D571A-D25F-423B-AEFB-A1EA0BD9003C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C7ADA-4E77-4CE2-BB15-F644F3CB3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08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compléter</a:t>
            </a:r>
            <a:r>
              <a:rPr lang="fr-FR" baseline="0" dirty="0"/>
              <a:t> éventuellement par d’autres logos.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7ADA-4E77-4CE2-BB15-F644F3CB3AF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858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C7ADA-4E77-4CE2-BB15-F644F3CB3AF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302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C8EB-593E-4679-BEEE-93649E9E57A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9759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7C8EB-593E-4679-BEEE-93649E9E57A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279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C7C8EB-593E-4679-BEEE-93649E9E57A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56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C7ADA-4E77-4CE2-BB15-F644F3CB3AF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39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C7ADA-4E77-4CE2-BB15-F644F3CB3AF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47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A compléter</a:t>
            </a:r>
            <a:r>
              <a:rPr lang="fr-FR" baseline="0" dirty="0"/>
              <a:t> éventuellement par d’autres logos.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BC7ADA-4E77-4CE2-BB15-F644F3CB3AF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59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B9C8C60-C6C3-9842-9A85-B11FFCEBC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740" b="13423"/>
          <a:stretch/>
        </p:blipFill>
        <p:spPr>
          <a:xfrm>
            <a:off x="0" y="906333"/>
            <a:ext cx="5796734" cy="59516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2575474"/>
            <a:ext cx="9144000" cy="1228776"/>
          </a:xfrm>
        </p:spPr>
        <p:txBody>
          <a:bodyPr anchor="b"/>
          <a:lstStyle>
            <a:lvl1pPr algn="ctr">
              <a:defRPr sz="6000">
                <a:solidFill>
                  <a:schemeClr val="accent3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89632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86C6-6D3F-43FF-B018-72186667703A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1819-6BCB-4DEE-8F3A-1A46FEA877E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19" y="68234"/>
            <a:ext cx="4661962" cy="21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736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 d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B9C8C60-C6C3-9842-9A85-B11FFCEBC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83" b="15175"/>
          <a:stretch/>
        </p:blipFill>
        <p:spPr>
          <a:xfrm>
            <a:off x="6642314" y="1031586"/>
            <a:ext cx="5562520" cy="583122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8200" y="3584027"/>
            <a:ext cx="10515600" cy="132556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 dirty="0"/>
              <a:t>Merci de votre attention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86C6-6D3F-43FF-B018-72186667703A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1819-6BCB-4DEE-8F3A-1A46FEA877E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54" y="547113"/>
            <a:ext cx="6715491" cy="30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B9C8C60-C6C3-9842-9A85-B11FFCEBC6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5" r="740" b="13423"/>
          <a:stretch/>
        </p:blipFill>
        <p:spPr>
          <a:xfrm>
            <a:off x="0" y="906333"/>
            <a:ext cx="5796734" cy="59516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86C6-6D3F-43FF-B018-72186667703A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1819-6BCB-4DEE-8F3A-1A46FEA877E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019" y="68234"/>
            <a:ext cx="4661962" cy="21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8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>
                <a:solidFill>
                  <a:schemeClr val="accent1"/>
                </a:solidFill>
                <a:latin typeface="+mj-lt"/>
              </a:defRPr>
            </a:lvl1pPr>
            <a:lvl2pPr marL="6858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86C6-6D3F-43FF-B018-72186667703A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1819-6BCB-4DEE-8F3A-1A46FEA877E4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17005" r="67117" b="27268"/>
          <a:stretch/>
        </p:blipFill>
        <p:spPr>
          <a:xfrm>
            <a:off x="10500573" y="184599"/>
            <a:ext cx="1503006" cy="14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17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accent1"/>
                </a:solidFill>
                <a:latin typeface="+mj-lt"/>
              </a:defRPr>
            </a:lvl1pPr>
            <a:lvl2pPr marL="800100" indent="-3429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chemeClr val="accent1"/>
                </a:solidFill>
                <a:latin typeface="+mj-lt"/>
              </a:defRPr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86C6-6D3F-43FF-B018-72186667703A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1819-6BCB-4DEE-8F3A-1A46FEA877E4}" type="slidenum">
              <a:rPr lang="fr-FR" smtClean="0"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17005" r="67117" b="27268"/>
          <a:stretch/>
        </p:blipFill>
        <p:spPr>
          <a:xfrm>
            <a:off x="10500573" y="184599"/>
            <a:ext cx="1503006" cy="14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6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2"/>
                </a:solidFill>
                <a:latin typeface="+mj-lt"/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chemeClr val="accent5"/>
              </a:buClr>
              <a:defRPr>
                <a:solidFill>
                  <a:schemeClr val="accent1"/>
                </a:solidFill>
                <a:latin typeface="+mj-lt"/>
              </a:defRPr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86C6-6D3F-43FF-B018-72186667703A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1819-6BCB-4DEE-8F3A-1A46FEA877E4}" type="slidenum">
              <a:rPr lang="fr-FR" smtClean="0"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17005" r="67117" b="27268"/>
          <a:stretch/>
        </p:blipFill>
        <p:spPr>
          <a:xfrm>
            <a:off x="10500573" y="184599"/>
            <a:ext cx="1503006" cy="14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1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86C6-6D3F-43FF-B018-72186667703A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1819-6BCB-4DEE-8F3A-1A46FEA877E4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17005" r="67117" b="27268"/>
          <a:stretch/>
        </p:blipFill>
        <p:spPr>
          <a:xfrm>
            <a:off x="10500573" y="184599"/>
            <a:ext cx="1503006" cy="14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86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86C6-6D3F-43FF-B018-72186667703A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1819-6BCB-4DEE-8F3A-1A46FEA877E4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17005" r="67117" b="27268"/>
          <a:stretch/>
        </p:blipFill>
        <p:spPr>
          <a:xfrm>
            <a:off x="10500573" y="184599"/>
            <a:ext cx="1503006" cy="14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8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1460500"/>
            <a:ext cx="6170612" cy="4400550"/>
          </a:xfrm>
        </p:spPr>
        <p:txBody>
          <a:bodyPr/>
          <a:lstStyle>
            <a:lvl1pPr>
              <a:buClr>
                <a:schemeClr val="accent4"/>
              </a:buClr>
              <a:defRPr sz="3200">
                <a:solidFill>
                  <a:schemeClr val="accent1"/>
                </a:solidFill>
                <a:latin typeface="+mj-lt"/>
              </a:defRPr>
            </a:lvl1pPr>
            <a:lvl2pPr>
              <a:buClr>
                <a:schemeClr val="accent4"/>
              </a:buClr>
              <a:defRPr sz="2800"/>
            </a:lvl2pPr>
            <a:lvl3pPr>
              <a:buClr>
                <a:schemeClr val="accent4"/>
              </a:buClr>
              <a:defRPr sz="2400"/>
            </a:lvl3pPr>
            <a:lvl4pPr>
              <a:buClr>
                <a:schemeClr val="accent4"/>
              </a:buClr>
              <a:defRPr sz="2000"/>
            </a:lvl4pPr>
            <a:lvl5pPr>
              <a:buClr>
                <a:schemeClr val="accent4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86C6-6D3F-43FF-B018-72186667703A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1819-6BCB-4DEE-8F3A-1A46FEA877E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17005" r="67117" b="27268"/>
          <a:stretch/>
        </p:blipFill>
        <p:spPr>
          <a:xfrm>
            <a:off x="10500573" y="184599"/>
            <a:ext cx="1503006" cy="14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7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66448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086C6-6D3F-43FF-B018-72186667703A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41819-6BCB-4DEE-8F3A-1A46FEA877E4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9" t="17005" r="67117" b="27268"/>
          <a:stretch/>
        </p:blipFill>
        <p:spPr>
          <a:xfrm>
            <a:off x="10500573" y="184599"/>
            <a:ext cx="1503006" cy="146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09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086C6-6D3F-43FF-B018-72186667703A}" type="datetimeFigureOut">
              <a:rPr lang="fr-FR" smtClean="0"/>
              <a:t>14/04/2021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41819-6BCB-4DEE-8F3A-1A46FEA877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916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846" y="3555108"/>
            <a:ext cx="11287394" cy="1228776"/>
          </a:xfrm>
        </p:spPr>
        <p:txBody>
          <a:bodyPr>
            <a:noAutofit/>
          </a:bodyPr>
          <a:lstStyle/>
          <a:p>
            <a:pPr algn="l"/>
            <a:r>
              <a:rPr lang="fr-FR" sz="2800" dirty="0"/>
              <a:t>AUTISCOL- Parcours de scolarisation et Trajectoires développementale d’enfants avec un TSA : Suivi longitudinal comparatif dans et après les UEM et dans d’autres dispositifs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14845" y="5094204"/>
            <a:ext cx="11403885" cy="641385"/>
          </a:xfrm>
        </p:spPr>
        <p:txBody>
          <a:bodyPr>
            <a:noAutofit/>
          </a:bodyPr>
          <a:lstStyle/>
          <a:p>
            <a:pPr algn="l"/>
            <a:r>
              <a:rPr lang="fr-FR" b="1" dirty="0"/>
              <a:t>Sandrine LE SOURN-BISSAOUI </a:t>
            </a:r>
            <a:r>
              <a:rPr lang="fr-FR" dirty="0"/>
              <a:t>(Coordination Bretagne, LP3C UR1285, </a:t>
            </a:r>
            <a:r>
              <a:rPr lang="fr-FR" dirty="0" err="1"/>
              <a:t>Univ</a:t>
            </a:r>
            <a:r>
              <a:rPr lang="fr-FR" dirty="0"/>
              <a:t> Rennes), Gaëtan </a:t>
            </a:r>
            <a:r>
              <a:rPr lang="fr-FR" dirty="0" err="1"/>
              <a:t>Briet</a:t>
            </a:r>
            <a:r>
              <a:rPr lang="fr-FR" dirty="0"/>
              <a:t>, </a:t>
            </a:r>
            <a:r>
              <a:rPr lang="fr-FR" dirty="0" err="1"/>
              <a:t>Gaïd</a:t>
            </a:r>
            <a:r>
              <a:rPr lang="fr-FR" dirty="0"/>
              <a:t> Le </a:t>
            </a:r>
            <a:r>
              <a:rPr lang="fr-FR" dirty="0" err="1"/>
              <a:t>Maner-Idrissi</a:t>
            </a:r>
            <a:r>
              <a:rPr lang="fr-FR" dirty="0"/>
              <a:t>, Sara Ramos Pereira </a:t>
            </a:r>
          </a:p>
          <a:p>
            <a:pPr algn="l"/>
            <a:r>
              <a:rPr lang="fr-FR" b="1" dirty="0"/>
              <a:t>Marie-Hélène PLUMET </a:t>
            </a:r>
            <a:r>
              <a:rPr lang="fr-FR" dirty="0"/>
              <a:t>(Coordination Ile-de-France, LPPS UR4057, </a:t>
            </a:r>
            <a:r>
              <a:rPr lang="fr-FR" dirty="0" err="1"/>
              <a:t>Univ</a:t>
            </a:r>
            <a:r>
              <a:rPr lang="fr-FR" dirty="0"/>
              <a:t> de Paris), </a:t>
            </a:r>
          </a:p>
          <a:p>
            <a:pPr algn="l"/>
            <a:r>
              <a:rPr lang="fr-FR" dirty="0"/>
              <a:t>Emile </a:t>
            </a:r>
            <a:r>
              <a:rPr lang="fr-FR" dirty="0" err="1"/>
              <a:t>Cappe</a:t>
            </a:r>
            <a:r>
              <a:rPr lang="fr-FR" dirty="0"/>
              <a:t>, </a:t>
            </a:r>
            <a:r>
              <a:rPr lang="fr-FR" dirty="0" err="1"/>
              <a:t>StellaTsamitrou</a:t>
            </a:r>
            <a:r>
              <a:rPr lang="fr-FR" dirty="0"/>
              <a:t>, Françoise </a:t>
            </a:r>
            <a:r>
              <a:rPr lang="fr-FR" dirty="0" err="1"/>
              <a:t>Morange</a:t>
            </a:r>
            <a:r>
              <a:rPr lang="fr-FR" dirty="0"/>
              <a:t> </a:t>
            </a:r>
            <a:r>
              <a:rPr lang="fr-FR" dirty="0" err="1"/>
              <a:t>Majoux</a:t>
            </a:r>
            <a:r>
              <a:rPr lang="fr-FR" dirty="0"/>
              <a:t>, </a:t>
            </a:r>
            <a:r>
              <a:rPr lang="fr-FR" dirty="0" err="1"/>
              <a:t>Edy</a:t>
            </a:r>
            <a:r>
              <a:rPr lang="fr-FR" dirty="0"/>
              <a:t> Veneziano, J.L. Adrien</a:t>
            </a: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514846" y="2568654"/>
            <a:ext cx="11037074" cy="795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Programme Autonomie : personnes âgées et personnes en situation de handicap</a:t>
            </a:r>
          </a:p>
          <a:p>
            <a:pPr algn="l"/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AAP Autisme 2017/Autisme SESSION 4 – IRESP-17-AUT4_06 (CNSA)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6" b="16141"/>
          <a:stretch/>
        </p:blipFill>
        <p:spPr>
          <a:xfrm>
            <a:off x="9342766" y="314843"/>
            <a:ext cx="2459474" cy="16511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86" y="0"/>
            <a:ext cx="27918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05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174AD-692C-D041-A83F-BC1109AD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460787"/>
            <a:ext cx="10429875" cy="94132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1. Trajectoires développementales au cours de la scolarisation en UEM – mesures écologiques </a:t>
            </a:r>
            <a:br>
              <a:rPr lang="fr-FR" dirty="0"/>
            </a:br>
            <a:r>
              <a:rPr lang="fr-FR" dirty="0"/>
              <a:t>(en cours de traitement 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5A56F2-92E1-8444-8CD8-594299A2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sp>
        <p:nvSpPr>
          <p:cNvPr id="5" name="Rectangle à coins arrondis 6">
            <a:extLst>
              <a:ext uri="{FF2B5EF4-FFF2-40B4-BE49-F238E27FC236}">
                <a16:creationId xmlns:a16="http://schemas.microsoft.com/office/drawing/2014/main" id="{C00C5A28-1A68-214B-B802-D20D868F2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21" y="1692058"/>
            <a:ext cx="7498080" cy="25054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indent="0">
              <a:buNone/>
            </a:pPr>
            <a:r>
              <a:rPr lang="fr-FR" sz="2000" b="1" dirty="0">
                <a:latin typeface="Corbel" panose="020B0503020204020204"/>
              </a:rPr>
              <a:t>Communication en classe : meilleur ajustement mutuel enfant-adultes: </a:t>
            </a:r>
          </a:p>
          <a:p>
            <a:pPr marL="432000" lvl="1" indent="-257175" algn="just" defTabSz="342900">
              <a:buFont typeface="Wingdings" panose="05000000000000000000" pitchFamily="2" charset="2"/>
              <a:buChar char="Ø"/>
            </a:pPr>
            <a:r>
              <a:rPr lang="fr-FR" sz="1800" b="1" dirty="0">
                <a:solidFill>
                  <a:schemeClr val="tx1"/>
                </a:solidFill>
                <a:latin typeface="Corbel" panose="020B0503020204020204"/>
              </a:rPr>
              <a:t>Compréhension des intentions, diversification des fonctions vers le partage social et d’états mentaux , formes combinant davantage de moyens, dont intégration de moyens verbaux…</a:t>
            </a:r>
          </a:p>
          <a:p>
            <a:pPr marL="339975" lvl="2" indent="-285750" algn="just" defTabSz="342900">
              <a:buFont typeface="Wingdings" pitchFamily="2" charset="2"/>
              <a:buChar char="Ø"/>
            </a:pPr>
            <a:r>
              <a:rPr lang="fr-FR" sz="1800" b="1" dirty="0">
                <a:solidFill>
                  <a:schemeClr val="tx1"/>
                </a:solidFill>
                <a:latin typeface="Corbel" panose="020B0503020204020204"/>
              </a:rPr>
              <a:t>   Mais: initiatives  enfant &lt;&lt; réponses  (% qui évolue au cours du suivi) et  communication entre enfants demeure limitée</a:t>
            </a:r>
          </a:p>
        </p:txBody>
      </p:sp>
      <p:sp>
        <p:nvSpPr>
          <p:cNvPr id="6" name="Rectangle à coins arrondis 6">
            <a:extLst>
              <a:ext uri="{FF2B5EF4-FFF2-40B4-BE49-F238E27FC236}">
                <a16:creationId xmlns:a16="http://schemas.microsoft.com/office/drawing/2014/main" id="{6A04ADC0-D19F-F44F-956D-5762B8547B9B}"/>
              </a:ext>
            </a:extLst>
          </p:cNvPr>
          <p:cNvSpPr txBox="1">
            <a:spLocks/>
          </p:cNvSpPr>
          <p:nvPr/>
        </p:nvSpPr>
        <p:spPr>
          <a:xfrm>
            <a:off x="4373894" y="4413608"/>
            <a:ext cx="7498080" cy="17266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32000" lvl="1" indent="-257175" defTabSz="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sociale au cours de la récréation :</a:t>
            </a:r>
          </a:p>
          <a:p>
            <a:pPr marL="889200" lvl="2" indent="-257175" algn="just" defTabSz="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/>
                </a:solidFill>
                <a:latin typeface="Corbel" panose="020B0503020204020204"/>
              </a:rPr>
              <a:t>Augmentation des comportements sociaux positifs</a:t>
            </a:r>
          </a:p>
          <a:p>
            <a:pPr marL="889200" lvl="2" indent="-257175" algn="just" defTabSz="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tx1"/>
                </a:solidFill>
                <a:latin typeface="Corbel" panose="020B0503020204020204"/>
              </a:rPr>
              <a:t>Différences </a:t>
            </a:r>
            <a:r>
              <a:rPr lang="fr-FR" sz="2000" b="1" dirty="0" err="1">
                <a:solidFill>
                  <a:schemeClr val="tx1"/>
                </a:solidFill>
                <a:latin typeface="Corbel" panose="020B0503020204020204"/>
              </a:rPr>
              <a:t>inter-individuelles</a:t>
            </a:r>
            <a:r>
              <a:rPr lang="fr-FR" sz="2000" b="1" dirty="0">
                <a:solidFill>
                  <a:schemeClr val="tx1"/>
                </a:solidFill>
                <a:latin typeface="Corbel" panose="020B0503020204020204"/>
              </a:rPr>
              <a:t> importantes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9A92AD3-10F4-AB41-B91E-41873E361400}"/>
              </a:ext>
            </a:extLst>
          </p:cNvPr>
          <p:cNvSpPr txBox="1"/>
          <p:nvPr/>
        </p:nvSpPr>
        <p:spPr>
          <a:xfrm>
            <a:off x="8306901" y="2228671"/>
            <a:ext cx="33505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 thèse soutenue : </a:t>
            </a:r>
            <a:r>
              <a:rPr lang="fr-FR" dirty="0" err="1"/>
              <a:t>Briet,G</a:t>
            </a:r>
            <a:r>
              <a:rPr lang="fr-FR" dirty="0"/>
              <a:t>. (2019)</a:t>
            </a:r>
          </a:p>
          <a:p>
            <a:r>
              <a:rPr lang="fr-FR" dirty="0"/>
              <a:t>2 thèses en cours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Stella </a:t>
            </a:r>
            <a:r>
              <a:rPr lang="fr-FR" dirty="0" err="1"/>
              <a:t>Tsamitrou</a:t>
            </a:r>
            <a:r>
              <a:rPr lang="fr-FR" dirty="0"/>
              <a:t> (2018-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Sara Ramos Pereira (2019 -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B02943-EDCC-224A-AD07-7FEA0F33710A}"/>
              </a:ext>
            </a:extLst>
          </p:cNvPr>
          <p:cNvSpPr txBox="1"/>
          <p:nvPr/>
        </p:nvSpPr>
        <p:spPr>
          <a:xfrm>
            <a:off x="320026" y="4842776"/>
            <a:ext cx="361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Amélioration plus lente et qui ne concerne pas tous les enfants </a:t>
            </a:r>
          </a:p>
        </p:txBody>
      </p:sp>
    </p:spTree>
    <p:extLst>
      <p:ext uri="{BB962C8B-B14F-4D97-AF65-F5344CB8AC3E}">
        <p14:creationId xmlns:p14="http://schemas.microsoft.com/office/powerpoint/2010/main" val="1782516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AA4BCB-6308-0149-8233-735DACAD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607" y="365125"/>
            <a:ext cx="10991193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2-Trajectoires développementales à la sortie de l’UEM – Résultats préliminaires (analyse en cours )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9479D9-C23A-C249-978F-9516DDD48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559" y="2096813"/>
            <a:ext cx="10786241" cy="4080149"/>
          </a:xfrm>
        </p:spPr>
        <p:txBody>
          <a:bodyPr/>
          <a:lstStyle/>
          <a:p>
            <a:pPr algn="just"/>
            <a:r>
              <a:rPr lang="fr-FR" dirty="0"/>
              <a:t>Globalement, malgré une diversité des orientations de sortie et des trajectoires évolutives hétérogènes entre enfants, les progrès effectués semblent se poursuivre durant le parcours post-UEM à + 8 mois et + 16 mois</a:t>
            </a:r>
          </a:p>
          <a:p>
            <a:pPr marL="0" indent="0" algn="just">
              <a:buNone/>
            </a:pPr>
            <a:endParaRPr lang="fr-FR" dirty="0"/>
          </a:p>
          <a:p>
            <a:pPr algn="just"/>
            <a:r>
              <a:rPr lang="fr-FR" dirty="0"/>
              <a:t>Les analyses préliminaires des profils individuels suggèrent que ce parcours de scolarisation après l’UEM pourrait être associé au tableau clinique initial des enfants. </a:t>
            </a:r>
          </a:p>
        </p:txBody>
      </p:sp>
    </p:spTree>
    <p:extLst>
      <p:ext uri="{BB962C8B-B14F-4D97-AF65-F5344CB8AC3E}">
        <p14:creationId xmlns:p14="http://schemas.microsoft.com/office/powerpoint/2010/main" val="265101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DE1442-25ED-1749-84BE-B704FBBA3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6" y="160699"/>
            <a:ext cx="10515600" cy="898523"/>
          </a:xfrm>
        </p:spPr>
        <p:txBody>
          <a:bodyPr/>
          <a:lstStyle/>
          <a:p>
            <a:pPr algn="ctr"/>
            <a:r>
              <a:rPr lang="fr-FR" dirty="0"/>
              <a:t>Exemple d’analyse type avec le PEP 3 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19A1126-A876-8246-8F3F-1FF361026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749" y="1463674"/>
            <a:ext cx="5183187" cy="1525589"/>
          </a:xfrm>
        </p:spPr>
        <p:txBody>
          <a:bodyPr>
            <a:noAutofit/>
          </a:bodyPr>
          <a:lstStyle/>
          <a:p>
            <a:r>
              <a:rPr lang="fr-FR" sz="2000" b="1" dirty="0"/>
              <a:t>Participant A </a:t>
            </a:r>
            <a:r>
              <a:rPr lang="fr-FR" sz="2000" dirty="0"/>
              <a:t>: 3 ans et 11 mois à l’entrée </a:t>
            </a:r>
          </a:p>
          <a:p>
            <a:r>
              <a:rPr lang="fr-FR" sz="2000" dirty="0"/>
              <a:t>score ECAR-R = 65 et AD = 1 an et 5 mois</a:t>
            </a:r>
          </a:p>
          <a:p>
            <a:r>
              <a:rPr lang="fr-FR" sz="2000" b="1" dirty="0"/>
              <a:t>Durée scolarisation </a:t>
            </a:r>
            <a:r>
              <a:rPr lang="fr-FR" sz="2000" dirty="0"/>
              <a:t>= 2 ans </a:t>
            </a:r>
          </a:p>
          <a:p>
            <a:r>
              <a:rPr lang="fr-FR" sz="2000" b="1" dirty="0"/>
              <a:t>Dispositif à la sortie </a:t>
            </a:r>
            <a:r>
              <a:rPr lang="fr-FR" sz="2000" dirty="0"/>
              <a:t>: Hôpital de jour avec mi-temps de scolarisation en classe externalisée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B9F0D91-6866-4D4F-A28F-A1D24C466F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066" y="1681163"/>
            <a:ext cx="5140322" cy="1108074"/>
          </a:xfrm>
        </p:spPr>
        <p:txBody>
          <a:bodyPr>
            <a:noAutofit/>
          </a:bodyPr>
          <a:lstStyle/>
          <a:p>
            <a:r>
              <a:rPr lang="fr-FR" sz="2000" b="1" dirty="0"/>
              <a:t>Participant B </a:t>
            </a:r>
            <a:r>
              <a:rPr lang="fr-FR" sz="2000" dirty="0"/>
              <a:t>= 3 ans et 4 mois à l’entrée </a:t>
            </a:r>
          </a:p>
          <a:p>
            <a:r>
              <a:rPr lang="fr-FR" sz="2000" dirty="0"/>
              <a:t>Score ECA-R = 18, AD = 2 ans et 7 mois </a:t>
            </a:r>
          </a:p>
          <a:p>
            <a:r>
              <a:rPr lang="fr-FR" sz="2000" b="1" dirty="0"/>
              <a:t>Durée scolarisation UEM </a:t>
            </a:r>
            <a:r>
              <a:rPr lang="fr-FR" sz="2000" dirty="0"/>
              <a:t>= 1 an  </a:t>
            </a:r>
          </a:p>
          <a:p>
            <a:r>
              <a:rPr lang="fr-FR" sz="2000" b="1" dirty="0"/>
              <a:t>Dispositif à la sortie </a:t>
            </a:r>
            <a:r>
              <a:rPr lang="fr-FR" sz="2000" dirty="0"/>
              <a:t>: classe ordinaire avec AESH</a:t>
            </a:r>
          </a:p>
        </p:txBody>
      </p:sp>
      <p:graphicFrame>
        <p:nvGraphicFramePr>
          <p:cNvPr id="12" name="Espace réservé du contenu 11">
            <a:extLst>
              <a:ext uri="{FF2B5EF4-FFF2-40B4-BE49-F238E27FC236}">
                <a16:creationId xmlns:a16="http://schemas.microsoft.com/office/drawing/2014/main" id="{2BF836D5-E9E9-45F0-AB5A-6567279D74DA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08477889"/>
              </p:ext>
            </p:extLst>
          </p:nvPr>
        </p:nvGraphicFramePr>
        <p:xfrm>
          <a:off x="6580189" y="3157758"/>
          <a:ext cx="5157788" cy="332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0753186A-54C8-42EA-89AE-BEBB80BB950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06746218"/>
              </p:ext>
            </p:extLst>
          </p:nvPr>
        </p:nvGraphicFramePr>
        <p:xfrm>
          <a:off x="839788" y="3189289"/>
          <a:ext cx="5157788" cy="3303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88116FE1-E152-2C43-81E0-5E74FE29498E}"/>
              </a:ext>
            </a:extLst>
          </p:cNvPr>
          <p:cNvSpPr txBox="1"/>
          <p:nvPr/>
        </p:nvSpPr>
        <p:spPr>
          <a:xfrm>
            <a:off x="257175" y="6492875"/>
            <a:ext cx="832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Briet</a:t>
            </a:r>
            <a:r>
              <a:rPr lang="fr-FR" dirty="0"/>
              <a:t>, G., Le </a:t>
            </a:r>
            <a:r>
              <a:rPr lang="fr-FR" dirty="0" err="1"/>
              <a:t>Maner-Idrissi</a:t>
            </a:r>
            <a:r>
              <a:rPr lang="fr-FR" dirty="0"/>
              <a:t>, G., </a:t>
            </a:r>
            <a:r>
              <a:rPr lang="fr-FR" dirty="0" err="1"/>
              <a:t>Seveno</a:t>
            </a:r>
            <a:r>
              <a:rPr lang="fr-FR" dirty="0"/>
              <a:t>, </a:t>
            </a:r>
            <a:r>
              <a:rPr lang="fr-FR" dirty="0" err="1"/>
              <a:t>T</a:t>
            </a:r>
            <a:r>
              <a:rPr lang="fr-FR" dirty="0"/>
              <a:t>., &amp; Le </a:t>
            </a:r>
            <a:r>
              <a:rPr lang="fr-FR" dirty="0" err="1"/>
              <a:t>Sourn-Bissaoui</a:t>
            </a:r>
            <a:r>
              <a:rPr lang="fr-FR" dirty="0"/>
              <a:t>, S (soumis)</a:t>
            </a:r>
          </a:p>
        </p:txBody>
      </p:sp>
    </p:spTree>
    <p:extLst>
      <p:ext uri="{BB962C8B-B14F-4D97-AF65-F5344CB8AC3E}">
        <p14:creationId xmlns:p14="http://schemas.microsoft.com/office/powerpoint/2010/main" val="2583932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D0B82D-8514-F34A-A876-B31F49F1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703" y="197709"/>
            <a:ext cx="10983097" cy="1210961"/>
          </a:xfrm>
        </p:spPr>
        <p:txBody>
          <a:bodyPr/>
          <a:lstStyle/>
          <a:p>
            <a:pPr algn="ctr"/>
            <a:r>
              <a:rPr lang="fr-FR" dirty="0"/>
              <a:t>Perspectives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4AAE35-1B0D-7C4C-BE30-6A68120CE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708" y="1408670"/>
            <a:ext cx="11491784" cy="4768293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FR" b="1" dirty="0"/>
              <a:t>Hétérogénéité des profils de départ et d’évolution des enfants</a:t>
            </a:r>
            <a:r>
              <a:rPr lang="fr-FR" b="1" i="1" dirty="0"/>
              <a:t>  </a:t>
            </a:r>
          </a:p>
          <a:p>
            <a:pPr lvl="1" algn="just"/>
            <a:r>
              <a:rPr lang="fr-FR" i="1" dirty="0"/>
              <a:t>Quels sont les facteurs de protection et de vulnérabilité ? </a:t>
            </a:r>
          </a:p>
          <a:p>
            <a:pPr lvl="2" algn="just"/>
            <a:r>
              <a:rPr lang="fr-FR" dirty="0"/>
              <a:t>3 profils  - progrès constants, Progrès et stagnation, Progrès et régression</a:t>
            </a:r>
          </a:p>
          <a:p>
            <a:pPr lvl="2" algn="just"/>
            <a:endParaRPr lang="fr-FR" dirty="0"/>
          </a:p>
          <a:p>
            <a:pPr lvl="1" algn="just"/>
            <a:r>
              <a:rPr lang="fr-FR" i="1" dirty="0"/>
              <a:t>Comment objectiver précocement les bénéfices d’une scolarisation en UEM vs d’autres types de scolarisation ou d’accompagnement ? </a:t>
            </a:r>
          </a:p>
          <a:p>
            <a:pPr lvl="2" algn="just"/>
            <a:r>
              <a:rPr lang="fr-FR" i="1" dirty="0"/>
              <a:t>Individualisation et fluidité des parcours </a:t>
            </a:r>
          </a:p>
          <a:p>
            <a:pPr lvl="2" algn="just"/>
            <a:endParaRPr lang="fr-FR" i="1" dirty="0"/>
          </a:p>
          <a:p>
            <a:pPr lvl="1" algn="just"/>
            <a:r>
              <a:rPr lang="fr-FR" i="1" dirty="0"/>
              <a:t>Rôle d’une inclusion plus précoce lors de la petite enfance (recommandation HAS, 2018)- </a:t>
            </a:r>
          </a:p>
          <a:p>
            <a:pPr lvl="2" algn="just"/>
            <a:r>
              <a:rPr lang="fr-FR" i="1" dirty="0"/>
              <a:t>Thèse d’</a:t>
            </a:r>
            <a:r>
              <a:rPr lang="fr-FR" i="1" dirty="0" err="1"/>
              <a:t>Eleonore</a:t>
            </a:r>
            <a:r>
              <a:rPr lang="fr-FR" i="1" dirty="0"/>
              <a:t> Beaumont (2021- ) </a:t>
            </a:r>
            <a:r>
              <a:rPr lang="fr-FR" b="1" dirty="0"/>
              <a:t>Inclusion sociale et petite enfance : accompagnement éducatif individualisé de l'enfant avec un trouble du spectre de l'Autisme</a:t>
            </a:r>
          </a:p>
          <a:p>
            <a:pPr marL="0" indent="0">
              <a:buNone/>
            </a:pPr>
            <a:endParaRPr lang="fr-F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88000" lvl="1" indent="-257175"/>
            <a:r>
              <a:rPr lang="fr-FR" b="1" dirty="0">
                <a:solidFill>
                  <a:schemeClr val="tx2"/>
                </a:solidFill>
              </a:rPr>
              <a:t>Variabilité de la mise en œuvre des dispositifs pédagogiques selon les classes</a:t>
            </a:r>
          </a:p>
          <a:p>
            <a:pPr marL="745200" lvl="2" indent="-257175"/>
            <a:r>
              <a:rPr lang="fr-FR" dirty="0"/>
              <a:t>Accompagnement et évolution des gestes professionnels,  </a:t>
            </a:r>
          </a:p>
          <a:p>
            <a:pPr marL="30825" lvl="1" indent="0">
              <a:buNone/>
            </a:pPr>
            <a:endParaRPr lang="fr-FR" b="1" dirty="0"/>
          </a:p>
          <a:p>
            <a:pPr marL="288000" lvl="1" indent="-257175"/>
            <a:r>
              <a:rPr lang="fr-FR" b="1" dirty="0">
                <a:solidFill>
                  <a:schemeClr val="tx2"/>
                </a:solidFill>
              </a:rPr>
              <a:t>Soutien des capacité d</a:t>
            </a:r>
            <a:r>
              <a:rPr lang="fr-FR" b="1" dirty="0">
                <a:solidFill>
                  <a:schemeClr val="accent4"/>
                </a:solidFill>
              </a:rPr>
              <a:t>’initiatives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(et pas seulement  de réponses)</a:t>
            </a:r>
            <a:r>
              <a:rPr lang="fr-FR" b="1" dirty="0">
                <a:solidFill>
                  <a:schemeClr val="tx2"/>
                </a:solidFill>
              </a:rPr>
              <a:t>  et de </a:t>
            </a:r>
            <a:r>
              <a:rPr lang="fr-FR" b="1" dirty="0">
                <a:solidFill>
                  <a:schemeClr val="accent4"/>
                </a:solidFill>
              </a:rPr>
              <a:t>flexibilité </a:t>
            </a:r>
            <a:r>
              <a:rPr lang="fr-FR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 </a:t>
            </a:r>
          </a:p>
          <a:p>
            <a:pPr marL="288000" lvl="1" indent="-257175"/>
            <a:endParaRPr lang="fr-FR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88000" lvl="1" indent="-257175"/>
            <a:r>
              <a:rPr lang="fr-FR" b="1" dirty="0">
                <a:solidFill>
                  <a:schemeClr val="tx2"/>
                </a:solidFill>
              </a:rPr>
              <a:t>Etayage des </a:t>
            </a:r>
            <a:r>
              <a:rPr lang="fr-FR" b="1" dirty="0">
                <a:solidFill>
                  <a:schemeClr val="accent4"/>
                </a:solidFill>
              </a:rPr>
              <a:t>interactions</a:t>
            </a:r>
            <a:r>
              <a:rPr lang="fr-FR" b="1" dirty="0">
                <a:solidFill>
                  <a:schemeClr val="tx2"/>
                </a:solidFill>
              </a:rPr>
              <a:t> et de la </a:t>
            </a:r>
            <a:r>
              <a:rPr lang="fr-FR" b="1" dirty="0">
                <a:solidFill>
                  <a:schemeClr val="accent4"/>
                </a:solidFill>
              </a:rPr>
              <a:t>communication sociale </a:t>
            </a:r>
            <a:r>
              <a:rPr lang="fr-FR" b="1" dirty="0">
                <a:solidFill>
                  <a:schemeClr val="tx2"/>
                </a:solidFill>
              </a:rPr>
              <a:t>entre pairs </a:t>
            </a:r>
          </a:p>
          <a:p>
            <a:pPr marL="488025" lvl="2" indent="0">
              <a:buNone/>
            </a:pPr>
            <a:endParaRPr lang="fr-FR" b="1" dirty="0">
              <a:solidFill>
                <a:schemeClr val="tx2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604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58EFDB-C09B-594B-9CC0-AB1DDDF1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930" y="11799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Pour aller plus loin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227DC5-44E5-6B4C-A4DE-235CD8AAB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34" y="1220143"/>
            <a:ext cx="11630025" cy="5032375"/>
          </a:xfrm>
        </p:spPr>
        <p:txBody>
          <a:bodyPr>
            <a:normAutofit/>
          </a:bodyPr>
          <a:lstStyle/>
          <a:p>
            <a:r>
              <a:rPr lang="fr-FR" sz="1900" dirty="0">
                <a:solidFill>
                  <a:schemeClr val="accent4"/>
                </a:solidFill>
              </a:rPr>
              <a:t>Volets enfants </a:t>
            </a:r>
            <a:r>
              <a:rPr lang="fr-FR" sz="1900" dirty="0"/>
              <a:t>: </a:t>
            </a:r>
          </a:p>
          <a:p>
            <a:pPr algn="just"/>
            <a:r>
              <a:rPr lang="fr-FR" sz="2000" dirty="0" err="1"/>
              <a:t>Briet</a:t>
            </a:r>
            <a:r>
              <a:rPr lang="fr-FR" sz="2000" dirty="0"/>
              <a:t>, G.</a:t>
            </a:r>
            <a:r>
              <a:rPr lang="fr-FR" sz="2000" b="1" dirty="0"/>
              <a:t>,</a:t>
            </a:r>
            <a:r>
              <a:rPr lang="fr-FR" sz="2000" dirty="0"/>
              <a:t> Le </a:t>
            </a:r>
            <a:r>
              <a:rPr lang="fr-FR" sz="2000" dirty="0" err="1"/>
              <a:t>Maner-Idrissi</a:t>
            </a:r>
            <a:r>
              <a:rPr lang="fr-FR" sz="2000" dirty="0"/>
              <a:t>, G., Le </a:t>
            </a:r>
            <a:r>
              <a:rPr lang="fr-FR" sz="2000" dirty="0" err="1"/>
              <a:t>Marec</a:t>
            </a:r>
            <a:r>
              <a:rPr lang="fr-FR" sz="2000" dirty="0"/>
              <a:t>, O., </a:t>
            </a:r>
            <a:r>
              <a:rPr lang="fr-FR" sz="2000" dirty="0" err="1"/>
              <a:t>Seveno</a:t>
            </a:r>
            <a:r>
              <a:rPr lang="fr-FR" sz="2000" dirty="0"/>
              <a:t>, </a:t>
            </a:r>
            <a:r>
              <a:rPr lang="fr-FR" sz="2000" dirty="0" err="1"/>
              <a:t>T</a:t>
            </a:r>
            <a:r>
              <a:rPr lang="fr-FR" sz="2000" dirty="0"/>
              <a:t>., &amp; Le </a:t>
            </a:r>
            <a:r>
              <a:rPr lang="fr-FR" sz="2000" dirty="0" err="1"/>
              <a:t>Sourn-Bissaoui</a:t>
            </a:r>
            <a:r>
              <a:rPr lang="fr-FR" sz="2000" dirty="0"/>
              <a:t>, S. (accepté, 2021). </a:t>
            </a:r>
            <a:r>
              <a:rPr lang="fr-FR" sz="2000" dirty="0" err="1"/>
              <a:t>Developmental</a:t>
            </a:r>
            <a:r>
              <a:rPr lang="fr-FR" sz="2000" dirty="0"/>
              <a:t> </a:t>
            </a:r>
            <a:r>
              <a:rPr lang="fr-FR" sz="2000" dirty="0" err="1"/>
              <a:t>follow</a:t>
            </a:r>
            <a:r>
              <a:rPr lang="fr-FR" sz="2000" dirty="0"/>
              <a:t>-up of </a:t>
            </a:r>
            <a:r>
              <a:rPr lang="fr-FR" sz="2000" dirty="0" err="1"/>
              <a:t>children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</a:t>
            </a:r>
            <a:r>
              <a:rPr lang="fr-FR" sz="2000" dirty="0" err="1"/>
              <a:t>autism</a:t>
            </a:r>
            <a:r>
              <a:rPr lang="fr-FR" sz="2000" dirty="0"/>
              <a:t> </a:t>
            </a:r>
            <a:r>
              <a:rPr lang="fr-FR" sz="2000" dirty="0" err="1"/>
              <a:t>spectrum</a:t>
            </a:r>
            <a:r>
              <a:rPr lang="fr-FR" sz="2000" dirty="0"/>
              <a:t> </a:t>
            </a:r>
            <a:r>
              <a:rPr lang="fr-FR" sz="2000" dirty="0" err="1"/>
              <a:t>disorders</a:t>
            </a:r>
            <a:r>
              <a:rPr lang="fr-FR" sz="2000" dirty="0"/>
              <a:t> </a:t>
            </a:r>
            <a:r>
              <a:rPr lang="fr-FR" sz="2000" dirty="0" err="1"/>
              <a:t>enrolled</a:t>
            </a:r>
            <a:r>
              <a:rPr lang="fr-FR" sz="2000" dirty="0"/>
              <a:t> in inclusive </a:t>
            </a:r>
            <a:r>
              <a:rPr lang="fr-FR" sz="2000" dirty="0" err="1"/>
              <a:t>units</a:t>
            </a:r>
            <a:r>
              <a:rPr lang="fr-FR" sz="2000" dirty="0"/>
              <a:t> in France: </a:t>
            </a:r>
            <a:r>
              <a:rPr lang="fr-FR" sz="2000" dirty="0" err="1"/>
              <a:t>outcomes</a:t>
            </a:r>
            <a:r>
              <a:rPr lang="fr-FR" sz="2000" dirty="0"/>
              <a:t> and </a:t>
            </a:r>
            <a:r>
              <a:rPr lang="fr-FR" sz="2000" dirty="0" err="1"/>
              <a:t>correlates</a:t>
            </a:r>
            <a:r>
              <a:rPr lang="fr-FR" sz="2000" dirty="0"/>
              <a:t> of changes. </a:t>
            </a:r>
            <a:r>
              <a:rPr lang="fr-FR" sz="2000" i="1" dirty="0"/>
              <a:t>International Journal of </a:t>
            </a:r>
            <a:r>
              <a:rPr lang="fr-FR" sz="2000" i="1" dirty="0" err="1"/>
              <a:t>Disability</a:t>
            </a:r>
            <a:r>
              <a:rPr lang="fr-FR" sz="2000" i="1" dirty="0"/>
              <a:t>, </a:t>
            </a:r>
            <a:r>
              <a:rPr lang="fr-FR" sz="2000" i="1" dirty="0" err="1"/>
              <a:t>Development</a:t>
            </a:r>
            <a:r>
              <a:rPr lang="fr-FR" sz="2000" i="1" dirty="0"/>
              <a:t> and Education.</a:t>
            </a:r>
            <a:endParaRPr lang="fr-FR" sz="1900" dirty="0"/>
          </a:p>
          <a:p>
            <a:pPr algn="just"/>
            <a:r>
              <a:rPr lang="fr-FR" sz="1900" dirty="0"/>
              <a:t>Plumet, M.H., </a:t>
            </a:r>
            <a:r>
              <a:rPr lang="fr-FR" sz="1900" dirty="0" err="1"/>
              <a:t>Briet</a:t>
            </a:r>
            <a:r>
              <a:rPr lang="fr-FR" sz="1900" dirty="0"/>
              <a:t>, G., Le </a:t>
            </a:r>
            <a:r>
              <a:rPr lang="fr-FR" sz="1900" dirty="0" err="1"/>
              <a:t>Sourn-Bissaoui</a:t>
            </a:r>
            <a:r>
              <a:rPr lang="fr-FR" sz="1900" dirty="0"/>
              <a:t>, S., Le </a:t>
            </a:r>
            <a:r>
              <a:rPr lang="fr-FR" sz="1900" dirty="0" err="1"/>
              <a:t>Maner-Idrissi</a:t>
            </a:r>
            <a:r>
              <a:rPr lang="fr-FR" sz="1900" dirty="0"/>
              <a:t>, G., Marie M., Koch, A., </a:t>
            </a:r>
            <a:r>
              <a:rPr lang="fr-FR" sz="1900" dirty="0" err="1"/>
              <a:t>Dardier</a:t>
            </a:r>
            <a:r>
              <a:rPr lang="fr-FR" sz="1900" dirty="0"/>
              <a:t>, V. </a:t>
            </a:r>
            <a:r>
              <a:rPr lang="fr-FR" sz="1900" dirty="0" err="1"/>
              <a:t>Seveno</a:t>
            </a:r>
            <a:r>
              <a:rPr lang="fr-FR" sz="1900" dirty="0"/>
              <a:t>, </a:t>
            </a:r>
            <a:r>
              <a:rPr lang="fr-FR" sz="1900" dirty="0" err="1"/>
              <a:t>T</a:t>
            </a:r>
            <a:r>
              <a:rPr lang="fr-FR" sz="1900" dirty="0"/>
              <a:t>., </a:t>
            </a:r>
            <a:r>
              <a:rPr lang="fr-FR" sz="1900" dirty="0" err="1"/>
              <a:t>Malen</a:t>
            </a:r>
            <a:r>
              <a:rPr lang="fr-FR" sz="1900" dirty="0"/>
              <a:t>, J.P.,&amp; Adrien, J.L. (2017). Suivi des trajectoires de développement cognitif et social d'enfants TSA scolarisés en unités d'enseignement maternelle : données sur 2 ans. </a:t>
            </a:r>
            <a:r>
              <a:rPr lang="fr-FR" sz="1900" i="1" dirty="0"/>
              <a:t>Enfance, 4</a:t>
            </a:r>
            <a:r>
              <a:rPr lang="fr-FR" sz="1900" dirty="0"/>
              <a:t>, 585-598.</a:t>
            </a:r>
          </a:p>
          <a:p>
            <a:pPr algn="just"/>
            <a:r>
              <a:rPr lang="fr-FR" sz="1900" i="1" dirty="0">
                <a:solidFill>
                  <a:schemeClr val="accent4"/>
                </a:solidFill>
              </a:rPr>
              <a:t>Volet Familles et </a:t>
            </a:r>
            <a:r>
              <a:rPr lang="fr-FR" sz="1900" i="1" dirty="0" err="1">
                <a:solidFill>
                  <a:schemeClr val="accent4"/>
                </a:solidFill>
              </a:rPr>
              <a:t>professionnel.le.s</a:t>
            </a:r>
            <a:endParaRPr lang="fr-FR" sz="1900" i="1" dirty="0">
              <a:solidFill>
                <a:schemeClr val="accent4"/>
              </a:solidFill>
            </a:endParaRPr>
          </a:p>
          <a:p>
            <a:pPr algn="just"/>
            <a:r>
              <a:rPr lang="fr-FR" sz="1900" dirty="0" err="1"/>
              <a:t>Briet</a:t>
            </a:r>
            <a:r>
              <a:rPr lang="fr-FR" sz="1900" dirty="0"/>
              <a:t>, G., </a:t>
            </a:r>
            <a:r>
              <a:rPr lang="fr-FR" sz="1900" dirty="0" err="1"/>
              <a:t>Peri</a:t>
            </a:r>
            <a:r>
              <a:rPr lang="fr-FR" sz="1900" dirty="0"/>
              <a:t>, M., &amp; Le </a:t>
            </a:r>
            <a:r>
              <a:rPr lang="fr-FR" sz="1900" dirty="0" err="1"/>
              <a:t>Sourn-Bissaoui</a:t>
            </a:r>
            <a:r>
              <a:rPr lang="fr-FR" sz="1900" dirty="0"/>
              <a:t>, S. (2019). L’intervention d’un psychologue du développement au sein d’un dispositif d’inclusion scolaire pour enfants avec un trouble du spectre de l’autisme. Dans P. Brun &amp; D. </a:t>
            </a:r>
            <a:r>
              <a:rPr lang="fr-FR" sz="1900" dirty="0" err="1"/>
              <a:t>Mellier</a:t>
            </a:r>
            <a:r>
              <a:rPr lang="fr-FR" sz="1900" dirty="0"/>
              <a:t> (</a:t>
            </a:r>
            <a:r>
              <a:rPr lang="fr-FR" sz="1900" dirty="0" err="1"/>
              <a:t>Eds</a:t>
            </a:r>
            <a:r>
              <a:rPr lang="fr-FR" sz="1900" dirty="0"/>
              <a:t>), </a:t>
            </a:r>
            <a:r>
              <a:rPr lang="fr-FR" sz="1900" i="1" dirty="0"/>
              <a:t>12 interventions en psychologie du développement </a:t>
            </a:r>
            <a:r>
              <a:rPr lang="fr-FR" sz="1900" dirty="0"/>
              <a:t>(p. 169-197). Paris : </a:t>
            </a:r>
            <a:r>
              <a:rPr lang="fr-FR" sz="1900" dirty="0" err="1"/>
              <a:t>Dunod</a:t>
            </a:r>
            <a:r>
              <a:rPr lang="fr-FR" sz="1900" dirty="0"/>
              <a:t>. </a:t>
            </a:r>
          </a:p>
          <a:p>
            <a:pPr algn="just"/>
            <a:r>
              <a:rPr lang="fr-FR" sz="1900" dirty="0" err="1"/>
              <a:t>Voiseux</a:t>
            </a:r>
            <a:r>
              <a:rPr lang="fr-FR" sz="1900" dirty="0"/>
              <a:t>, C., Plumet, M.H., &amp; </a:t>
            </a:r>
            <a:r>
              <a:rPr lang="fr-FR" sz="1900" dirty="0" err="1"/>
              <a:t>Cappe</a:t>
            </a:r>
            <a:r>
              <a:rPr lang="fr-FR" sz="1900" dirty="0"/>
              <a:t>, </a:t>
            </a:r>
            <a:r>
              <a:rPr lang="fr-FR" sz="1900" dirty="0" err="1"/>
              <a:t>É</a:t>
            </a:r>
            <a:r>
              <a:rPr lang="fr-FR" sz="1900" dirty="0"/>
              <a:t>.  (2019). Attentes, besoins et perceptions des parents et des professionnels : Trois années de scolarisation d’enfants présentant un Trouble du spectre de l’autisme, dans une Unité d’enseignement maternelle. </a:t>
            </a:r>
            <a:r>
              <a:rPr lang="fr-FR" sz="1900" i="1" dirty="0"/>
              <a:t>La nouvelle revue - Éducation et Société Inclusives, 86</a:t>
            </a:r>
            <a:r>
              <a:rPr lang="fr-FR" sz="1900" dirty="0"/>
              <a:t>, 173-193. </a:t>
            </a:r>
          </a:p>
          <a:p>
            <a:pPr algn="just"/>
            <a:endParaRPr lang="fr-FR" sz="2000" i="1" dirty="0">
              <a:solidFill>
                <a:schemeClr val="accent4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51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MERCI DE VOTRE ATTENTION </a:t>
            </a:r>
            <a:br>
              <a:rPr lang="fr-FR" dirty="0"/>
            </a:br>
            <a:r>
              <a:rPr lang="fr-FR" dirty="0">
                <a:solidFill>
                  <a:schemeClr val="accent4"/>
                </a:solidFill>
              </a:rPr>
              <a:t>Sandrine.lesourn-bissaoui@univ-rennes2.fr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86" y="114300"/>
            <a:ext cx="3572014" cy="304176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26" b="16141"/>
          <a:stretch/>
        </p:blipFill>
        <p:spPr>
          <a:xfrm>
            <a:off x="8544704" y="528955"/>
            <a:ext cx="3295636" cy="22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54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02C82-D944-9E40-8F40-087EB41A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07" y="365125"/>
            <a:ext cx="10168491" cy="1325563"/>
          </a:xfrm>
        </p:spPr>
        <p:txBody>
          <a:bodyPr/>
          <a:lstStyle/>
          <a:p>
            <a:pPr algn="ctr"/>
            <a:r>
              <a:rPr lang="fr-FR" dirty="0"/>
              <a:t>Cadre collaboratif de la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995F52-51AE-854E-A901-68445432B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963" y="1825625"/>
            <a:ext cx="11437749" cy="2591392"/>
          </a:xfrm>
        </p:spPr>
        <p:txBody>
          <a:bodyPr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Contexte institutionnel : 3</a:t>
            </a:r>
            <a:r>
              <a:rPr lang="fr-FR" b="1" baseline="30000" dirty="0">
                <a:solidFill>
                  <a:schemeClr val="accent6">
                    <a:lumMod val="75000"/>
                  </a:schemeClr>
                </a:solidFill>
              </a:rPr>
              <a:t>ème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plan autisme – ouverture des UEMA en 2014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b="1" i="1" dirty="0"/>
              <a:t>Comment objectiver leurs bénéfices potentiels pour le développement  cognitif &amp; social des enfants avec un TSA ?</a:t>
            </a:r>
            <a:endParaRPr lang="fr-FR" b="1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fr-FR" b="1" dirty="0">
                <a:solidFill>
                  <a:srgbClr val="000308"/>
                </a:solidFill>
              </a:rPr>
              <a:t>Importance d’y associer des protocoles de  suivi par des équipes de recherche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fr-FR" sz="2400" i="1" dirty="0">
                <a:solidFill>
                  <a:srgbClr val="000308"/>
                </a:solidFill>
              </a:rPr>
              <a:t>(expertise et regard externe / protocoles de suivi objectifs et rigoureux)</a:t>
            </a:r>
          </a:p>
          <a:p>
            <a:pPr marL="0" indent="0">
              <a:lnSpc>
                <a:spcPct val="120000"/>
              </a:lnSpc>
              <a:buNone/>
            </a:pPr>
            <a:br>
              <a:rPr lang="fr-FR" dirty="0">
                <a:solidFill>
                  <a:schemeClr val="accent3">
                    <a:lumMod val="75000"/>
                  </a:schemeClr>
                </a:solidFill>
              </a:rPr>
            </a:b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CA84F6-6532-1345-BF1D-9015B0552B53}"/>
              </a:ext>
            </a:extLst>
          </p:cNvPr>
          <p:cNvSpPr/>
          <p:nvPr/>
        </p:nvSpPr>
        <p:spPr>
          <a:xfrm>
            <a:off x="512265" y="3661331"/>
            <a:ext cx="1116746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DEVSCOL (2014-2018)– Soutien IRESP-CNSA (2016-2017)</a:t>
            </a:r>
          </a:p>
          <a:p>
            <a:pPr lvl="1"/>
            <a:r>
              <a:rPr lang="fr-FR" dirty="0">
                <a:solidFill>
                  <a:srgbClr val="000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des méthodologies, sur la base d’outils référés aux étapes du développement typique et atypique :</a:t>
            </a:r>
          </a:p>
          <a:p>
            <a:pPr marL="1008000" lvl="2" indent="-285750">
              <a:buFont typeface="Wingdings" pitchFamily="2" charset="2"/>
              <a:buChar char="v"/>
            </a:pPr>
            <a:r>
              <a:rPr lang="fr-FR" dirty="0">
                <a:solidFill>
                  <a:srgbClr val="000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suivre les marges de progression des enfants au plan clinique, sensoriel, moteur, cognitif et social</a:t>
            </a:r>
          </a:p>
          <a:p>
            <a:pPr marL="1008000" lvl="2" indent="-285750">
              <a:buFont typeface="Wingdings" pitchFamily="2" charset="2"/>
              <a:buChar char="v"/>
            </a:pPr>
            <a:r>
              <a:rPr lang="fr-FR" dirty="0">
                <a:solidFill>
                  <a:srgbClr val="000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 longitudinale de 3 premières cohortes:  2 UEM, 1 UDASEA   </a:t>
            </a:r>
          </a:p>
          <a:p>
            <a:pPr marL="722250" lvl="2"/>
            <a:endParaRPr lang="fr-FR" dirty="0">
              <a:solidFill>
                <a:srgbClr val="000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 AUTISCOL (en cours) – Soutien IRESP-CNSA (2018-2021)</a:t>
            </a:r>
          </a:p>
          <a:p>
            <a:pPr marL="1008000" lvl="2" indent="-285750">
              <a:buFont typeface="Wingdings" pitchFamily="2" charset="2"/>
              <a:buChar char="v"/>
            </a:pPr>
            <a:r>
              <a:rPr lang="fr-FR" dirty="0">
                <a:solidFill>
                  <a:srgbClr val="0003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Etude longitudinale d’</a:t>
            </a:r>
            <a:r>
              <a:rPr lang="fr-FR" dirty="0">
                <a:solidFill>
                  <a:srgbClr val="000308"/>
                </a:solidFill>
              </a:rPr>
              <a:t>enfants avec TSA bénéficiant d’une scolarisation en UEM (Ile de France, Bretagne), post-UEM ou dans d’autres dispositifs. </a:t>
            </a:r>
            <a:endParaRPr lang="fr-FR" sz="1600" dirty="0">
              <a:solidFill>
                <a:srgbClr val="00030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8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607" y="1050416"/>
            <a:ext cx="10305393" cy="790574"/>
          </a:xfrm>
          <a:solidFill>
            <a:srgbClr val="DDDDDD"/>
          </a:solidFill>
        </p:spPr>
        <p:txBody>
          <a:bodyPr>
            <a:noAutofit/>
          </a:bodyPr>
          <a:lstStyle/>
          <a:p>
            <a:pPr algn="ctr">
              <a:buClr>
                <a:schemeClr val="tx1"/>
              </a:buClr>
            </a:pPr>
            <a:br>
              <a:rPr lang="fr-FR" sz="2025" dirty="0"/>
            </a:br>
            <a:br>
              <a:rPr lang="fr-FR" sz="1650" b="1" dirty="0">
                <a:solidFill>
                  <a:srgbClr val="0070C0"/>
                </a:solidFill>
              </a:rPr>
            </a:br>
            <a:r>
              <a:rPr lang="fr-FR" sz="1800" b="1" dirty="0">
                <a:solidFill>
                  <a:schemeClr val="accent3">
                    <a:lumMod val="75000"/>
                  </a:schemeClr>
                </a:solidFill>
              </a:rPr>
              <a:t>Dispositifs de scolarisation inclusive précoce pour enfants avec un TSA ?</a:t>
            </a:r>
            <a:br>
              <a:rPr lang="fr-FR" sz="18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fr-FR" sz="1800" dirty="0">
                <a:solidFill>
                  <a:schemeClr val="accent3">
                    <a:lumMod val="75000"/>
                  </a:schemeClr>
                </a:solidFill>
              </a:rPr>
              <a:t>         </a:t>
            </a:r>
            <a:br>
              <a:rPr lang="fr-FR" sz="1650" dirty="0"/>
            </a:br>
            <a:r>
              <a:rPr lang="fr-FR" sz="1650" dirty="0"/>
              <a:t>    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7556" y="303335"/>
            <a:ext cx="90397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accent4"/>
                </a:solidFill>
                <a:latin typeface="+mj-lt"/>
              </a:rPr>
              <a:t>Contexte social et institutionnel du projet</a:t>
            </a:r>
            <a:endParaRPr lang="fr-FR" sz="3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7515" y="2034073"/>
            <a:ext cx="11335407" cy="287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Alors que des dispositifs scolaires inclusifs sont pratiqués à l’étranger depuis plusieurs années dès les âges maternels (ex: Québec, USA), en France, l’évolution est + récente:</a:t>
            </a:r>
          </a:p>
          <a:p>
            <a:endParaRPr lang="fr-FR" sz="800" b="1" dirty="0">
              <a:latin typeface="+mj-lt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fr-FR" sz="1700" b="1" dirty="0">
                <a:latin typeface="+mj-lt"/>
              </a:rPr>
              <a:t>Loi du 11 février  2005 : 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droit à l’éducation pour tous</a:t>
            </a:r>
            <a:r>
              <a:rPr lang="fr-FR" sz="800" dirty="0">
                <a:latin typeface="+mj-lt"/>
              </a:rPr>
              <a:t>		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fr-FR" sz="1700" b="1" dirty="0">
                <a:latin typeface="+mj-lt"/>
              </a:rPr>
              <a:t>Loi de refondation de l’école </a:t>
            </a:r>
            <a:r>
              <a:rPr lang="fr-FR" sz="1600" b="1" dirty="0">
                <a:latin typeface="+mj-lt"/>
              </a:rPr>
              <a:t>(8 juillet 2013):  </a:t>
            </a:r>
            <a:r>
              <a:rPr lang="fr-FR" sz="1600" b="1" dirty="0">
                <a:solidFill>
                  <a:srgbClr val="000308"/>
                </a:solidFill>
                <a:latin typeface="+mj-lt"/>
              </a:rPr>
              <a:t>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Principe d’inclusion scolaire sans distinction  </a:t>
            </a:r>
            <a:r>
              <a:rPr lang="fr-FR" sz="14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(« pour tous et avec tous »- </a:t>
            </a:r>
            <a:r>
              <a:rPr lang="fr-FR" sz="1400" i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Rouanet</a:t>
            </a:r>
            <a:r>
              <a:rPr lang="fr-FR" sz="1400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 2016</a:t>
            </a:r>
          </a:p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L</a:t>
            </a:r>
            <a:r>
              <a:rPr lang="fr-FR" sz="135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e système scolaire doit s’adapter aux besoins particuliers de tous les élèves (et non l’inverse)</a:t>
            </a:r>
            <a:br>
              <a:rPr lang="fr-FR" sz="1350" dirty="0">
                <a:latin typeface="+mj-lt"/>
              </a:rPr>
            </a:br>
            <a:r>
              <a:rPr lang="fr-FR" sz="1350" dirty="0">
                <a:latin typeface="+mj-lt"/>
              </a:rPr>
              <a:t>	</a:t>
            </a:r>
            <a:r>
              <a:rPr lang="fr-FR" sz="800" dirty="0">
                <a:latin typeface="+mj-lt"/>
              </a:rPr>
              <a:t>	</a:t>
            </a:r>
          </a:p>
          <a:p>
            <a:pPr marL="285750" indent="-285750">
              <a:spcAft>
                <a:spcPts val="150"/>
              </a:spcAft>
              <a:buFont typeface="Wingdings" panose="05000000000000000000" pitchFamily="2" charset="2"/>
              <a:buChar char="ü"/>
            </a:pPr>
            <a:r>
              <a:rPr lang="fr-FR" b="1" dirty="0">
                <a:latin typeface="+mj-lt"/>
              </a:rPr>
              <a:t>3è Plan Autisme (2013-17)</a:t>
            </a:r>
            <a:br>
              <a:rPr lang="fr-FR" sz="1600" dirty="0">
                <a:solidFill>
                  <a:srgbClr val="FFFF00"/>
                </a:solidFill>
                <a:latin typeface="+mj-lt"/>
              </a:rPr>
            </a:br>
            <a:r>
              <a:rPr lang="fr-FR" sz="1600" dirty="0">
                <a:solidFill>
                  <a:srgbClr val="F77411"/>
                </a:solidFill>
                <a:latin typeface="Wingdings 2" panose="05020102010507070707" pitchFamily="18" charset="2"/>
              </a:rPr>
              <a:t>E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Mesures </a:t>
            </a:r>
            <a:r>
              <a:rPr lang="fr-FR" sz="1600" dirty="0">
                <a:latin typeface="+mj-lt"/>
              </a:rPr>
              <a:t>pour favoriser le </a:t>
            </a:r>
            <a:r>
              <a:rPr lang="fr-FR" sz="1600" i="1" dirty="0">
                <a:latin typeface="+mj-lt"/>
              </a:rPr>
              <a:t>diagnostic</a:t>
            </a:r>
            <a:r>
              <a:rPr lang="fr-FR" sz="1600" dirty="0">
                <a:latin typeface="+mj-lt"/>
              </a:rPr>
              <a:t> </a:t>
            </a:r>
            <a:r>
              <a:rPr lang="fr-FR" sz="1600" i="1" dirty="0">
                <a:latin typeface="+mj-lt"/>
              </a:rPr>
              <a:t>&amp; l’intervention </a:t>
            </a:r>
            <a:r>
              <a:rPr lang="fr-FR" sz="1600" dirty="0">
                <a:latin typeface="+mj-lt"/>
              </a:rPr>
              <a:t>précoces</a:t>
            </a:r>
          </a:p>
          <a:p>
            <a:pPr>
              <a:spcAft>
                <a:spcPts val="150"/>
              </a:spcAft>
            </a:pPr>
            <a:r>
              <a:rPr lang="fr-FR" sz="1600" dirty="0">
                <a:latin typeface="+mj-lt"/>
              </a:rPr>
              <a:t>     </a:t>
            </a:r>
            <a:r>
              <a:rPr lang="fr-FR" sz="1600" dirty="0">
                <a:solidFill>
                  <a:srgbClr val="F77411"/>
                </a:solidFill>
                <a:latin typeface="Wingdings 2" panose="05020102010507070707" pitchFamily="18" charset="2"/>
              </a:rPr>
              <a:t>E</a:t>
            </a:r>
            <a:r>
              <a:rPr lang="fr-FR" sz="800" dirty="0">
                <a:solidFill>
                  <a:srgbClr val="F77411"/>
                </a:solidFill>
                <a:latin typeface="Wingdings 2" panose="05020102010507070707" pitchFamily="18" charset="2"/>
              </a:rPr>
              <a:t> 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Depuis sept. 2014</a:t>
            </a:r>
            <a:r>
              <a:rPr lang="fr-FR" sz="1600" dirty="0">
                <a:latin typeface="+mj-lt"/>
              </a:rPr>
              <a:t>, ouverture progressive des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UEM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,</a:t>
            </a:r>
            <a:r>
              <a:rPr lang="fr-FR" sz="1600" dirty="0">
                <a:latin typeface="+mj-lt"/>
              </a:rPr>
              <a:t> unités spécialisées de  scolarisation en maternelle d’enfants TSA, à but d’inclusion progressive  </a:t>
            </a:r>
            <a:r>
              <a:rPr lang="fr-FR" sz="1350" b="1" i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(Partenariat Education Nationale/ Agence Régionale de Santé)</a:t>
            </a:r>
          </a:p>
          <a:p>
            <a:pPr lvl="1"/>
            <a:endParaRPr lang="fr-FR" sz="8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2607" y="5157282"/>
            <a:ext cx="11141838" cy="144655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324000" lvl="1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Dès 3 ans</a:t>
            </a:r>
            <a:r>
              <a:rPr lang="fr-FR" sz="1350" dirty="0">
                <a:solidFill>
                  <a:srgbClr val="00B050"/>
                </a:solidFill>
                <a:latin typeface="+mj-lt"/>
              </a:rPr>
              <a:t>: </a:t>
            </a:r>
            <a:r>
              <a:rPr lang="fr-FR" sz="1500" dirty="0">
                <a:latin typeface="+mj-lt"/>
              </a:rPr>
              <a:t>opportunité pour les enfants avec TSA  d’ une 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éducation adaptée </a:t>
            </a:r>
            <a:r>
              <a:rPr lang="fr-FR" sz="1500" b="1" dirty="0">
                <a:latin typeface="+mj-lt"/>
              </a:rPr>
              <a:t>à 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leurs particularités et besoins</a:t>
            </a:r>
            <a:r>
              <a:rPr lang="fr-FR" sz="1500" dirty="0">
                <a:latin typeface="+mj-lt"/>
              </a:rPr>
              <a:t>, au sein du  </a:t>
            </a:r>
            <a:r>
              <a:rPr lang="fr-FR" sz="15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milieu de vie commun </a:t>
            </a:r>
            <a:r>
              <a:rPr lang="fr-FR" sz="1500" dirty="0">
                <a:latin typeface="+mj-lt"/>
              </a:rPr>
              <a:t>à tous les enfants de leur âge.   </a:t>
            </a:r>
          </a:p>
          <a:p>
            <a:pPr marL="324000" lvl="1"/>
            <a:r>
              <a:rPr lang="fr-FR" sz="1500" b="1" dirty="0">
                <a:latin typeface="+mj-lt"/>
              </a:rPr>
              <a:t>        Enjeu majeur </a:t>
            </a:r>
            <a:r>
              <a:rPr lang="fr-FR" sz="1500" dirty="0">
                <a:latin typeface="+mj-lt"/>
              </a:rPr>
              <a:t>pour:</a:t>
            </a:r>
          </a:p>
          <a:p>
            <a:pPr marL="576000" lvl="1" indent="-285750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le soutien précoce et ajusté du développement cognitif et social des enfants avec un TSA</a:t>
            </a:r>
          </a:p>
          <a:p>
            <a:pPr marL="576000" lvl="2" indent="-285750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le fondement de leur scolarisation ultérieure</a:t>
            </a:r>
          </a:p>
          <a:p>
            <a:pPr marL="576000" lvl="2" indent="-285750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l’accompagnement et le soutien des familles et des professionnels concernés</a:t>
            </a:r>
          </a:p>
        </p:txBody>
      </p:sp>
      <p:sp>
        <p:nvSpPr>
          <p:cNvPr id="8" name="Flèche droite 7"/>
          <p:cNvSpPr/>
          <p:nvPr/>
        </p:nvSpPr>
        <p:spPr>
          <a:xfrm>
            <a:off x="327515" y="5195756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23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7609" y="194407"/>
            <a:ext cx="18473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sz="3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0262" y="1263614"/>
            <a:ext cx="108335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endParaRPr lang="fr-FR" sz="1700" b="1" dirty="0">
              <a:latin typeface="+mj-lt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fr-FR" sz="1700" b="1" dirty="0">
                <a:latin typeface="+mj-lt"/>
              </a:rPr>
              <a:t>Priorité soulignée par le Ministère de la Santé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endParaRPr lang="fr-FR" sz="1000" b="1" dirty="0">
              <a:latin typeface="+mj-lt"/>
            </a:endParaRP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fr-FR" sz="1700" b="1" dirty="0">
                <a:latin typeface="+mj-lt"/>
              </a:rPr>
              <a:t>Etudes internationales :   </a:t>
            </a:r>
            <a:r>
              <a:rPr lang="fr-FR" sz="1700" b="1" dirty="0">
                <a:solidFill>
                  <a:srgbClr val="002060"/>
                </a:solidFill>
                <a:latin typeface="+mj-lt"/>
              </a:rPr>
              <a:t>I</a:t>
            </a:r>
            <a:r>
              <a:rPr lang="fr-FR" b="1" dirty="0">
                <a:solidFill>
                  <a:srgbClr val="002060"/>
                </a:solidFill>
                <a:latin typeface="+mj-lt"/>
              </a:rPr>
              <a:t>mpact positif  </a:t>
            </a:r>
            <a:r>
              <a:rPr lang="fr-FR" dirty="0">
                <a:latin typeface="+mj-lt"/>
              </a:rPr>
              <a:t>&gt; aux prises charges en milieu spécialisé. </a:t>
            </a:r>
            <a:r>
              <a:rPr lang="fr-FR" sz="1600" i="1" dirty="0">
                <a:latin typeface="+mj-lt"/>
              </a:rPr>
              <a:t>(Nahmias, </a:t>
            </a:r>
            <a:r>
              <a:rPr lang="fr-FR" sz="1600" i="1" dirty="0" err="1">
                <a:latin typeface="+mj-lt"/>
              </a:rPr>
              <a:t>Kase</a:t>
            </a:r>
            <a:r>
              <a:rPr lang="fr-FR" sz="1600" i="1" dirty="0">
                <a:latin typeface="+mj-lt"/>
              </a:rPr>
              <a:t>, &amp; </a:t>
            </a:r>
            <a:r>
              <a:rPr lang="fr-FR" sz="1600" i="1" dirty="0" err="1">
                <a:latin typeface="+mj-lt"/>
              </a:rPr>
              <a:t>Mandell</a:t>
            </a:r>
            <a:r>
              <a:rPr lang="fr-FR" sz="1600" i="1" dirty="0">
                <a:latin typeface="+mj-lt"/>
              </a:rPr>
              <a:t>, 2014 ) </a:t>
            </a:r>
            <a:endParaRPr lang="fr-FR" sz="900" b="1" i="1" dirty="0">
              <a:latin typeface="+mj-lt"/>
            </a:endParaRPr>
          </a:p>
          <a:p>
            <a:pPr lvl="1"/>
            <a:endParaRPr lang="fr-FR" sz="800" b="1" i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83046" y="2917551"/>
            <a:ext cx="5845003" cy="2614837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44000"/>
            <a:r>
              <a:rPr lang="fr-FR" sz="1600" b="1" dirty="0">
                <a:solidFill>
                  <a:srgbClr val="F77411"/>
                </a:solidFill>
                <a:latin typeface="+mj-lt"/>
              </a:rPr>
              <a:t>Bénéfices pour les enfants </a:t>
            </a:r>
          </a:p>
          <a:p>
            <a:pPr marL="144000"/>
            <a:r>
              <a:rPr lang="fr-FR" sz="1400" b="1" dirty="0">
                <a:solidFill>
                  <a:schemeClr val="tx1">
                    <a:lumMod val="75000"/>
                  </a:schemeClr>
                </a:solidFill>
                <a:latin typeface="Wingdings 3" panose="05040102010807070707" pitchFamily="18" charset="2"/>
                <a:cs typeface="Arial" panose="020B0604020202020204" pitchFamily="34" charset="0"/>
              </a:rPr>
              <a:t>k</a:t>
            </a:r>
            <a:r>
              <a:rPr lang="fr-FR" sz="1600" dirty="0">
                <a:solidFill>
                  <a:schemeClr val="tx1">
                    <a:lumMod val="75000"/>
                  </a:schemeClr>
                </a:solidFill>
                <a:latin typeface="Wingdings" panose="05000000000000000000" pitchFamily="2" charset="2"/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cognitif et social</a:t>
            </a:r>
          </a:p>
          <a:p>
            <a:pPr marL="144000"/>
            <a:r>
              <a:rPr lang="fr-FR" sz="1600" b="1" dirty="0">
                <a:solidFill>
                  <a:schemeClr val="tx1">
                    <a:lumMod val="75000"/>
                  </a:schemeClr>
                </a:solidFill>
                <a:latin typeface="Wingdings 3" panose="05040102010807070707" pitchFamily="18" charset="2"/>
                <a:cs typeface="Arial" panose="020B0604020202020204" pitchFamily="34" charset="0"/>
              </a:rPr>
              <a:t>k</a:t>
            </a:r>
            <a:r>
              <a:rPr lang="fr-FR" sz="1600" dirty="0">
                <a:solidFill>
                  <a:schemeClr val="tx1">
                    <a:lumMod val="75000"/>
                  </a:schemeClr>
                </a:solidFill>
                <a:latin typeface="Wingdings" panose="05000000000000000000" pitchFamily="2" charset="2"/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apprentissages fondamentaux </a:t>
            </a:r>
          </a:p>
          <a:p>
            <a:pPr marL="144000"/>
            <a:r>
              <a:rPr lang="fr-FR" sz="1600" b="1" dirty="0">
                <a:solidFill>
                  <a:schemeClr val="tx1">
                    <a:lumMod val="75000"/>
                  </a:schemeClr>
                </a:solidFill>
                <a:latin typeface="Wingdings 3" panose="05040102010807070707" pitchFamily="18" charset="2"/>
                <a:cs typeface="Arial" panose="020B0604020202020204" pitchFamily="34" charset="0"/>
              </a:rPr>
              <a:t>m</a:t>
            </a:r>
            <a:r>
              <a:rPr lang="fr-FR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intensité des symptômes autistiques </a:t>
            </a:r>
          </a:p>
          <a:p>
            <a:pPr marL="144000"/>
            <a:r>
              <a:rPr lang="fr-FR" sz="14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(Hansen et al ., 2014 ; </a:t>
            </a:r>
            <a:r>
              <a:rPr lang="fr-FR" sz="14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Myles</a:t>
            </a:r>
            <a:r>
              <a:rPr lang="fr-FR" sz="14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Simpson, </a:t>
            </a:r>
            <a:r>
              <a:rPr lang="fr-FR" sz="14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Omsbee</a:t>
            </a:r>
            <a:r>
              <a:rPr lang="fr-FR" sz="14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Erickson, 1993 ; </a:t>
            </a:r>
            <a:r>
              <a:rPr lang="fr-FR" sz="14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Peetsma</a:t>
            </a:r>
            <a:r>
              <a:rPr lang="fr-FR" sz="14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Vergeer</a:t>
            </a:r>
            <a:r>
              <a:rPr lang="fr-FR" sz="14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Roeleveld</a:t>
            </a:r>
            <a:r>
              <a:rPr lang="fr-FR" sz="14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Karsten , 2001 ; </a:t>
            </a:r>
            <a:r>
              <a:rPr lang="fr-FR" sz="14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Stahmer</a:t>
            </a:r>
            <a:r>
              <a:rPr lang="fr-FR" sz="14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14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Ingersoll</a:t>
            </a:r>
            <a:r>
              <a:rPr lang="fr-FR" sz="14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2004)</a:t>
            </a:r>
          </a:p>
          <a:p>
            <a:pPr marL="144000"/>
            <a:endParaRPr lang="fr-FR" sz="800" b="1" i="1" dirty="0">
              <a:solidFill>
                <a:srgbClr val="F774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4000"/>
            <a:r>
              <a:rPr lang="fr-FR" sz="1500" b="1" i="1" u="sng" dirty="0">
                <a:solidFill>
                  <a:srgbClr val="F77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conditio</a:t>
            </a:r>
            <a:r>
              <a:rPr lang="fr-FR" sz="1500" b="1" i="1" dirty="0">
                <a:solidFill>
                  <a:srgbClr val="F77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d’accompagner et ajuster les dispositifs </a:t>
            </a:r>
            <a:r>
              <a:rPr lang="fr-FR" sz="15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fr-FR" sz="15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Myles</a:t>
            </a:r>
            <a:r>
              <a:rPr lang="fr-FR" sz="15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1993; </a:t>
            </a:r>
            <a:r>
              <a:rPr lang="fr-FR" sz="1500" i="1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Whitaker</a:t>
            </a:r>
            <a:r>
              <a:rPr lang="fr-FR" sz="1500" i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2004; Gascon et al., 2014)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6573400" y="2917551"/>
            <a:ext cx="4780399" cy="2614837"/>
          </a:xfrm>
          <a:prstGeom prst="roundRect">
            <a:avLst/>
          </a:prstGeom>
          <a:solidFill>
            <a:srgbClr val="DDDD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8000"/>
            <a:r>
              <a:rPr lang="fr-FR" sz="1600" b="1" dirty="0">
                <a:solidFill>
                  <a:srgbClr val="F77411"/>
                </a:solidFill>
                <a:latin typeface="+mj-lt"/>
              </a:rPr>
              <a:t>Bénéfices pour les familles et professionnels  ?</a:t>
            </a:r>
          </a:p>
          <a:p>
            <a:pPr marL="108000"/>
            <a:r>
              <a:rPr lang="fr-FR" sz="1600" dirty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L’autisme a un impact fort sur leur</a:t>
            </a:r>
          </a:p>
          <a:p>
            <a:pPr marL="393750" indent="-285750">
              <a:buFont typeface="Wingdings 3" panose="05040102010807070707" pitchFamily="18" charset="2"/>
              <a:buChar char="m"/>
            </a:pPr>
            <a:r>
              <a:rPr lang="fr-FR" sz="1600" dirty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qualité de vie /bien être</a:t>
            </a:r>
          </a:p>
          <a:p>
            <a:pPr marL="393750" indent="-285750">
              <a:buFont typeface="Wingdings 3" panose="05040102010807070707" pitchFamily="18" charset="2"/>
              <a:buChar char="k"/>
            </a:pPr>
            <a:r>
              <a:rPr lang="fr-FR" sz="1600" dirty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niveaux de stress/ risque burnout</a:t>
            </a:r>
          </a:p>
          <a:p>
            <a:pPr marL="108000"/>
            <a:r>
              <a:rPr lang="fr-FR" sz="1400" i="1" dirty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(Hayes &amp; Watson, 2013; </a:t>
            </a:r>
            <a:r>
              <a:rPr lang="fr-FR" sz="1400" i="1" dirty="0" err="1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cappe</a:t>
            </a:r>
            <a:r>
              <a:rPr lang="fr-FR" sz="1400" i="1" dirty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 et al., 2017)</a:t>
            </a:r>
          </a:p>
          <a:p>
            <a:pPr marL="108000"/>
            <a:r>
              <a:rPr lang="fr-FR" sz="1600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Dispositifs de scolarisation + d’accompagnement </a:t>
            </a:r>
            <a:r>
              <a:rPr lang="fr-FR" sz="1600" dirty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=&gt; tendraient à réduire ces effets </a:t>
            </a:r>
          </a:p>
          <a:p>
            <a:pPr marL="108000"/>
            <a:r>
              <a:rPr lang="fr-FR" sz="1400" i="1" dirty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fr-FR" sz="1400" i="1" dirty="0" err="1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Cappe</a:t>
            </a:r>
            <a:r>
              <a:rPr lang="fr-FR" sz="1400" i="1" dirty="0">
                <a:solidFill>
                  <a:schemeClr val="tx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, 2012; Poirier et al. 2018)</a:t>
            </a:r>
          </a:p>
          <a:p>
            <a:pPr marL="290250"/>
            <a:endParaRPr lang="fr-FR" sz="16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3431" y="5982870"/>
            <a:ext cx="7087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En France: de telles recherches étaient encore rares en 2014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06C0A16-D731-1D43-B091-624C78651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248" y="365125"/>
            <a:ext cx="11101552" cy="13255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Contexte scientifique : </a:t>
            </a:r>
            <a:br>
              <a:rPr lang="fr-FR" dirty="0"/>
            </a:br>
            <a:r>
              <a:rPr lang="fr-FR" sz="3100" dirty="0"/>
              <a:t>le suivi de ces nouveaux dispositifs</a:t>
            </a:r>
          </a:p>
        </p:txBody>
      </p:sp>
    </p:spTree>
    <p:extLst>
      <p:ext uri="{BB962C8B-B14F-4D97-AF65-F5344CB8AC3E}">
        <p14:creationId xmlns:p14="http://schemas.microsoft.com/office/powerpoint/2010/main" val="3563699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7103" y="281119"/>
            <a:ext cx="9016475" cy="820724"/>
          </a:xfrm>
        </p:spPr>
        <p:txBody>
          <a:bodyPr>
            <a:normAutofit/>
          </a:bodyPr>
          <a:lstStyle/>
          <a:p>
            <a:pPr algn="ctr"/>
            <a:r>
              <a:rPr lang="fr-FR" sz="3000" b="1" dirty="0">
                <a:ea typeface="+mn-ea"/>
                <a:cs typeface="+mn-cs"/>
              </a:rPr>
              <a:t>OBJECTIFS en continuité avec DEVSCOL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8372" y="1601058"/>
            <a:ext cx="11414235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200" b="1" dirty="0">
              <a:solidFill>
                <a:schemeClr val="accent3">
                  <a:lumMod val="75000"/>
                </a:schemeClr>
              </a:solidFill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</a:pPr>
            <a:endParaRPr lang="fr-FR" sz="75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>
                <a:latin typeface="+mj-lt"/>
              </a:rPr>
              <a:t> Poursuivre et étoffer la compréhension des trajectoires de développement </a:t>
            </a:r>
            <a:r>
              <a:rPr lang="fr-FR" dirty="0">
                <a:latin typeface="+mj-lt"/>
              </a:rPr>
              <a:t>cognitif, communicatif  et socio-émotionnel  </a:t>
            </a:r>
          </a:p>
          <a:p>
            <a:pPr marL="402336" lvl="1" indent="0" algn="ctr">
              <a:spcBef>
                <a:spcPts val="0"/>
              </a:spcBef>
              <a:buNone/>
            </a:pPr>
            <a:r>
              <a:rPr lang="fr-FR" sz="2000" i="1" dirty="0">
                <a:solidFill>
                  <a:srgbClr val="002060"/>
                </a:solidFill>
                <a:latin typeface="+mj-lt"/>
              </a:rPr>
              <a:t>  </a:t>
            </a:r>
            <a:r>
              <a:rPr lang="fr-FR" sz="1900" i="1" dirty="0">
                <a:solidFill>
                  <a:srgbClr val="002060"/>
                </a:solidFill>
                <a:latin typeface="+mj-lt"/>
              </a:rPr>
              <a:t>(Etudier l’ampleur et le rythme de progression des processus qui sous-tendent  les apprentissages et l’adaptation à l’école</a:t>
            </a:r>
            <a:r>
              <a:rPr lang="fr-FR" sz="1900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lvl="1">
              <a:spcBef>
                <a:spcPts val="0"/>
              </a:spcBef>
            </a:pPr>
            <a:endParaRPr lang="fr-FR" sz="1300" b="1" dirty="0">
              <a:latin typeface="+mj-lt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fr-FR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à l’aide </a:t>
            </a:r>
            <a:r>
              <a:rPr lang="fr-FR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d’outils référés aux étapes du développement </a:t>
            </a:r>
          </a:p>
          <a:p>
            <a:pPr marL="685800" lvl="2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2100" dirty="0">
                <a:latin typeface="+mj-lt"/>
              </a:rPr>
              <a:t>       (Echelles et tests standardisés recommandés par la  HAS )</a:t>
            </a:r>
          </a:p>
          <a:p>
            <a:pPr marL="685800" lvl="2" indent="0">
              <a:lnSpc>
                <a:spcPct val="110000"/>
              </a:lnSpc>
              <a:spcBef>
                <a:spcPts val="0"/>
              </a:spcBef>
              <a:buNone/>
            </a:pPr>
            <a:endParaRPr lang="fr-FR" sz="1400" dirty="0">
              <a:latin typeface="+mj-lt"/>
            </a:endParaRP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fr-FR" sz="21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d’observations régulières </a:t>
            </a:r>
            <a:r>
              <a:rPr lang="fr-FR" sz="21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des enfants filmés en situations scolaires </a:t>
            </a:r>
            <a:r>
              <a:rPr lang="fr-FR" sz="1900" dirty="0">
                <a:latin typeface="+mj-lt"/>
              </a:rPr>
              <a:t>(application de leurs ressources en contexte)</a:t>
            </a:r>
          </a:p>
          <a:p>
            <a:pPr marL="685800" lvl="2" indent="0">
              <a:buNone/>
            </a:pPr>
            <a:endParaRPr lang="fr-FR" sz="825" dirty="0">
              <a:latin typeface="+mj-lt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dirty="0">
                <a:latin typeface="+mj-lt"/>
              </a:rPr>
              <a:t> </a:t>
            </a:r>
            <a:r>
              <a:rPr lang="fr-FR" sz="2100" b="1" dirty="0">
                <a:latin typeface="+mj-lt"/>
              </a:rPr>
              <a:t>Suivre le développement des enfants après leur sortie de l’UEM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2100" dirty="0">
              <a:latin typeface="+mj-lt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fr-FR" sz="825" dirty="0">
              <a:latin typeface="+mj-lt"/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fr-FR" sz="2200" b="1" dirty="0">
                <a:latin typeface="+mj-lt"/>
              </a:rPr>
              <a:t>Comparer ces trajectoires avec celles d’enfants avec un TSA appariés en âge (réel et développemental) bénéficiant d’autres accompagnements que les dispositifs scolaires inclusifs </a:t>
            </a:r>
            <a:r>
              <a:rPr lang="fr-FR" sz="2200" dirty="0">
                <a:latin typeface="+mj-lt"/>
              </a:rPr>
              <a:t>(Inclusion des participants retardée par la crise sanitaire)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867103" y="1101843"/>
            <a:ext cx="9800897" cy="369333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Evaluer l'évolution d’enfants avec un TSA au cours de leur scolarisation en UEM et à la sortie</a:t>
            </a:r>
          </a:p>
        </p:txBody>
      </p:sp>
    </p:spTree>
    <p:extLst>
      <p:ext uri="{BB962C8B-B14F-4D97-AF65-F5344CB8AC3E}">
        <p14:creationId xmlns:p14="http://schemas.microsoft.com/office/powerpoint/2010/main" val="314273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/>
          <p:cNvSpPr/>
          <p:nvPr/>
        </p:nvSpPr>
        <p:spPr>
          <a:xfrm>
            <a:off x="710126" y="3647664"/>
            <a:ext cx="10341501" cy="5232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fr-FR" sz="2000" dirty="0">
                <a:solidFill>
                  <a:prstClr val="white"/>
                </a:solidFill>
                <a:latin typeface="Corbel" panose="020B0503020204020204"/>
              </a:rPr>
              <a:t>43 enfants constituent les nouvelles cohortes du projet AUTISCOL  (11 du projet DEVSCOL)  </a:t>
            </a:r>
          </a:p>
        </p:txBody>
      </p:sp>
      <p:sp>
        <p:nvSpPr>
          <p:cNvPr id="4" name="Rectangle : coins arrondis 3"/>
          <p:cNvSpPr/>
          <p:nvPr/>
        </p:nvSpPr>
        <p:spPr>
          <a:xfrm>
            <a:off x="683109" y="5689907"/>
            <a:ext cx="10531365" cy="82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42900">
              <a:defRPr/>
            </a:pPr>
            <a:r>
              <a:rPr lang="fr-FR" sz="2000" dirty="0">
                <a:latin typeface="Calibri" panose="020F0502020204030204" pitchFamily="34" charset="0"/>
              </a:rPr>
              <a:t>Echantillons comparatifs/ enfants TSA scolarisés dans d’autres dispositifs</a:t>
            </a:r>
          </a:p>
          <a:p>
            <a:pPr defTabSz="342900">
              <a:defRPr/>
            </a:pPr>
            <a:r>
              <a:rPr lang="fr-FR" sz="2000" dirty="0">
                <a:latin typeface="Calibri" panose="020F0502020204030204" pitchFamily="34" charset="0"/>
              </a:rPr>
              <a:t>   (En cours de recrutement, retard en raison de la crise sanitaire) N= 10  sur N= 30 attendus</a:t>
            </a:r>
            <a:endParaRPr lang="fr-FR" sz="2000" dirty="0">
              <a:latin typeface="Corbel" panose="020B0503020204020204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14841" y="1982010"/>
            <a:ext cx="2019199" cy="15542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200" b="1" dirty="0">
                <a:latin typeface="Corbel" panose="020B0503020204020204" pitchFamily="34" charset="0"/>
              </a:rPr>
              <a:t>N = 19  - Bretagne </a:t>
            </a:r>
          </a:p>
          <a:p>
            <a:pPr>
              <a:defRPr/>
            </a:pPr>
            <a:endParaRPr lang="fr-FR" sz="1200" b="1" dirty="0">
              <a:latin typeface="Corbel" panose="020B0503020204020204" pitchFamily="34" charset="0"/>
            </a:endParaRPr>
          </a:p>
          <a:p>
            <a:pPr>
              <a:defRPr/>
            </a:pPr>
            <a:endParaRPr lang="fr-FR" sz="1200" b="1" dirty="0">
              <a:latin typeface="Corbel" panose="020B0503020204020204" pitchFamily="34" charset="0"/>
            </a:endParaRPr>
          </a:p>
          <a:p>
            <a:pPr>
              <a:defRPr/>
            </a:pPr>
            <a:r>
              <a:rPr lang="fr-FR" sz="1200" b="1" dirty="0">
                <a:latin typeface="Corbel" panose="020B0503020204020204" pitchFamily="34" charset="0"/>
              </a:rPr>
              <a:t>Suivi en cours à 1 an ou à + 2 ans </a:t>
            </a:r>
          </a:p>
          <a:p>
            <a:pPr>
              <a:defRPr/>
            </a:pPr>
            <a:endParaRPr lang="fr-FR" sz="1200" b="1" dirty="0">
              <a:latin typeface="Corbel" panose="020B0503020204020204" pitchFamily="34" charset="0"/>
            </a:endParaRPr>
          </a:p>
          <a:p>
            <a:pPr>
              <a:defRPr/>
            </a:pPr>
            <a:endParaRPr lang="fr-FR" sz="1200" b="1" dirty="0">
              <a:latin typeface="Corbel" panose="020B0503020204020204" pitchFamily="34" charset="0"/>
            </a:endParaRPr>
          </a:p>
          <a:p>
            <a:pPr>
              <a:defRPr/>
            </a:pPr>
            <a:endParaRPr lang="fr-FR" sz="1100" dirty="0">
              <a:latin typeface="Corbel" panose="020B0503020204020204"/>
            </a:endParaRPr>
          </a:p>
        </p:txBody>
      </p:sp>
      <p:sp>
        <p:nvSpPr>
          <p:cNvPr id="14" name="Rectangle : coins arrondis 1"/>
          <p:cNvSpPr/>
          <p:nvPr/>
        </p:nvSpPr>
        <p:spPr>
          <a:xfrm>
            <a:off x="740302" y="1491022"/>
            <a:ext cx="10326413" cy="4040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r>
              <a:rPr lang="fr-FR" sz="2000" dirty="0">
                <a:solidFill>
                  <a:prstClr val="white"/>
                </a:solidFill>
                <a:latin typeface="Corbel" panose="020B0503020204020204"/>
              </a:rPr>
              <a:t>25 Enfants ayant bénéficié d’une scolarisation en UEM et suivis dans leur parcours post-UEM</a:t>
            </a:r>
          </a:p>
        </p:txBody>
      </p:sp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914400" y="-13951"/>
            <a:ext cx="9616965" cy="820724"/>
          </a:xfrm>
        </p:spPr>
        <p:txBody>
          <a:bodyPr>
            <a:normAutofit/>
          </a:bodyPr>
          <a:lstStyle/>
          <a:p>
            <a:pPr algn="ctr"/>
            <a:r>
              <a:rPr lang="fr-FR" sz="3000" b="1" dirty="0">
                <a:ea typeface="+mn-ea"/>
                <a:cs typeface="+mn-cs"/>
              </a:rPr>
              <a:t> PARTICIPANTS</a:t>
            </a:r>
            <a:r>
              <a:rPr lang="fr-FR" sz="30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4363" y="733032"/>
            <a:ext cx="9744075" cy="415018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F77411"/>
                </a:solidFill>
                <a:latin typeface="+mj-lt"/>
              </a:rPr>
              <a:t>A ce jour,  77 Participant. </a:t>
            </a:r>
            <a:r>
              <a:rPr lang="fr-FR" sz="2000" b="1" dirty="0" err="1">
                <a:solidFill>
                  <a:srgbClr val="F77411"/>
                </a:solidFill>
                <a:latin typeface="+mj-lt"/>
              </a:rPr>
              <a:t>e.s</a:t>
            </a:r>
            <a:r>
              <a:rPr lang="fr-FR" sz="2000" b="1" dirty="0">
                <a:solidFill>
                  <a:srgbClr val="F77411"/>
                </a:solidFill>
                <a:latin typeface="+mj-lt"/>
              </a:rPr>
              <a:t> sur </a:t>
            </a:r>
            <a:r>
              <a:rPr lang="fr-FR" sz="2000" b="1" dirty="0" err="1">
                <a:solidFill>
                  <a:srgbClr val="F77411"/>
                </a:solidFill>
                <a:latin typeface="+mj-lt"/>
              </a:rPr>
              <a:t>Autiscol</a:t>
            </a:r>
            <a:r>
              <a:rPr lang="fr-FR" sz="2000" b="1" dirty="0">
                <a:solidFill>
                  <a:srgbClr val="F77411"/>
                </a:solidFill>
                <a:latin typeface="+mj-lt"/>
              </a:rPr>
              <a:t> et  11 </a:t>
            </a:r>
            <a:r>
              <a:rPr lang="fr-FR" sz="2000" b="1" dirty="0" err="1">
                <a:solidFill>
                  <a:srgbClr val="F77411"/>
                </a:solidFill>
                <a:latin typeface="+mj-lt"/>
              </a:rPr>
              <a:t>Devscol</a:t>
            </a:r>
            <a:r>
              <a:rPr lang="fr-FR" sz="2000" b="1" dirty="0">
                <a:solidFill>
                  <a:srgbClr val="F77411"/>
                </a:solidFill>
                <a:latin typeface="+mj-lt"/>
              </a:rPr>
              <a:t> 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AB1BDD3-9781-F54D-A724-5DB557186ED6}"/>
              </a:ext>
            </a:extLst>
          </p:cNvPr>
          <p:cNvSpPr txBox="1"/>
          <p:nvPr/>
        </p:nvSpPr>
        <p:spPr>
          <a:xfrm>
            <a:off x="6546787" y="2074604"/>
            <a:ext cx="2019199" cy="11849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200" b="1" dirty="0">
                <a:latin typeface="Corbel" panose="020B0503020204020204" pitchFamily="34" charset="0"/>
              </a:rPr>
              <a:t>N = 6 – Ile De France </a:t>
            </a:r>
          </a:p>
          <a:p>
            <a:pPr>
              <a:defRPr/>
            </a:pPr>
            <a:endParaRPr lang="fr-FR" sz="1200" b="1" dirty="0">
              <a:latin typeface="Corbel" panose="020B0503020204020204" pitchFamily="34" charset="0"/>
            </a:endParaRPr>
          </a:p>
          <a:p>
            <a:pPr>
              <a:defRPr/>
            </a:pPr>
            <a:r>
              <a:rPr lang="fr-FR" sz="1200" b="1" dirty="0">
                <a:latin typeface="Corbel" panose="020B0503020204020204" pitchFamily="34" charset="0"/>
              </a:rPr>
              <a:t>Suivi en cours à  + 2 ans </a:t>
            </a:r>
          </a:p>
          <a:p>
            <a:pPr>
              <a:defRPr/>
            </a:pPr>
            <a:endParaRPr lang="fr-FR" sz="1200" b="1" dirty="0">
              <a:latin typeface="Corbel" panose="020B0503020204020204" pitchFamily="34" charset="0"/>
            </a:endParaRPr>
          </a:p>
          <a:p>
            <a:pPr>
              <a:defRPr/>
            </a:pPr>
            <a:endParaRPr lang="fr-FR" sz="1200" b="1" dirty="0">
              <a:latin typeface="Corbel" panose="020B0503020204020204" pitchFamily="34" charset="0"/>
            </a:endParaRPr>
          </a:p>
          <a:p>
            <a:pPr>
              <a:defRPr/>
            </a:pPr>
            <a:endParaRPr lang="fr-FR" sz="1100" dirty="0">
              <a:latin typeface="Corbel" panose="020B0503020204020204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1D0442E-52EB-2A40-813C-0C4B1AA18E93}"/>
              </a:ext>
            </a:extLst>
          </p:cNvPr>
          <p:cNvSpPr txBox="1"/>
          <p:nvPr/>
        </p:nvSpPr>
        <p:spPr>
          <a:xfrm>
            <a:off x="2406464" y="4333582"/>
            <a:ext cx="2019199" cy="1000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200" b="1" dirty="0">
                <a:latin typeface="Corbel" panose="020B0503020204020204" pitchFamily="34" charset="0"/>
              </a:rPr>
              <a:t>N = 30 - Bretagne</a:t>
            </a:r>
          </a:p>
          <a:p>
            <a:pPr>
              <a:defRPr/>
            </a:pPr>
            <a:endParaRPr lang="fr-FR" sz="1200" b="1" dirty="0">
              <a:latin typeface="Corbel" panose="020B0503020204020204" pitchFamily="34" charset="0"/>
            </a:endParaRPr>
          </a:p>
          <a:p>
            <a:pPr>
              <a:defRPr/>
            </a:pPr>
            <a:endParaRPr lang="fr-FR" sz="1200" b="1" dirty="0">
              <a:latin typeface="Corbel" panose="020B0503020204020204" pitchFamily="34" charset="0"/>
            </a:endParaRPr>
          </a:p>
          <a:p>
            <a:pPr>
              <a:defRPr/>
            </a:pPr>
            <a:endParaRPr lang="fr-FR" sz="1200" b="1" dirty="0">
              <a:latin typeface="Corbel" panose="020B0503020204020204" pitchFamily="34" charset="0"/>
            </a:endParaRPr>
          </a:p>
          <a:p>
            <a:pPr>
              <a:defRPr/>
            </a:pPr>
            <a:endParaRPr lang="fr-FR" sz="1100" dirty="0">
              <a:latin typeface="Corbel" panose="020B0503020204020204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21E5FF3-B48A-6940-9FAA-989DB027F889}"/>
              </a:ext>
            </a:extLst>
          </p:cNvPr>
          <p:cNvSpPr txBox="1"/>
          <p:nvPr/>
        </p:nvSpPr>
        <p:spPr>
          <a:xfrm>
            <a:off x="6546786" y="4386034"/>
            <a:ext cx="2019199" cy="8156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fr-FR" sz="1200" b="1" dirty="0">
                <a:latin typeface="Corbel" panose="020B0503020204020204" pitchFamily="34" charset="0"/>
              </a:rPr>
              <a:t>N = 13 – Ile De France</a:t>
            </a:r>
          </a:p>
          <a:p>
            <a:pPr>
              <a:defRPr/>
            </a:pPr>
            <a:endParaRPr lang="fr-FR" sz="1200" b="1" dirty="0">
              <a:latin typeface="Corbel" panose="020B0503020204020204" pitchFamily="34" charset="0"/>
            </a:endParaRPr>
          </a:p>
          <a:p>
            <a:pPr>
              <a:defRPr/>
            </a:pPr>
            <a:endParaRPr lang="fr-FR" sz="1200" b="1" dirty="0">
              <a:latin typeface="Corbel" panose="020B0503020204020204" pitchFamily="34" charset="0"/>
            </a:endParaRPr>
          </a:p>
          <a:p>
            <a:pPr>
              <a:defRPr/>
            </a:pPr>
            <a:endParaRPr lang="fr-FR" sz="1100" dirty="0"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263178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90174" y="93393"/>
            <a:ext cx="6057440" cy="820724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chemeClr val="accent6">
                    <a:lumMod val="75000"/>
                  </a:schemeClr>
                </a:solidFill>
                <a:ea typeface="+mn-ea"/>
                <a:cs typeface="+mn-cs"/>
              </a:rPr>
              <a:t>METHODE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5813" y="1136708"/>
            <a:ext cx="9645335" cy="326810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endParaRPr lang="fr-FR" sz="75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b="1" dirty="0">
                <a:latin typeface="+mj-lt"/>
              </a:rPr>
              <a:t> </a:t>
            </a:r>
            <a:r>
              <a:rPr lang="fr-FR" sz="2000" b="1" dirty="0">
                <a:latin typeface="+mj-lt"/>
              </a:rPr>
              <a:t>Echelles et tests standardisés</a:t>
            </a:r>
          </a:p>
          <a:p>
            <a:pPr marL="402336" lvl="1" indent="0">
              <a:buNone/>
            </a:pPr>
            <a:r>
              <a:rPr lang="fr-FR" b="1" dirty="0"/>
              <a:t> </a:t>
            </a:r>
            <a:endParaRPr lang="fr-FR" sz="1600" b="1" dirty="0"/>
          </a:p>
          <a:p>
            <a:pPr lvl="1"/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85813" y="889150"/>
            <a:ext cx="9903945" cy="400110"/>
          </a:xfrm>
          <a:prstGeom prst="rect">
            <a:avLst/>
          </a:prstGeom>
          <a:solidFill>
            <a:srgbClr val="DDDDDD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77411"/>
                </a:solidFill>
                <a:latin typeface="+mj-lt"/>
              </a:rPr>
              <a:t>Instruments de l’étude de suivi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1259631" y="3076035"/>
            <a:ext cx="9287458" cy="779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rgbClr val="FFC000"/>
                </a:solidFill>
                <a:latin typeface="+mj-lt"/>
              </a:rPr>
              <a:t>Echelles de Développement cognitif et socio-émotionnel  </a:t>
            </a:r>
          </a:p>
          <a:p>
            <a:r>
              <a:rPr lang="fr-FR" i="1" dirty="0">
                <a:latin typeface="+mj-lt"/>
              </a:rPr>
              <a:t> (BECS, </a:t>
            </a:r>
            <a:r>
              <a:rPr lang="fr-FR" sz="1400" i="1" dirty="0">
                <a:latin typeface="+mj-lt"/>
              </a:rPr>
              <a:t>Adrien, 2007</a:t>
            </a:r>
            <a:r>
              <a:rPr lang="fr-FR" i="1" dirty="0">
                <a:latin typeface="+mj-lt"/>
              </a:rPr>
              <a:t>;  PEP-3,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Schopler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Lansing,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Reichler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&amp; Marcus, 2008</a:t>
            </a:r>
            <a:r>
              <a:rPr lang="fr-FR" dirty="0"/>
              <a:t>; </a:t>
            </a:r>
            <a:r>
              <a:rPr lang="fr-FR" i="1" dirty="0">
                <a:latin typeface="+mj-lt"/>
              </a:rPr>
              <a:t>Comportements adaptatifs VABS2,</a:t>
            </a:r>
            <a:r>
              <a:rPr lang="fr-FR" sz="1400" dirty="0">
                <a:latin typeface="+mj-lt"/>
              </a:rPr>
              <a:t>Sparrow, </a:t>
            </a:r>
            <a:r>
              <a:rPr lang="fr-FR" sz="1400" dirty="0" err="1">
                <a:latin typeface="+mj-lt"/>
              </a:rPr>
              <a:t>Cichetti</a:t>
            </a:r>
            <a:r>
              <a:rPr lang="fr-FR" sz="1400" dirty="0">
                <a:latin typeface="+mj-lt"/>
              </a:rPr>
              <a:t> &amp; Balla, 2015</a:t>
            </a:r>
            <a:r>
              <a:rPr lang="fr-FR" dirty="0">
                <a:latin typeface="+mj-lt"/>
              </a:rPr>
              <a:t> </a:t>
            </a:r>
            <a:r>
              <a:rPr lang="fr-FR" i="1" dirty="0">
                <a:latin typeface="+mj-lt"/>
              </a:rPr>
              <a:t>) 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259633" y="1885029"/>
            <a:ext cx="9287458" cy="10919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>
                <a:solidFill>
                  <a:srgbClr val="FFC000"/>
                </a:solidFill>
                <a:latin typeface="+mj-lt"/>
              </a:rPr>
              <a:t>Troubles du comportement</a:t>
            </a:r>
            <a:r>
              <a:rPr lang="fr-FR" sz="1600">
                <a:solidFill>
                  <a:srgbClr val="FFC000"/>
                </a:solidFill>
              </a:rPr>
              <a:t> </a:t>
            </a:r>
            <a:r>
              <a:rPr lang="fr-FR" sz="1600" b="1" dirty="0">
                <a:solidFill>
                  <a:srgbClr val="FFC000"/>
                </a:solidFill>
                <a:latin typeface="+mj-lt"/>
              </a:rPr>
              <a:t>et symptômes autistiques</a:t>
            </a:r>
            <a:r>
              <a:rPr lang="fr-FR" b="1" dirty="0">
                <a:solidFill>
                  <a:srgbClr val="FFFF00"/>
                </a:solidFill>
                <a:latin typeface="+mj-lt"/>
              </a:rPr>
              <a:t> </a:t>
            </a:r>
          </a:p>
          <a:p>
            <a:r>
              <a:rPr lang="fr-FR" i="1" dirty="0">
                <a:solidFill>
                  <a:schemeClr val="bg1"/>
                </a:solidFill>
                <a:latin typeface="+mj-lt"/>
              </a:rPr>
              <a:t>    (ECA-R,</a:t>
            </a:r>
            <a:r>
              <a:rPr lang="fr-FR" dirty="0"/>
              <a:t> </a:t>
            </a:r>
            <a:r>
              <a:rPr lang="fr-FR" sz="1400" dirty="0" err="1">
                <a:latin typeface="+mj-lt"/>
              </a:rPr>
              <a:t>Lelord</a:t>
            </a:r>
            <a:r>
              <a:rPr lang="fr-FR" sz="1400" dirty="0">
                <a:latin typeface="+mj-lt"/>
              </a:rPr>
              <a:t> &amp; Barthélémy, 2003</a:t>
            </a:r>
            <a:r>
              <a:rPr lang="fr-FR" sz="1600" i="1" dirty="0">
                <a:solidFill>
                  <a:schemeClr val="bg1"/>
                </a:solidFill>
                <a:latin typeface="+mj-lt"/>
              </a:rPr>
              <a:t>)</a:t>
            </a:r>
          </a:p>
          <a:p>
            <a:r>
              <a:rPr lang="fr-FR" sz="1600" b="1" dirty="0">
                <a:solidFill>
                  <a:srgbClr val="FFC000"/>
                </a:solidFill>
                <a:latin typeface="+mj-lt"/>
              </a:rPr>
              <a:t>Particularités sensorielles et comportementales </a:t>
            </a:r>
          </a:p>
          <a:p>
            <a:r>
              <a:rPr lang="fr-FR" i="1" dirty="0">
                <a:latin typeface="+mj-lt"/>
              </a:rPr>
              <a:t>    (SEQ, </a:t>
            </a:r>
            <a:r>
              <a:rPr lang="fr-FR" sz="1400" dirty="0" err="1">
                <a:latin typeface="+mj-lt"/>
              </a:rPr>
              <a:t>Baranek</a:t>
            </a:r>
            <a:r>
              <a:rPr lang="fr-FR" sz="1400" dirty="0">
                <a:latin typeface="+mj-lt"/>
              </a:rPr>
              <a:t> et al., 2006  ou</a:t>
            </a:r>
            <a:r>
              <a:rPr lang="fr-FR" dirty="0">
                <a:latin typeface="+mj-lt"/>
              </a:rPr>
              <a:t> Profil Sensoriel, </a:t>
            </a:r>
            <a:r>
              <a:rPr lang="fr-FR" sz="1400" dirty="0">
                <a:latin typeface="+mj-lt"/>
              </a:rPr>
              <a:t>Dunn, 2010</a:t>
            </a:r>
            <a:r>
              <a:rPr lang="fr-FR" i="1" dirty="0">
                <a:latin typeface="+mj-lt"/>
              </a:rPr>
              <a:t>)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2065283" y="5803524"/>
            <a:ext cx="6904435" cy="959846"/>
          </a:xfrm>
          <a:prstGeom prst="roundRect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tx1">
                    <a:lumMod val="75000"/>
                  </a:schemeClr>
                </a:solidFill>
                <a:latin typeface="+mj-lt"/>
              </a:rPr>
              <a:t>Micro-analyse fonctionnelle à l’aide de grille structurées:</a:t>
            </a:r>
          </a:p>
          <a:p>
            <a:pPr marL="216000"/>
            <a:r>
              <a:rPr lang="fr-FR" dirty="0">
                <a:solidFill>
                  <a:schemeClr val="tx1"/>
                </a:solidFill>
                <a:latin typeface="+mj-lt"/>
              </a:rPr>
              <a:t>- </a:t>
            </a:r>
            <a:r>
              <a:rPr lang="fr-FR" sz="1600" dirty="0">
                <a:solidFill>
                  <a:schemeClr val="tx1"/>
                </a:solidFill>
                <a:latin typeface="+mj-lt"/>
              </a:rPr>
              <a:t>communication (formes &amp; fonctions)</a:t>
            </a:r>
          </a:p>
          <a:p>
            <a:pPr marL="216000"/>
            <a:r>
              <a:rPr lang="fr-FR" sz="1600" dirty="0">
                <a:solidFill>
                  <a:schemeClr val="tx1"/>
                </a:solidFill>
                <a:latin typeface="+mj-lt"/>
              </a:rPr>
              <a:t>- contrôle exécutif-régulation</a:t>
            </a:r>
          </a:p>
          <a:p>
            <a:pPr marL="216000"/>
            <a:r>
              <a:rPr lang="fr-FR" sz="1600" dirty="0">
                <a:solidFill>
                  <a:schemeClr val="tx1"/>
                </a:solidFill>
                <a:latin typeface="+mj-lt"/>
              </a:rPr>
              <a:t>-  motricité fine et latéralisation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9120336" y="6026114"/>
            <a:ext cx="1547664" cy="7152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+ suivi des Acquis Scolaires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259631" y="3955077"/>
            <a:ext cx="9287459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+ Evaluations propres à chaque équipe: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rgbClr val="FFC000"/>
                </a:solidFill>
                <a:latin typeface="+mj-lt"/>
              </a:rPr>
              <a:t>Compléments d’évaluation Cognitive </a:t>
            </a:r>
            <a:r>
              <a:rPr lang="fr-FR" sz="1400" b="1" i="1" dirty="0">
                <a:solidFill>
                  <a:schemeClr val="bg1"/>
                </a:solidFill>
                <a:latin typeface="+mj-lt"/>
              </a:rPr>
              <a:t>(</a:t>
            </a:r>
            <a:r>
              <a:rPr lang="fr-FR" sz="1400" i="1" dirty="0">
                <a:latin typeface="+mj-lt"/>
              </a:rPr>
              <a:t>SON-R 2</a:t>
            </a:r>
            <a:r>
              <a:rPr lang="fr-FR" sz="1400" i="1" baseline="30000" dirty="0">
                <a:latin typeface="+mj-lt"/>
              </a:rPr>
              <a:t>1/2</a:t>
            </a:r>
            <a:r>
              <a:rPr lang="fr-FR" sz="1400" i="1" dirty="0">
                <a:latin typeface="+mj-lt"/>
              </a:rPr>
              <a:t> – 7, </a:t>
            </a:r>
            <a:r>
              <a:rPr lang="fr-FR" sz="1400" i="1" dirty="0" err="1">
                <a:latin typeface="+mj-lt"/>
              </a:rPr>
              <a:t>Tellegen</a:t>
            </a:r>
            <a:r>
              <a:rPr lang="fr-FR" sz="1400" i="1" dirty="0">
                <a:latin typeface="+mj-lt"/>
              </a:rPr>
              <a:t> et al.,2009 )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rgbClr val="FFC000"/>
                </a:solidFill>
                <a:latin typeface="+mj-lt"/>
              </a:rPr>
              <a:t>Latéralisation manuelle </a:t>
            </a:r>
            <a:r>
              <a:rPr lang="fr-FR" sz="1400" i="1" dirty="0">
                <a:latin typeface="+mj-lt"/>
              </a:rPr>
              <a:t>(</a:t>
            </a:r>
            <a:r>
              <a:rPr lang="fr-FR" sz="1400" i="1" dirty="0" err="1">
                <a:latin typeface="+mj-lt"/>
              </a:rPr>
              <a:t>Morange-Majoux</a:t>
            </a:r>
            <a:r>
              <a:rPr lang="fr-FR" sz="1400" i="1" dirty="0">
                <a:latin typeface="+mj-lt"/>
              </a:rPr>
              <a:t> &amp; Adrien, 2016)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rgbClr val="FFC000"/>
                </a:solidFill>
                <a:latin typeface="+mj-lt"/>
              </a:rPr>
              <a:t>Langage &amp; Communication </a:t>
            </a:r>
            <a:r>
              <a:rPr lang="fr-FR" sz="1400" i="1" dirty="0">
                <a:solidFill>
                  <a:schemeClr val="tx1"/>
                </a:solidFill>
                <a:latin typeface="+mj-lt"/>
              </a:rPr>
              <a:t>(</a:t>
            </a:r>
            <a:r>
              <a:rPr lang="fr-FR" sz="1400" i="1" dirty="0">
                <a:latin typeface="+mj-lt"/>
              </a:rPr>
              <a:t>(Evaluations en // par orthophonistes, type EVALO)</a:t>
            </a:r>
          </a:p>
          <a:p>
            <a:pPr marL="285750" indent="-285750">
              <a:buFontTx/>
              <a:buChar char="-"/>
            </a:pPr>
            <a:r>
              <a:rPr lang="fr-FR" sz="1400" b="1" dirty="0">
                <a:solidFill>
                  <a:srgbClr val="FFC000"/>
                </a:solidFill>
                <a:latin typeface="+mj-lt"/>
              </a:rPr>
              <a:t>Echelle d’Imitation </a:t>
            </a:r>
            <a:r>
              <a:rPr lang="fr-FR" sz="1400" i="1" dirty="0">
                <a:latin typeface="+mj-lt"/>
              </a:rPr>
              <a:t>(</a:t>
            </a:r>
            <a:r>
              <a:rPr lang="fr-FR" sz="1400" i="1" dirty="0" err="1">
                <a:latin typeface="+mj-lt"/>
              </a:rPr>
              <a:t>Nadel</a:t>
            </a:r>
            <a:r>
              <a:rPr lang="fr-FR" sz="1400" i="1" dirty="0">
                <a:latin typeface="+mj-lt"/>
              </a:rPr>
              <a:t>, 2011)</a:t>
            </a:r>
          </a:p>
        </p:txBody>
      </p:sp>
      <p:sp>
        <p:nvSpPr>
          <p:cNvPr id="4" name="Rectangle 3"/>
          <p:cNvSpPr/>
          <p:nvPr/>
        </p:nvSpPr>
        <p:spPr>
          <a:xfrm>
            <a:off x="901755" y="5157193"/>
            <a:ext cx="9645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latin typeface="+mj-lt"/>
              </a:rPr>
              <a:t>Observations</a:t>
            </a:r>
            <a:r>
              <a:rPr lang="fr-FR" b="1" dirty="0">
                <a:solidFill>
                  <a:srgbClr val="FFFF00"/>
                </a:solidFill>
              </a:rPr>
              <a:t> </a:t>
            </a:r>
            <a:r>
              <a:rPr lang="fr-FR" b="1" dirty="0">
                <a:latin typeface="+mj-lt"/>
              </a:rPr>
              <a:t>filmées du fonctionnement sociocognitif des enfants dans la classe, dans une variété de contextes (2x/an)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2269119"/>
            <a:ext cx="1259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77411"/>
                </a:solidFill>
                <a:latin typeface="+mj-lt"/>
              </a:rPr>
              <a:t>Evaluations tous les 6 ou 12 mois selon les mesures</a:t>
            </a:r>
          </a:p>
        </p:txBody>
      </p:sp>
    </p:spTree>
    <p:extLst>
      <p:ext uri="{BB962C8B-B14F-4D97-AF65-F5344CB8AC3E}">
        <p14:creationId xmlns:p14="http://schemas.microsoft.com/office/powerpoint/2010/main" val="41177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2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F174AD-692C-D041-A83F-BC1109AD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420" y="274638"/>
            <a:ext cx="10613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1. Trajectoires développementales au cours de la scolarisation en UEM – mesures standardisées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65A56F2-92E1-8444-8CD8-594299A2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5" name="Rectangle à coins arrondis 6">
            <a:extLst>
              <a:ext uri="{FF2B5EF4-FFF2-40B4-BE49-F238E27FC236}">
                <a16:creationId xmlns:a16="http://schemas.microsoft.com/office/drawing/2014/main" id="{C00C5A28-1A68-214B-B802-D20D868F2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420" y="1454631"/>
            <a:ext cx="7498080" cy="25054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82296" indent="0">
              <a:buNone/>
            </a:pPr>
            <a:r>
              <a:rPr lang="en-US" sz="2000" b="1" dirty="0" err="1">
                <a:solidFill>
                  <a:schemeClr val="tx1"/>
                </a:solidFill>
              </a:rPr>
              <a:t>Développement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cognitif</a:t>
            </a:r>
            <a:r>
              <a:rPr lang="en-US" sz="2000" b="1" dirty="0">
                <a:solidFill>
                  <a:schemeClr val="tx1"/>
                </a:solidFill>
              </a:rPr>
              <a:t> et socio-</a:t>
            </a:r>
            <a:r>
              <a:rPr lang="en-US" sz="2000" b="1" dirty="0" err="1">
                <a:solidFill>
                  <a:schemeClr val="tx1"/>
                </a:solidFill>
              </a:rPr>
              <a:t>émotionnel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</a:p>
          <a:p>
            <a:pPr marL="82296" indent="0">
              <a:buNone/>
            </a:pPr>
            <a:r>
              <a:rPr lang="en-US" sz="2000" b="1" dirty="0">
                <a:solidFill>
                  <a:schemeClr val="tx1"/>
                </a:solidFill>
              </a:rPr>
              <a:t>* </a:t>
            </a:r>
            <a:r>
              <a:rPr lang="fr-FR" sz="2000" b="1" dirty="0">
                <a:solidFill>
                  <a:schemeClr val="tx1"/>
                </a:solidFill>
              </a:rPr>
              <a:t>P</a:t>
            </a:r>
            <a:r>
              <a:rPr lang="fr-FR" sz="2000" dirty="0">
                <a:solidFill>
                  <a:schemeClr val="tx1"/>
                </a:solidFill>
              </a:rPr>
              <a:t>rogression de tous dans l’ensemble des champs fonctionnels </a:t>
            </a:r>
            <a:r>
              <a:rPr lang="fr-FR" sz="2000" dirty="0" err="1">
                <a:solidFill>
                  <a:schemeClr val="tx1"/>
                </a:solidFill>
              </a:rPr>
              <a:t>évalués</a:t>
            </a:r>
            <a:r>
              <a:rPr lang="fr-FR" sz="2000" dirty="0">
                <a:solidFill>
                  <a:schemeClr val="tx1"/>
                </a:solidFill>
              </a:rPr>
              <a:t> (cognitifs et </a:t>
            </a:r>
            <a:r>
              <a:rPr lang="fr-FR" sz="2000" dirty="0" err="1">
                <a:solidFill>
                  <a:schemeClr val="tx1"/>
                </a:solidFill>
              </a:rPr>
              <a:t>socio-émotionnels</a:t>
            </a:r>
            <a:r>
              <a:rPr lang="fr-FR" sz="2000" dirty="0">
                <a:solidFill>
                  <a:schemeClr val="tx1"/>
                </a:solidFill>
              </a:rPr>
              <a:t>). </a:t>
            </a:r>
          </a:p>
          <a:p>
            <a:pPr marL="82296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* Progression en niveaux atteints mais aussi homogénéisation entre secteur de développement</a:t>
            </a:r>
          </a:p>
          <a:p>
            <a:pPr marL="82296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*Rythme d’évolution et niveaux de départ se différencient d’un enfant à un autre</a:t>
            </a:r>
            <a:r>
              <a:rPr lang="fr-FR" sz="2000" dirty="0">
                <a:solidFill>
                  <a:schemeClr val="bg1"/>
                </a:solidFill>
              </a:rPr>
              <a:t>.  </a:t>
            </a:r>
          </a:p>
        </p:txBody>
      </p:sp>
      <p:sp>
        <p:nvSpPr>
          <p:cNvPr id="6" name="Rectangle à coins arrondis 6">
            <a:extLst>
              <a:ext uri="{FF2B5EF4-FFF2-40B4-BE49-F238E27FC236}">
                <a16:creationId xmlns:a16="http://schemas.microsoft.com/office/drawing/2014/main" id="{6A04ADC0-D19F-F44F-956D-5762B8547B9B}"/>
              </a:ext>
            </a:extLst>
          </p:cNvPr>
          <p:cNvSpPr txBox="1">
            <a:spLocks/>
          </p:cNvSpPr>
          <p:nvPr/>
        </p:nvSpPr>
        <p:spPr>
          <a:xfrm>
            <a:off x="4488195" y="4216053"/>
            <a:ext cx="7498080" cy="250542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 algn="just">
              <a:buNone/>
            </a:pPr>
            <a:r>
              <a:rPr lang="fr-FR" sz="2000" b="1" dirty="0">
                <a:solidFill>
                  <a:schemeClr val="tx1"/>
                </a:solidFill>
              </a:rPr>
              <a:t>Evolution des comportements autistiques et </a:t>
            </a:r>
            <a:r>
              <a:rPr lang="fr-FR" sz="2000" b="1" dirty="0" err="1">
                <a:solidFill>
                  <a:schemeClr val="tx1"/>
                </a:solidFill>
              </a:rPr>
              <a:t>particularités</a:t>
            </a:r>
            <a:r>
              <a:rPr lang="fr-FR" sz="2000" b="1" dirty="0">
                <a:solidFill>
                  <a:schemeClr val="tx1"/>
                </a:solidFill>
              </a:rPr>
              <a:t> sensorielles </a:t>
            </a:r>
            <a:endParaRPr lang="fr-FR" sz="2000" dirty="0">
              <a:solidFill>
                <a:schemeClr val="tx1"/>
              </a:solidFill>
            </a:endParaRPr>
          </a:p>
          <a:p>
            <a:pPr marL="82296" indent="0" algn="just">
              <a:buNone/>
            </a:pPr>
            <a:r>
              <a:rPr lang="fr-FR" sz="2000" dirty="0">
                <a:solidFill>
                  <a:schemeClr val="tx1"/>
                </a:solidFill>
              </a:rPr>
              <a:t>* Chez l’ensemble des enfants une baisse sensible ou stabilisation des troubles du comportement au cours de la 1ere </a:t>
            </a:r>
            <a:r>
              <a:rPr lang="fr-FR" sz="2000" dirty="0" err="1">
                <a:solidFill>
                  <a:schemeClr val="tx1"/>
                </a:solidFill>
              </a:rPr>
              <a:t>année</a:t>
            </a:r>
            <a:r>
              <a:rPr lang="fr-FR" sz="2000" dirty="0">
                <a:solidFill>
                  <a:schemeClr val="tx1"/>
                </a:solidFill>
              </a:rPr>
              <a:t>. </a:t>
            </a:r>
          </a:p>
          <a:p>
            <a:pPr marL="82296" indent="0" algn="just">
              <a:buNone/>
            </a:pPr>
            <a:r>
              <a:rPr lang="fr-FR" sz="2000" dirty="0">
                <a:solidFill>
                  <a:schemeClr val="tx1"/>
                </a:solidFill>
              </a:rPr>
              <a:t>* </a:t>
            </a:r>
            <a:r>
              <a:rPr lang="fr-FR" sz="2000" dirty="0" err="1">
                <a:solidFill>
                  <a:schemeClr val="tx1"/>
                </a:solidFill>
              </a:rPr>
              <a:t>Dès</a:t>
            </a:r>
            <a:r>
              <a:rPr lang="fr-FR" sz="2000" dirty="0">
                <a:solidFill>
                  <a:schemeClr val="tx1"/>
                </a:solidFill>
              </a:rPr>
              <a:t> la 1ère </a:t>
            </a:r>
            <a:r>
              <a:rPr lang="fr-FR" sz="2000" dirty="0" err="1">
                <a:solidFill>
                  <a:schemeClr val="tx1"/>
                </a:solidFill>
              </a:rPr>
              <a:t>année</a:t>
            </a:r>
            <a:r>
              <a:rPr lang="fr-FR" sz="2000" dirty="0">
                <a:solidFill>
                  <a:schemeClr val="tx1"/>
                </a:solidFill>
              </a:rPr>
              <a:t>, une </a:t>
            </a:r>
            <a:r>
              <a:rPr lang="fr-FR" sz="2000" dirty="0" err="1">
                <a:solidFill>
                  <a:schemeClr val="tx1"/>
                </a:solidFill>
              </a:rPr>
              <a:t>atténuation</a:t>
            </a:r>
            <a:r>
              <a:rPr lang="fr-FR" sz="2000" dirty="0">
                <a:solidFill>
                  <a:schemeClr val="tx1"/>
                </a:solidFill>
              </a:rPr>
              <a:t> significative des </a:t>
            </a:r>
            <a:r>
              <a:rPr lang="fr-FR" sz="2000" dirty="0" err="1">
                <a:solidFill>
                  <a:schemeClr val="tx1"/>
                </a:solidFill>
              </a:rPr>
              <a:t>particularités</a:t>
            </a:r>
            <a:r>
              <a:rPr lang="fr-FR" sz="2000" dirty="0">
                <a:solidFill>
                  <a:schemeClr val="tx1"/>
                </a:solidFill>
              </a:rPr>
              <a:t> sensorielles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825E411-1778-2842-A0BD-44619D75A33C}"/>
              </a:ext>
            </a:extLst>
          </p:cNvPr>
          <p:cNvSpPr txBox="1"/>
          <p:nvPr/>
        </p:nvSpPr>
        <p:spPr>
          <a:xfrm>
            <a:off x="205725" y="4275038"/>
            <a:ext cx="41455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Plumet, M.H., </a:t>
            </a:r>
            <a:r>
              <a:rPr lang="fr-FR" dirty="0" err="1"/>
              <a:t>Briet</a:t>
            </a:r>
            <a:r>
              <a:rPr lang="fr-FR" dirty="0"/>
              <a:t>, G., Le </a:t>
            </a:r>
            <a:r>
              <a:rPr lang="fr-FR" dirty="0" err="1"/>
              <a:t>Sourn-Bissaoui</a:t>
            </a:r>
            <a:r>
              <a:rPr lang="fr-FR" dirty="0"/>
              <a:t>, S., Le </a:t>
            </a:r>
            <a:r>
              <a:rPr lang="fr-FR" dirty="0" err="1"/>
              <a:t>Maner-Idrissi</a:t>
            </a:r>
            <a:r>
              <a:rPr lang="fr-FR" dirty="0"/>
              <a:t>, G., Marie M., Koch, A., </a:t>
            </a:r>
            <a:r>
              <a:rPr lang="fr-FR" dirty="0" err="1"/>
              <a:t>Dardier</a:t>
            </a:r>
            <a:r>
              <a:rPr lang="fr-FR" dirty="0"/>
              <a:t>, V. </a:t>
            </a:r>
            <a:r>
              <a:rPr lang="fr-FR" dirty="0" err="1"/>
              <a:t>Seveno</a:t>
            </a:r>
            <a:r>
              <a:rPr lang="fr-FR" dirty="0"/>
              <a:t>, </a:t>
            </a:r>
            <a:r>
              <a:rPr lang="fr-FR" dirty="0" err="1"/>
              <a:t>T</a:t>
            </a:r>
            <a:r>
              <a:rPr lang="fr-FR" dirty="0"/>
              <a:t>., </a:t>
            </a:r>
            <a:r>
              <a:rPr lang="fr-FR" dirty="0" err="1"/>
              <a:t>Malen</a:t>
            </a:r>
            <a:r>
              <a:rPr lang="fr-FR" dirty="0"/>
              <a:t>, J.P.,&amp; Adrien, J.L. (2017). Suivi des trajectoires de développement cognitif et social d'enfants TSA scolarisés en unités d'enseignement maternelle : données sur 2 ans. </a:t>
            </a:r>
            <a:r>
              <a:rPr lang="fr-FR" i="1" dirty="0"/>
              <a:t>Enfance, 4</a:t>
            </a:r>
            <a:r>
              <a:rPr lang="fr-FR" dirty="0"/>
              <a:t>, 585-598.</a:t>
            </a:r>
          </a:p>
        </p:txBody>
      </p:sp>
    </p:spTree>
    <p:extLst>
      <p:ext uri="{BB962C8B-B14F-4D97-AF65-F5344CB8AC3E}">
        <p14:creationId xmlns:p14="http://schemas.microsoft.com/office/powerpoint/2010/main" val="71742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2B949-48F7-3744-A6BE-9EC57144D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365125"/>
            <a:ext cx="1102995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>1. Trajectoires développementales au cours de la scolarisation en UEM – mesures standardisées</a:t>
            </a: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A2F642CA-F1B7-EA42-85D5-FF33D31D3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" y="1874005"/>
            <a:ext cx="8391525" cy="38722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E5F5681-42D8-CF41-AC54-71473645D9C7}"/>
              </a:ext>
            </a:extLst>
          </p:cNvPr>
          <p:cNvSpPr/>
          <p:nvPr/>
        </p:nvSpPr>
        <p:spPr>
          <a:xfrm>
            <a:off x="109538" y="5929571"/>
            <a:ext cx="116062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 err="1"/>
              <a:t>Briet</a:t>
            </a:r>
            <a:r>
              <a:rPr lang="fr-FR" dirty="0"/>
              <a:t>, G.</a:t>
            </a:r>
            <a:r>
              <a:rPr lang="fr-FR" b="1" dirty="0"/>
              <a:t>,</a:t>
            </a:r>
            <a:r>
              <a:rPr lang="fr-FR" dirty="0"/>
              <a:t> Le </a:t>
            </a:r>
            <a:r>
              <a:rPr lang="fr-FR" dirty="0" err="1"/>
              <a:t>Maner-Idrissi</a:t>
            </a:r>
            <a:r>
              <a:rPr lang="fr-FR" dirty="0"/>
              <a:t>, G., Le </a:t>
            </a:r>
            <a:r>
              <a:rPr lang="fr-FR" dirty="0" err="1"/>
              <a:t>Marec</a:t>
            </a:r>
            <a:r>
              <a:rPr lang="fr-FR" dirty="0"/>
              <a:t>, O., </a:t>
            </a:r>
            <a:r>
              <a:rPr lang="fr-FR" dirty="0" err="1"/>
              <a:t>Seveno</a:t>
            </a:r>
            <a:r>
              <a:rPr lang="fr-FR" dirty="0"/>
              <a:t>, </a:t>
            </a:r>
            <a:r>
              <a:rPr lang="fr-FR" dirty="0" err="1"/>
              <a:t>T</a:t>
            </a:r>
            <a:r>
              <a:rPr lang="fr-FR" dirty="0"/>
              <a:t>., &amp; Le </a:t>
            </a:r>
            <a:r>
              <a:rPr lang="fr-FR" dirty="0" err="1"/>
              <a:t>Sourn-Bissaoui</a:t>
            </a:r>
            <a:r>
              <a:rPr lang="fr-FR" dirty="0"/>
              <a:t>, S. (accepté, 2021). </a:t>
            </a:r>
            <a:r>
              <a:rPr lang="fr-FR" dirty="0" err="1"/>
              <a:t>Developmental</a:t>
            </a:r>
            <a:r>
              <a:rPr lang="fr-FR" dirty="0"/>
              <a:t> </a:t>
            </a:r>
            <a:r>
              <a:rPr lang="fr-FR" dirty="0" err="1"/>
              <a:t>follow</a:t>
            </a:r>
            <a:r>
              <a:rPr lang="fr-FR" dirty="0"/>
              <a:t>-up of </a:t>
            </a:r>
            <a:r>
              <a:rPr lang="fr-FR" dirty="0" err="1"/>
              <a:t>children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autism</a:t>
            </a:r>
            <a:r>
              <a:rPr lang="fr-FR" dirty="0"/>
              <a:t> </a:t>
            </a:r>
            <a:r>
              <a:rPr lang="fr-FR" dirty="0" err="1"/>
              <a:t>spectrum</a:t>
            </a:r>
            <a:r>
              <a:rPr lang="fr-FR" dirty="0"/>
              <a:t> </a:t>
            </a:r>
            <a:r>
              <a:rPr lang="fr-FR" dirty="0" err="1"/>
              <a:t>disorders</a:t>
            </a:r>
            <a:r>
              <a:rPr lang="fr-FR" dirty="0"/>
              <a:t> </a:t>
            </a:r>
            <a:r>
              <a:rPr lang="fr-FR" dirty="0" err="1"/>
              <a:t>enrolled</a:t>
            </a:r>
            <a:r>
              <a:rPr lang="fr-FR" dirty="0"/>
              <a:t> in inclusive </a:t>
            </a:r>
            <a:r>
              <a:rPr lang="fr-FR" dirty="0" err="1"/>
              <a:t>units</a:t>
            </a:r>
            <a:r>
              <a:rPr lang="fr-FR" dirty="0"/>
              <a:t> in France: </a:t>
            </a:r>
            <a:r>
              <a:rPr lang="fr-FR" dirty="0" err="1"/>
              <a:t>outcomes</a:t>
            </a:r>
            <a:r>
              <a:rPr lang="fr-FR" dirty="0"/>
              <a:t> and </a:t>
            </a:r>
            <a:r>
              <a:rPr lang="fr-FR" dirty="0" err="1"/>
              <a:t>correlates</a:t>
            </a:r>
            <a:r>
              <a:rPr lang="fr-FR" dirty="0"/>
              <a:t> of changes. </a:t>
            </a:r>
            <a:r>
              <a:rPr lang="fr-FR" i="1" dirty="0"/>
              <a:t>International Journal of </a:t>
            </a:r>
            <a:r>
              <a:rPr lang="fr-FR" i="1" dirty="0" err="1"/>
              <a:t>Disability</a:t>
            </a:r>
            <a:r>
              <a:rPr lang="fr-FR" i="1" dirty="0"/>
              <a:t>, </a:t>
            </a:r>
            <a:r>
              <a:rPr lang="fr-FR" i="1" dirty="0" err="1"/>
              <a:t>Development</a:t>
            </a:r>
            <a:r>
              <a:rPr lang="fr-FR" i="1" dirty="0"/>
              <a:t> and Education.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AB5E4-DFE5-0844-8E29-2834B3DBDB6E}"/>
              </a:ext>
            </a:extLst>
          </p:cNvPr>
          <p:cNvSpPr/>
          <p:nvPr/>
        </p:nvSpPr>
        <p:spPr>
          <a:xfrm>
            <a:off x="7958138" y="1874005"/>
            <a:ext cx="407193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82663" indent="-441325">
              <a:buFont typeface="Wingdings" panose="05000000000000000000" pitchFamily="2" charset="2"/>
              <a:buChar char="Ø"/>
            </a:pPr>
            <a:r>
              <a:rPr lang="fr-FR" dirty="0"/>
              <a:t>Hétérogénéité des trajectoires individuelles </a:t>
            </a:r>
          </a:p>
          <a:p>
            <a:pPr marL="1211263" lvl="1" indent="-441325">
              <a:buClr>
                <a:srgbClr val="009DD9"/>
              </a:buClr>
              <a:buFont typeface="Wingdings" panose="05000000000000000000" pitchFamily="2" charset="2"/>
              <a:buChar char="ü"/>
            </a:pPr>
            <a:endParaRPr lang="fr-FR" sz="100" dirty="0">
              <a:solidFill>
                <a:prstClr val="black"/>
              </a:solidFill>
            </a:endParaRPr>
          </a:p>
          <a:p>
            <a:pPr marL="1211263" lvl="1" indent="-441325">
              <a:buClr>
                <a:srgbClr val="009DD9"/>
              </a:buClr>
              <a:buFont typeface="Wingdings" panose="05000000000000000000" pitchFamily="2" charset="2"/>
              <a:buChar char="ü"/>
            </a:pPr>
            <a:endParaRPr lang="fr-FR" sz="100" dirty="0">
              <a:solidFill>
                <a:prstClr val="black"/>
              </a:solidFill>
            </a:endParaRPr>
          </a:p>
          <a:p>
            <a:pPr marL="1227138" lvl="1" indent="-457200">
              <a:buClr>
                <a:srgbClr val="009DD9"/>
              </a:buClr>
              <a:buFont typeface="Wingdings" pitchFamily="2" charset="2"/>
              <a:buChar char="ü"/>
            </a:pPr>
            <a:r>
              <a:rPr lang="fr-FR" dirty="0">
                <a:solidFill>
                  <a:prstClr val="black"/>
                </a:solidFill>
              </a:rPr>
              <a:t>Trois profils évolutifs récurrents ont été identifiés (</a:t>
            </a:r>
            <a:r>
              <a:rPr lang="fr-FR" dirty="0" err="1">
                <a:solidFill>
                  <a:prstClr val="black"/>
                </a:solidFill>
              </a:rPr>
              <a:t>Briet</a:t>
            </a:r>
            <a:r>
              <a:rPr lang="fr-FR" dirty="0">
                <a:solidFill>
                  <a:prstClr val="black"/>
                </a:solidFill>
              </a:rPr>
              <a:t>, 2019)</a:t>
            </a:r>
          </a:p>
          <a:p>
            <a:pPr marL="1684338" lvl="2" indent="-457200">
              <a:buClr>
                <a:srgbClr val="009DD9"/>
              </a:buClr>
              <a:buFont typeface="Wingdings" pitchFamily="2" charset="2"/>
              <a:buChar char="ü"/>
            </a:pPr>
            <a:r>
              <a:rPr lang="fr-FR" dirty="0">
                <a:solidFill>
                  <a:prstClr val="black"/>
                </a:solidFill>
              </a:rPr>
              <a:t>Progrès constants</a:t>
            </a:r>
          </a:p>
          <a:p>
            <a:pPr marL="1684338" lvl="2" indent="-457200">
              <a:buClr>
                <a:srgbClr val="009DD9"/>
              </a:buClr>
              <a:buFont typeface="Wingdings" pitchFamily="2" charset="2"/>
              <a:buChar char="ü"/>
            </a:pPr>
            <a:r>
              <a:rPr lang="fr-FR" dirty="0">
                <a:solidFill>
                  <a:prstClr val="black"/>
                </a:solidFill>
              </a:rPr>
              <a:t>Progrès et stagnation</a:t>
            </a:r>
          </a:p>
          <a:p>
            <a:pPr marL="1684338" lvl="2" indent="-457200">
              <a:buClr>
                <a:srgbClr val="009DD9"/>
              </a:buClr>
              <a:buFont typeface="Wingdings" pitchFamily="2" charset="2"/>
              <a:buChar char="ü"/>
            </a:pPr>
            <a:r>
              <a:rPr lang="fr-FR" dirty="0">
                <a:solidFill>
                  <a:prstClr val="black"/>
                </a:solidFill>
              </a:rPr>
              <a:t>Progrès et régression</a:t>
            </a:r>
          </a:p>
          <a:p>
            <a:pPr marL="1684338" lvl="2" indent="-457200">
              <a:buClr>
                <a:srgbClr val="009DD9"/>
              </a:buClr>
              <a:buFont typeface="Wingdings" pitchFamily="2" charset="2"/>
              <a:buChar char="ü"/>
            </a:pPr>
            <a:endParaRPr lang="fr-FR" dirty="0">
              <a:solidFill>
                <a:prstClr val="black"/>
              </a:solidFill>
            </a:endParaRPr>
          </a:p>
          <a:p>
            <a:pPr marL="1227138" lvl="2">
              <a:buClr>
                <a:srgbClr val="009DD9"/>
              </a:buClr>
            </a:pP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63657"/>
      </p:ext>
    </p:extLst>
  </p:cSld>
  <p:clrMapOvr>
    <a:masterClrMapping/>
  </p:clrMapOvr>
</p:sld>
</file>

<file path=ppt/theme/theme1.xml><?xml version="1.0" encoding="utf-8"?>
<a:theme xmlns:a="http://schemas.openxmlformats.org/drawingml/2006/main" name="Présentation1">
  <a:themeElements>
    <a:clrScheme name="IReSP">
      <a:dk1>
        <a:sysClr val="windowText" lastClr="000000"/>
      </a:dk1>
      <a:lt1>
        <a:sysClr val="window" lastClr="FFFFFF"/>
      </a:lt1>
      <a:dk2>
        <a:srgbClr val="675052"/>
      </a:dk2>
      <a:lt2>
        <a:srgbClr val="E7E6E6"/>
      </a:lt2>
      <a:accent1>
        <a:srgbClr val="675052"/>
      </a:accent1>
      <a:accent2>
        <a:srgbClr val="EF7D00"/>
      </a:accent2>
      <a:accent3>
        <a:srgbClr val="B70E0C"/>
      </a:accent3>
      <a:accent4>
        <a:srgbClr val="88B327"/>
      </a:accent4>
      <a:accent5>
        <a:srgbClr val="239A91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44D39CB-4347-4650-A9FE-86C44EC1645C}" vid="{861EDF85-056B-4998-969F-EC4D2D0B58A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Présentation1</Template>
  <TotalTime>1723</TotalTime>
  <Words>2183</Words>
  <Application>Microsoft Macintosh PowerPoint</Application>
  <PresentationFormat>Grand écran</PresentationFormat>
  <Paragraphs>197</Paragraphs>
  <Slides>15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Courier New</vt:lpstr>
      <vt:lpstr>Times New Roman</vt:lpstr>
      <vt:lpstr>Wingdings</vt:lpstr>
      <vt:lpstr>Wingdings 2</vt:lpstr>
      <vt:lpstr>Wingdings 3</vt:lpstr>
      <vt:lpstr>Présentation1</vt:lpstr>
      <vt:lpstr>AUTISCOL- Parcours de scolarisation et Trajectoires développementale d’enfants avec un TSA : Suivi longitudinal comparatif dans et après les UEM et dans d’autres dispositifs</vt:lpstr>
      <vt:lpstr>Cadre collaboratif de la recherche</vt:lpstr>
      <vt:lpstr>  Dispositifs de scolarisation inclusive précoce pour enfants avec un TSA ?                         </vt:lpstr>
      <vt:lpstr>Contexte scientifique :  le suivi de ces nouveaux dispositifs</vt:lpstr>
      <vt:lpstr>OBJECTIFS en continuité avec DEVSCOL</vt:lpstr>
      <vt:lpstr> PARTICIPANTS </vt:lpstr>
      <vt:lpstr>METHODE</vt:lpstr>
      <vt:lpstr>1. Trajectoires développementales au cours de la scolarisation en UEM – mesures standardisées</vt:lpstr>
      <vt:lpstr>1. Trajectoires développementales au cours de la scolarisation en UEM – mesures standardisées</vt:lpstr>
      <vt:lpstr>1. Trajectoires développementales au cours de la scolarisation en UEM – mesures écologiques  (en cours de traitement )</vt:lpstr>
      <vt:lpstr>2-Trajectoires développementales à la sortie de l’UEM – Résultats préliminaires (analyse en cours ) </vt:lpstr>
      <vt:lpstr>Exemple d’analyse type avec le PEP 3  </vt:lpstr>
      <vt:lpstr>Perspectives </vt:lpstr>
      <vt:lpstr>Pour aller plus loin</vt:lpstr>
      <vt:lpstr>MERCI DE VOTRE ATTENTION  Sandrine.lesourn-bissaoui@univ-rennes2.fr</vt:lpstr>
    </vt:vector>
  </TitlesOfParts>
  <Company>INSERM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Virginia OZKALP-POINCLOUX</dc:creator>
  <cp:lastModifiedBy>Microsoft Office User</cp:lastModifiedBy>
  <cp:revision>42</cp:revision>
  <cp:lastPrinted>2021-04-14T11:46:30Z</cp:lastPrinted>
  <dcterms:created xsi:type="dcterms:W3CDTF">2021-03-15T14:51:30Z</dcterms:created>
  <dcterms:modified xsi:type="dcterms:W3CDTF">2021-04-14T11:48:54Z</dcterms:modified>
</cp:coreProperties>
</file>