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3" r:id="rId4"/>
    <p:sldId id="259" r:id="rId5"/>
    <p:sldId id="264" r:id="rId6"/>
    <p:sldId id="265" r:id="rId7"/>
    <p:sldId id="266" r:id="rId8"/>
    <p:sldId id="267" r:id="rId9"/>
    <p:sldId id="262" r:id="rId10"/>
  </p:sldIdLst>
  <p:sldSz cx="12192000" cy="6858000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on SCHEIDER-YILMAZ" initials="MS" lastIdx="8" clrIdx="0">
    <p:extLst/>
  </p:cmAuthor>
  <p:cmAuthor id="2" name="Virginia OZKALP-POINCLOUX" initials="VO" lastIdx="3" clrIdx="1">
    <p:extLst/>
  </p:cmAuthor>
  <p:cmAuthor id="3" name="MARQUET Claudia" initials="MC" lastIdx="2" clrIdx="2">
    <p:extLst/>
  </p:cmAuthor>
  <p:cmAuthor id="4" name="Claudine Laurent" initials="CL" lastIdx="5" clrIdx="3">
    <p:extLst>
      <p:ext uri="{19B8F6BF-5375-455C-9EA6-DF929625EA0E}">
        <p15:presenceInfo xmlns:p15="http://schemas.microsoft.com/office/powerpoint/2012/main" userId="Claudine Laure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91" autoAdjust="0"/>
  </p:normalViewPr>
  <p:slideViewPr>
    <p:cSldViewPr snapToGrid="0">
      <p:cViewPr varScale="1">
        <p:scale>
          <a:sx n="81" d="100"/>
          <a:sy n="81" d="100"/>
        </p:scale>
        <p:origin x="111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3D571A-D25F-423B-AEFB-A1EA0BD9003C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BC7ADA-4E77-4CE2-BB15-F644F3CB3A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082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compléter</a:t>
            </a:r>
            <a:r>
              <a:rPr lang="fr-FR" baseline="0" dirty="0"/>
              <a:t> éventuellement par d’autres logos.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C7ADA-4E77-4CE2-BB15-F644F3CB3AF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C7ADA-4E77-4CE2-BB15-F644F3CB3AF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261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C7ADA-4E77-4CE2-BB15-F644F3CB3AF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571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fr-FR" dirty="0" smtClean="0"/>
              <a:t>r. Toufik </a:t>
            </a:r>
            <a:r>
              <a:rPr lang="fr-FR" dirty="0" err="1" smtClean="0"/>
              <a:t>Bouti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C7ADA-4E77-4CE2-BB15-F644F3CB3AF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59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B9C8C60-C6C3-9842-9A85-B11FFCEBC6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5" r="740" b="13423"/>
          <a:stretch/>
        </p:blipFill>
        <p:spPr>
          <a:xfrm>
            <a:off x="0" y="906333"/>
            <a:ext cx="5796734" cy="595166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575474"/>
            <a:ext cx="9144000" cy="1228776"/>
          </a:xfrm>
        </p:spPr>
        <p:txBody>
          <a:bodyPr anchor="b"/>
          <a:lstStyle>
            <a:lvl1pPr algn="ctr">
              <a:defRPr sz="6000"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89632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019" y="68234"/>
            <a:ext cx="4661962" cy="210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3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 d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8B9C8C60-C6C3-9842-9A85-B11FFCEBC6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83" b="15175"/>
          <a:stretch/>
        </p:blipFill>
        <p:spPr>
          <a:xfrm>
            <a:off x="6642314" y="1031586"/>
            <a:ext cx="5562520" cy="583122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8200" y="3584027"/>
            <a:ext cx="10515600" cy="1325563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fr-FR" dirty="0"/>
              <a:t>Merci de votre attention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254" y="547113"/>
            <a:ext cx="6715491" cy="303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B9C8C60-C6C3-9842-9A85-B11FFCEBC6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5" r="740" b="13423"/>
          <a:stretch/>
        </p:blipFill>
        <p:spPr>
          <a:xfrm>
            <a:off x="0" y="906333"/>
            <a:ext cx="5796734" cy="595166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019" y="68234"/>
            <a:ext cx="4661962" cy="210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8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1"/>
                </a:solidFill>
                <a:latin typeface="+mj-lt"/>
              </a:defRPr>
            </a:lvl1pPr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617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1"/>
                </a:solidFill>
                <a:latin typeface="+mj-lt"/>
              </a:defRPr>
            </a:lvl1pPr>
            <a:lvl2pPr marL="800100" indent="-3429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1"/>
                </a:solidFill>
                <a:latin typeface="+mj-lt"/>
              </a:defRPr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6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2"/>
                </a:solidFill>
                <a:latin typeface="+mj-lt"/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>
                <a:schemeClr val="accent5"/>
              </a:buClr>
              <a:defRPr>
                <a:solidFill>
                  <a:schemeClr val="accent1"/>
                </a:solidFill>
                <a:latin typeface="+mj-lt"/>
              </a:defRPr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71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86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1460500"/>
            <a:ext cx="6170612" cy="4400550"/>
          </a:xfrm>
        </p:spPr>
        <p:txBody>
          <a:bodyPr/>
          <a:lstStyle>
            <a:lvl1pPr>
              <a:buClr>
                <a:schemeClr val="accent4"/>
              </a:buClr>
              <a:defRPr sz="3200">
                <a:solidFill>
                  <a:schemeClr val="accent1"/>
                </a:solidFill>
                <a:latin typeface="+mj-lt"/>
              </a:defRPr>
            </a:lvl1pPr>
            <a:lvl2pPr>
              <a:buClr>
                <a:schemeClr val="accent4"/>
              </a:buClr>
              <a:defRPr sz="2800"/>
            </a:lvl2pPr>
            <a:lvl3pPr>
              <a:buClr>
                <a:schemeClr val="accent4"/>
              </a:buClr>
              <a:defRPr sz="2400"/>
            </a:lvl3pPr>
            <a:lvl4pPr>
              <a:buClr>
                <a:schemeClr val="accent4"/>
              </a:buClr>
              <a:defRPr sz="2000"/>
            </a:lvl4pPr>
            <a:lvl5pPr>
              <a:buClr>
                <a:schemeClr val="accent4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67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66448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9" t="17005" r="67117" b="27268"/>
          <a:stretch/>
        </p:blipFill>
        <p:spPr>
          <a:xfrm>
            <a:off x="10500573" y="184599"/>
            <a:ext cx="1503006" cy="146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20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086C6-6D3F-43FF-B018-72186667703A}" type="datetimeFigureOut">
              <a:rPr lang="fr-FR" smtClean="0"/>
              <a:t>13/04/2021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41819-6BCB-4DEE-8F3A-1A46FEA87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16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g"/><Relationship Id="rId7" Type="http://schemas.openxmlformats.org/officeDocument/2006/relationships/image" Target="cid:image001.png@01D454BE.BAFA43F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4405" y="3216349"/>
            <a:ext cx="12014791" cy="1445626"/>
          </a:xfrm>
        </p:spPr>
        <p:txBody>
          <a:bodyPr>
            <a:normAutofit fontScale="90000"/>
          </a:bodyPr>
          <a:lstStyle/>
          <a:p>
            <a:r>
              <a:rPr lang="fr-FR" sz="3800" dirty="0"/>
              <a:t>C</a:t>
            </a:r>
            <a:r>
              <a:rPr lang="fr-FR" sz="3800" dirty="0" smtClean="0"/>
              <a:t>aract</a:t>
            </a:r>
            <a:r>
              <a:rPr lang="fr-FR" sz="3800" dirty="0" smtClean="0">
                <a:cs typeface="Calibri" panose="020F0502020204030204" pitchFamily="34" charset="0"/>
              </a:rPr>
              <a:t>érisation </a:t>
            </a:r>
            <a:r>
              <a:rPr lang="fr-FR" sz="3800" dirty="0"/>
              <a:t>d</a:t>
            </a:r>
            <a:r>
              <a:rPr lang="fr-FR" sz="3800" dirty="0" smtClean="0"/>
              <a:t>es parcours de vie de personnes </a:t>
            </a:r>
            <a:br>
              <a:rPr lang="fr-FR" sz="3800" dirty="0" smtClean="0"/>
            </a:br>
            <a:r>
              <a:rPr lang="fr-FR" sz="3800" dirty="0" smtClean="0"/>
              <a:t>avec troubles du spectre </a:t>
            </a:r>
            <a:r>
              <a:rPr lang="fr-FR" sz="3800" dirty="0"/>
              <a:t>de </a:t>
            </a:r>
            <a:r>
              <a:rPr lang="fr-FR" sz="3800" dirty="0" smtClean="0"/>
              <a:t>l’autisme et en </a:t>
            </a:r>
            <a:r>
              <a:rPr lang="fr-FR" sz="3800" dirty="0"/>
              <a:t>situation complexe </a:t>
            </a:r>
            <a:r>
              <a:rPr lang="fr-FR" sz="3800" dirty="0" smtClean="0"/>
              <a:t/>
            </a:r>
            <a:br>
              <a:rPr lang="fr-FR" sz="3800" dirty="0" smtClean="0"/>
            </a:br>
            <a:r>
              <a:rPr lang="fr-FR" sz="2200" i="1" dirty="0" smtClean="0"/>
              <a:t>Donn</a:t>
            </a:r>
            <a:r>
              <a:rPr lang="fr-FR" sz="2200" i="1" dirty="0" smtClean="0">
                <a:cs typeface="Calibri" panose="020F0502020204030204" pitchFamily="34" charset="0"/>
              </a:rPr>
              <a:t>é</a:t>
            </a:r>
            <a:r>
              <a:rPr lang="fr-FR" sz="2200" i="1" dirty="0" smtClean="0"/>
              <a:t>es du dispositif SCATED d’Ile de France</a:t>
            </a:r>
            <a:r>
              <a:rPr lang="fr-FR" sz="2200" dirty="0" smtClean="0"/>
              <a:t> </a:t>
            </a:r>
            <a:endParaRPr lang="fr-FR" sz="2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4348" y="4858821"/>
            <a:ext cx="11409568" cy="487889"/>
          </a:xfrm>
        </p:spPr>
        <p:txBody>
          <a:bodyPr>
            <a:noAutofit/>
          </a:bodyPr>
          <a:lstStyle/>
          <a:p>
            <a:r>
              <a:rPr lang="fr-FR" dirty="0" smtClean="0"/>
              <a:t>C. Laurent-</a:t>
            </a:r>
            <a:r>
              <a:rPr lang="fr-FR" dirty="0" err="1" smtClean="0"/>
              <a:t>Levinson</a:t>
            </a:r>
            <a:r>
              <a:rPr lang="fr-FR" dirty="0" smtClean="0"/>
              <a:t>, J-Y. </a:t>
            </a:r>
            <a:r>
              <a:rPr lang="fr-FR" dirty="0" err="1" smtClean="0"/>
              <a:t>Barreyre</a:t>
            </a:r>
            <a:r>
              <a:rPr lang="fr-FR" dirty="0" smtClean="0"/>
              <a:t>, N. </a:t>
            </a:r>
            <a:r>
              <a:rPr lang="fr-FR" dirty="0" err="1" smtClean="0"/>
              <a:t>Bodeau</a:t>
            </a:r>
            <a:r>
              <a:rPr lang="fr-FR" dirty="0" smtClean="0"/>
              <a:t>, A-S. </a:t>
            </a:r>
            <a:r>
              <a:rPr lang="fr-FR" dirty="0" err="1" smtClean="0"/>
              <a:t>Pellen</a:t>
            </a:r>
            <a:r>
              <a:rPr lang="fr-FR" dirty="0" smtClean="0"/>
              <a:t>, L. </a:t>
            </a:r>
            <a:r>
              <a:rPr lang="fr-FR" dirty="0" err="1" smtClean="0"/>
              <a:t>Gibey</a:t>
            </a:r>
            <a:r>
              <a:rPr lang="fr-FR" dirty="0" smtClean="0"/>
              <a:t>, P.  Fiacre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26" b="16141"/>
          <a:stretch/>
        </p:blipFill>
        <p:spPr>
          <a:xfrm>
            <a:off x="9507571" y="38397"/>
            <a:ext cx="2459474" cy="165111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5" y="-31896"/>
            <a:ext cx="2791879" cy="2377440"/>
          </a:xfrm>
          <a:prstGeom prst="rect">
            <a:avLst/>
          </a:prstGeom>
        </p:spPr>
      </p:pic>
      <p:sp>
        <p:nvSpPr>
          <p:cNvPr id="4" name="Sous-titre 2"/>
          <p:cNvSpPr txBox="1">
            <a:spLocks/>
          </p:cNvSpPr>
          <p:nvPr/>
        </p:nvSpPr>
        <p:spPr>
          <a:xfrm>
            <a:off x="570135" y="2101032"/>
            <a:ext cx="11037074" cy="795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Programme Autonomie : personnes âgées et personnes en situation de handicap</a:t>
            </a:r>
          </a:p>
          <a:p>
            <a:pPr algn="l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AAP Autisme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2016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Image 21"/>
          <p:cNvPicPr/>
          <p:nvPr/>
        </p:nvPicPr>
        <p:blipFill>
          <a:blip r:embed="rId5"/>
          <a:stretch>
            <a:fillRect/>
          </a:stretch>
        </p:blipFill>
        <p:spPr>
          <a:xfrm>
            <a:off x="3004546" y="5736372"/>
            <a:ext cx="2270125" cy="904875"/>
          </a:xfrm>
          <a:prstGeom prst="rect">
            <a:avLst/>
          </a:prstGeom>
        </p:spPr>
      </p:pic>
      <p:pic>
        <p:nvPicPr>
          <p:cNvPr id="8" name="Image 3" descr="cid:image002.png@01D3862B.81A11690"/>
          <p:cNvPicPr/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42" y="5876261"/>
            <a:ext cx="1607760" cy="6840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466" y="5982049"/>
            <a:ext cx="2132337" cy="6255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427680" y="6294813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15.04.2021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20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6900" y="314325"/>
            <a:ext cx="10515600" cy="1325563"/>
          </a:xfrm>
        </p:spPr>
        <p:txBody>
          <a:bodyPr/>
          <a:lstStyle/>
          <a:p>
            <a:r>
              <a:rPr lang="fr-FR" dirty="0"/>
              <a:t>Présentation </a:t>
            </a:r>
            <a:r>
              <a:rPr lang="fr-FR" dirty="0" smtClean="0"/>
              <a:t>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1130" y="1635804"/>
            <a:ext cx="11865935" cy="4743731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Contexte 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D</a:t>
            </a:r>
            <a:r>
              <a:rPr lang="fr-FR" dirty="0" smtClean="0"/>
              <a:t>ispositif des Situations Complexes d’Autisme et TED (SCATED) ; compos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é des </a:t>
            </a:r>
            <a:r>
              <a:rPr lang="en-US" dirty="0" err="1"/>
              <a:t>U</a:t>
            </a:r>
            <a:r>
              <a:rPr lang="en-US" dirty="0" err="1" smtClean="0"/>
              <a:t>nités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obiles </a:t>
            </a:r>
            <a:r>
              <a:rPr lang="en-US" dirty="0"/>
              <a:t>I</a:t>
            </a:r>
            <a:r>
              <a:rPr lang="en-US" dirty="0" smtClean="0"/>
              <a:t>nter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départementales</a:t>
            </a:r>
            <a:r>
              <a:rPr lang="en-US" dirty="0" smtClean="0"/>
              <a:t> (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UMI EST, OUEST, CENTRE) et de l’USIDATU</a:t>
            </a:r>
            <a:r>
              <a:rPr lang="fr-FR" dirty="0" smtClean="0"/>
              <a:t>, 2010-2021</a:t>
            </a:r>
          </a:p>
          <a:p>
            <a:r>
              <a:rPr lang="fr-FR" dirty="0" smtClean="0"/>
              <a:t>Hypothèses </a:t>
            </a:r>
            <a:r>
              <a:rPr lang="fr-FR" dirty="0"/>
              <a:t>et questions de </a:t>
            </a:r>
            <a:r>
              <a:rPr lang="fr-FR" dirty="0" smtClean="0"/>
              <a:t>recherche</a:t>
            </a:r>
          </a:p>
          <a:p>
            <a:pPr lvl="1"/>
            <a:r>
              <a:rPr lang="fr-FR" dirty="0" smtClean="0"/>
              <a:t>Certaines configurations cliniques et/ou sociales (troubles du comportement, singularités sensorielles et cognitives, expression des douleurs ressenties) posent problème en termes de réponses apport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ées.</a:t>
            </a:r>
            <a:endParaRPr lang="fr-FR" dirty="0" smtClean="0"/>
          </a:p>
          <a:p>
            <a:pPr lvl="1"/>
            <a:r>
              <a:rPr lang="fr-FR" dirty="0" smtClean="0"/>
              <a:t>L’inadéquation des réponses entame les ressources des personnes et de l’entourage entraînant une augmentation de la vulnérabilité.   Des réponses plus adéquates réduisent les formes de vulnérabilité. </a:t>
            </a:r>
          </a:p>
          <a:p>
            <a:r>
              <a:rPr lang="fr-FR" dirty="0" smtClean="0"/>
              <a:t>Objectifs</a:t>
            </a:r>
          </a:p>
          <a:p>
            <a:pPr lvl="1"/>
            <a:r>
              <a:rPr lang="fr-FR" dirty="0" smtClean="0"/>
              <a:t>Meilleure caractérisation des parcours de vie des personnes en dispositif SCATED : </a:t>
            </a:r>
          </a:p>
          <a:p>
            <a:pPr marL="457200" lvl="1" indent="0">
              <a:buNone/>
            </a:pPr>
            <a:r>
              <a:rPr lang="fr-FR" dirty="0"/>
              <a:t>	</a:t>
            </a:r>
            <a:r>
              <a:rPr lang="fr-FR" dirty="0" smtClean="0"/>
              <a:t>- Rep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érage de </a:t>
            </a:r>
            <a:r>
              <a:rPr lang="fr-FR" dirty="0" smtClean="0"/>
              <a:t>facteurs de vulnérabilité liés au contexte </a:t>
            </a:r>
            <a:r>
              <a:rPr lang="fr-FR" dirty="0"/>
              <a:t>familial, </a:t>
            </a:r>
            <a:r>
              <a:rPr lang="fr-FR" dirty="0" smtClean="0"/>
              <a:t>social, institutionnel et à l’état de santé. </a:t>
            </a:r>
            <a:endParaRPr lang="fr-FR" dirty="0"/>
          </a:p>
          <a:p>
            <a:pPr marL="457200" lvl="1" indent="0">
              <a:buNone/>
            </a:pPr>
            <a:r>
              <a:rPr lang="fr-FR" dirty="0" smtClean="0"/>
              <a:t>	- Compr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fr-FR" dirty="0" smtClean="0"/>
              <a:t>hension du processus délétère de la vulnérabilisation des ressources. </a:t>
            </a:r>
          </a:p>
          <a:p>
            <a:pPr marL="457200" lvl="1" indent="0">
              <a:buNone/>
            </a:pPr>
            <a:r>
              <a:rPr lang="fr-FR" dirty="0"/>
              <a:t>	</a:t>
            </a:r>
            <a:r>
              <a:rPr lang="fr-FR" dirty="0" smtClean="0"/>
              <a:t>- Analyser les processus interactionnels à l’origine de la transformation des troubles du comportement 	  en comportement « à problèmes ». </a:t>
            </a:r>
          </a:p>
          <a:p>
            <a:pPr marL="457200" lvl="1" indent="0">
              <a:buNone/>
            </a:pPr>
            <a:r>
              <a:rPr lang="fr-FR" dirty="0"/>
              <a:t>	</a:t>
            </a:r>
            <a:r>
              <a:rPr lang="fr-FR" dirty="0" smtClean="0"/>
              <a:t>- Mise en en place de préconisations pour un « accueil inconditionnel » des situations complexes.</a:t>
            </a:r>
          </a:p>
        </p:txBody>
      </p:sp>
    </p:spTree>
    <p:extLst>
      <p:ext uri="{BB962C8B-B14F-4D97-AF65-F5344CB8AC3E}">
        <p14:creationId xmlns:p14="http://schemas.microsoft.com/office/powerpoint/2010/main" val="240923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9944"/>
            <a:ext cx="10515600" cy="1325563"/>
          </a:xfrm>
        </p:spPr>
        <p:txBody>
          <a:bodyPr/>
          <a:lstStyle/>
          <a:p>
            <a:r>
              <a:rPr lang="fr-FR" dirty="0"/>
              <a:t>Présentation du projet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88694"/>
            <a:ext cx="11130464" cy="5351339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Méthodologie : trois phases</a:t>
            </a:r>
          </a:p>
          <a:p>
            <a:pPr lvl="1"/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Phase 1 </a:t>
            </a:r>
            <a:r>
              <a:rPr lang="fr-FR" dirty="0" smtClean="0"/>
              <a:t>: Exploitation des données existantes </a:t>
            </a:r>
            <a:r>
              <a:rPr lang="fr-FR" sz="2000" dirty="0" smtClean="0">
                <a:solidFill>
                  <a:schemeClr val="accent3"/>
                </a:solidFill>
              </a:rPr>
              <a:t>(2018-1019)</a:t>
            </a:r>
          </a:p>
          <a:p>
            <a:pPr lvl="2"/>
            <a:r>
              <a:rPr lang="fr-FR" dirty="0" smtClean="0"/>
              <a:t>Exploitation de l’enquête nationale dite ES 2014 sur les enfants et adultes avec autisme accueillis dans les services et établissements médico-sociaux</a:t>
            </a:r>
          </a:p>
          <a:p>
            <a:pPr lvl="2"/>
            <a:r>
              <a:rPr lang="fr-FR" dirty="0" smtClean="0"/>
              <a:t>Etude des rapports d’activités des Unités Mobiles d’Intervention (UMI) de 2015 à 2018</a:t>
            </a:r>
          </a:p>
          <a:p>
            <a:pPr marL="914400" lvl="2" indent="0">
              <a:buNone/>
            </a:pPr>
            <a:endParaRPr lang="fr-FR" dirty="0" smtClean="0"/>
          </a:p>
          <a:p>
            <a:pPr lvl="1"/>
            <a:r>
              <a:rPr lang="fr-FR" dirty="0" smtClean="0">
                <a:solidFill>
                  <a:srgbClr val="66861D"/>
                </a:solidFill>
              </a:rPr>
              <a:t>Phase 2</a:t>
            </a:r>
            <a:r>
              <a:rPr lang="fr-FR" dirty="0" smtClean="0"/>
              <a:t> : Etude de la population accompagnée par le dispositif SCATED </a:t>
            </a:r>
            <a:r>
              <a:rPr lang="fr-FR" sz="2000" dirty="0" smtClean="0">
                <a:solidFill>
                  <a:srgbClr val="B70E0C"/>
                </a:solidFill>
              </a:rPr>
              <a:t>(2019-2020)</a:t>
            </a:r>
          </a:p>
          <a:p>
            <a:pPr lvl="2"/>
            <a:r>
              <a:rPr lang="fr-FR" dirty="0" smtClean="0"/>
              <a:t>Analyse d’un échantillon de </a:t>
            </a:r>
            <a:r>
              <a:rPr lang="fr-FR" sz="2600" dirty="0" smtClean="0">
                <a:solidFill>
                  <a:schemeClr val="accent3"/>
                </a:solidFill>
              </a:rPr>
              <a:t>452</a:t>
            </a:r>
            <a:r>
              <a:rPr lang="fr-FR" dirty="0" smtClean="0"/>
              <a:t> situations réparties sur les 8 départements sur une population de 1200 individus</a:t>
            </a:r>
          </a:p>
          <a:p>
            <a:pPr lvl="2"/>
            <a:r>
              <a:rPr lang="fr-FR" dirty="0" smtClean="0"/>
              <a:t>Construction d’une base de données pérenne avec éléments de parcours de vie et d’accompagnement, données sociodémographiques, tableau clinique, données fonctionnelles 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>
                <a:solidFill>
                  <a:srgbClr val="66861D"/>
                </a:solidFill>
              </a:rPr>
              <a:t>Phase 3</a:t>
            </a:r>
            <a:r>
              <a:rPr lang="fr-FR" dirty="0" smtClean="0"/>
              <a:t> : Analyse de 12 situations diversifiées issues des résultats du traitement de la phase 2 </a:t>
            </a:r>
            <a:r>
              <a:rPr lang="fr-FR" sz="2000" dirty="0" smtClean="0">
                <a:solidFill>
                  <a:srgbClr val="B70E0C"/>
                </a:solidFill>
              </a:rPr>
              <a:t>(Janvier 2021- Juillet 2021)</a:t>
            </a:r>
          </a:p>
          <a:p>
            <a:pPr lvl="2"/>
            <a:r>
              <a:rPr lang="fr-FR" dirty="0" smtClean="0"/>
              <a:t>Entretiens avec familles, personnes concernées, professionnels impliqués dans situation</a:t>
            </a:r>
          </a:p>
          <a:p>
            <a:pPr lvl="2"/>
            <a:r>
              <a:rPr lang="fr-FR" dirty="0" smtClean="0"/>
              <a:t>Analyse des processus de complexification ou de résolution des situations ; compréhension des facteurs de transformation des troubles du comportement en comportements problèmes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568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22300" y="301625"/>
            <a:ext cx="10515600" cy="1325563"/>
          </a:xfrm>
        </p:spPr>
        <p:txBody>
          <a:bodyPr/>
          <a:lstStyle/>
          <a:p>
            <a:r>
              <a:rPr lang="fr-FR" dirty="0" smtClean="0"/>
              <a:t>Discussion </a:t>
            </a:r>
            <a:r>
              <a:rPr lang="fr-FR" dirty="0"/>
              <a:t>des </a:t>
            </a:r>
            <a:r>
              <a:rPr lang="fr-FR" dirty="0" smtClean="0"/>
              <a:t>résultats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22300" y="1687402"/>
            <a:ext cx="11061700" cy="4351338"/>
          </a:xfrm>
        </p:spPr>
        <p:txBody>
          <a:bodyPr/>
          <a:lstStyle/>
          <a:p>
            <a:r>
              <a:rPr lang="fr-FR" dirty="0" smtClean="0"/>
              <a:t>Présentation </a:t>
            </a:r>
            <a:r>
              <a:rPr lang="fr-FR" dirty="0"/>
              <a:t>rapide </a:t>
            </a:r>
            <a:r>
              <a:rPr lang="fr-FR" dirty="0" smtClean="0"/>
              <a:t>de (premiers) </a:t>
            </a:r>
            <a:r>
              <a:rPr lang="fr-FR" dirty="0"/>
              <a:t>résultats :</a:t>
            </a:r>
          </a:p>
          <a:p>
            <a:pPr lvl="1"/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80% de garçons, 20% de filles</a:t>
            </a:r>
          </a:p>
          <a:p>
            <a:pPr lvl="1"/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Les </a:t>
            </a:r>
            <a:r>
              <a:rPr lang="fr-FR" dirty="0" smtClean="0">
                <a:solidFill>
                  <a:srgbClr val="B70E0C"/>
                </a:solidFill>
              </a:rPr>
              <a:t>13-26 ans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: 55% de la population</a:t>
            </a:r>
          </a:p>
          <a:p>
            <a:pPr lvl="1"/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Au moins </a:t>
            </a:r>
            <a:r>
              <a:rPr lang="fr-FR" dirty="0" smtClean="0">
                <a:solidFill>
                  <a:srgbClr val="B70E0C"/>
                </a:solidFill>
              </a:rPr>
              <a:t>76%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ont une déficience intellectuelle (au moins 34% déficience sévère ou profonde)</a:t>
            </a:r>
          </a:p>
          <a:p>
            <a:pPr lvl="1"/>
            <a:r>
              <a:rPr lang="fr-FR" dirty="0" smtClean="0">
                <a:solidFill>
                  <a:srgbClr val="B70E0C"/>
                </a:solidFill>
              </a:rPr>
              <a:t>96%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ont des troubles du langage</a:t>
            </a:r>
          </a:p>
          <a:p>
            <a:pPr lvl="1"/>
            <a:r>
              <a:rPr lang="fr-FR" dirty="0" smtClean="0">
                <a:solidFill>
                  <a:srgbClr val="B70E0C"/>
                </a:solidFill>
              </a:rPr>
              <a:t>72%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ont des comorbidités somatiques et 43% des comorbidités psychiatriques Forte prégnance </a:t>
            </a:r>
            <a:r>
              <a:rPr lang="fr-FR" dirty="0" smtClean="0">
                <a:solidFill>
                  <a:srgbClr val="B70E0C"/>
                </a:solidFill>
              </a:rPr>
              <a:t>des troubles du comportement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: (hétéro-agressivité : 74% ; intolérance à la frustration : 74% ; agitation psychomotrice : 65%, etc.)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361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Discussion des résultats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processus délétère de cumul et renforcement  des vulnérabilités</a:t>
            </a:r>
          </a:p>
          <a:p>
            <a:pPr lvl="1"/>
            <a:r>
              <a:rPr lang="fr-FR" dirty="0"/>
              <a:t>Vulnérabilité familiale : 81%</a:t>
            </a:r>
          </a:p>
          <a:p>
            <a:pPr lvl="1"/>
            <a:r>
              <a:rPr lang="fr-FR" dirty="0"/>
              <a:t>Vulnérabilité clinique : 78%</a:t>
            </a:r>
          </a:p>
          <a:p>
            <a:pPr lvl="1"/>
            <a:r>
              <a:rPr lang="fr-FR" dirty="0"/>
              <a:t>Vulnérabilité de l’offre : 56%</a:t>
            </a:r>
          </a:p>
          <a:p>
            <a:pPr lvl="1"/>
            <a:r>
              <a:rPr lang="fr-FR" dirty="0"/>
              <a:t>Vulnérabilité environnementale : 38%</a:t>
            </a:r>
          </a:p>
          <a:p>
            <a:r>
              <a:rPr lang="fr-FR" dirty="0" smtClean="0"/>
              <a:t>La fréquence des types de vulnérabilité</a:t>
            </a:r>
          </a:p>
          <a:p>
            <a:pPr lvl="1"/>
            <a:r>
              <a:rPr lang="fr-FR" dirty="0" smtClean="0"/>
              <a:t>Familiale + Clinique : 76% (321)</a:t>
            </a:r>
          </a:p>
          <a:p>
            <a:pPr lvl="1"/>
            <a:r>
              <a:rPr lang="fr-FR" dirty="0" smtClean="0"/>
              <a:t>Familiale + Offre : 56% (234)</a:t>
            </a:r>
          </a:p>
          <a:p>
            <a:pPr lvl="1"/>
            <a:r>
              <a:rPr lang="fr-FR" dirty="0" smtClean="0"/>
              <a:t>Familiale + Clinique + Offre : 42% (178)</a:t>
            </a:r>
            <a:endParaRPr lang="fr-FR" dirty="0"/>
          </a:p>
          <a:p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676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Discussion des résultats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1306" cy="4351338"/>
          </a:xfrm>
        </p:spPr>
        <p:txBody>
          <a:bodyPr/>
          <a:lstStyle/>
          <a:p>
            <a:r>
              <a:rPr lang="fr-FR" dirty="0" smtClean="0"/>
              <a:t>Ce qui rend une situation avec « autisme vulnérable » :</a:t>
            </a:r>
          </a:p>
          <a:p>
            <a:pPr lvl="1"/>
            <a:r>
              <a:rPr lang="fr-FR" dirty="0"/>
              <a:t>La conjugaison des troubles, déficiences et comorbidités (+ de 70%)</a:t>
            </a:r>
          </a:p>
          <a:p>
            <a:pPr lvl="1"/>
            <a:r>
              <a:rPr lang="fr-FR" dirty="0"/>
              <a:t>Les ruptures familiales et l’épuisement des ressources familiales </a:t>
            </a:r>
            <a:r>
              <a:rPr lang="fr-FR" sz="1600" dirty="0"/>
              <a:t>(</a:t>
            </a:r>
            <a:r>
              <a:rPr lang="fr-FR" sz="1600" dirty="0" smtClean="0">
                <a:solidFill>
                  <a:srgbClr val="B70E0C"/>
                </a:solidFill>
              </a:rPr>
              <a:t>résultat </a:t>
            </a:r>
            <a:r>
              <a:rPr lang="fr-FR" sz="1600" dirty="0">
                <a:solidFill>
                  <a:srgbClr val="B70E0C"/>
                </a:solidFill>
              </a:rPr>
              <a:t>et </a:t>
            </a:r>
            <a:r>
              <a:rPr lang="fr-FR" sz="1600" dirty="0" smtClean="0">
                <a:solidFill>
                  <a:srgbClr val="B70E0C"/>
                </a:solidFill>
              </a:rPr>
              <a:t>résultante) </a:t>
            </a:r>
            <a:endParaRPr lang="fr-FR" dirty="0">
              <a:solidFill>
                <a:srgbClr val="B70E0C"/>
              </a:solidFill>
            </a:endParaRPr>
          </a:p>
          <a:p>
            <a:pPr lvl="1"/>
            <a:r>
              <a:rPr lang="fr-FR" dirty="0"/>
              <a:t>La précarité économique </a:t>
            </a:r>
            <a:r>
              <a:rPr lang="fr-FR" dirty="0" smtClean="0"/>
              <a:t>et/ou </a:t>
            </a:r>
            <a:r>
              <a:rPr lang="fr-FR" dirty="0"/>
              <a:t>la vulnérabilité sociale (53%)</a:t>
            </a:r>
          </a:p>
          <a:p>
            <a:pPr lvl="1"/>
            <a:r>
              <a:rPr lang="fr-FR" dirty="0"/>
              <a:t>Les environnements inadaptés et les ruptures institutionnelles (42%)</a:t>
            </a:r>
          </a:p>
          <a:p>
            <a:pPr lvl="1"/>
            <a:r>
              <a:rPr lang="fr-FR" dirty="0"/>
              <a:t>Les faiblesses des </a:t>
            </a:r>
            <a:r>
              <a:rPr lang="fr-FR" dirty="0" smtClean="0"/>
              <a:t>coopérations </a:t>
            </a:r>
            <a:r>
              <a:rPr lang="fr-FR" dirty="0"/>
              <a:t>(27</a:t>
            </a:r>
            <a:r>
              <a:rPr lang="fr-FR" dirty="0" smtClean="0"/>
              <a:t>%)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 smtClean="0"/>
              <a:t>Le rôle des UMI :</a:t>
            </a:r>
          </a:p>
          <a:p>
            <a:pPr lvl="1"/>
            <a:r>
              <a:rPr lang="fr-FR" dirty="0" smtClean="0"/>
              <a:t>« faire du lien » : coordonner les acteurs ; faciliter les réseaux d’action coordonnées ; faire tiers en cas de désaccord ; apporter une expertise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258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Thématique pour la 3</a:t>
            </a:r>
            <a:r>
              <a:rPr lang="fr-FR" baseline="30000" dirty="0" smtClean="0"/>
              <a:t>ème</a:t>
            </a:r>
            <a:r>
              <a:rPr lang="fr-FR" dirty="0" smtClean="0"/>
              <a:t> phase en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« Le fourre-tout » des troubles du comportement.</a:t>
            </a:r>
            <a:r>
              <a:rPr lang="fr-FR" dirty="0" smtClean="0">
                <a:sym typeface="Wingdings" panose="05000000000000000000" pitchFamily="2" charset="2"/>
              </a:rPr>
              <a:t>-&gt;</a:t>
            </a:r>
            <a:r>
              <a:rPr lang="fr-FR" dirty="0" smtClean="0"/>
              <a:t> Nécessité d’une meilleure caractérisation des troubles du comportement </a:t>
            </a:r>
          </a:p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passage des troubles du comportement en comportements a problèmes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-&gt;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Préexistants ? Seuil de tolérance ? Seuil d’aggravation ?</a:t>
            </a:r>
          </a:p>
          <a:p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dimension de la communication et de ses limites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  <a:p>
            <a:r>
              <a:rPr lang="fr-FR" dirty="0" smtClean="0"/>
              <a:t>La mise en œuvre </a:t>
            </a:r>
            <a:r>
              <a:rPr lang="fr-FR" i="1" dirty="0" smtClean="0">
                <a:solidFill>
                  <a:srgbClr val="B70E0C"/>
                </a:solidFill>
              </a:rPr>
              <a:t>ou pas </a:t>
            </a:r>
          </a:p>
          <a:p>
            <a:pPr lvl="1"/>
            <a:r>
              <a:rPr lang="fr-FR" dirty="0" smtClean="0"/>
              <a:t>D’une évaluation globale et partagée (obstacles et facilitateurs)</a:t>
            </a:r>
          </a:p>
          <a:p>
            <a:pPr lvl="1"/>
            <a:r>
              <a:rPr lang="fr-FR" dirty="0" smtClean="0"/>
              <a:t>D’une stratégie globale d’intervention partagée</a:t>
            </a:r>
          </a:p>
          <a:p>
            <a:r>
              <a:rPr lang="fr-FR" dirty="0" smtClean="0"/>
              <a:t>Qu’est ce qu’un projet qui correspond aux besoins du point de vue des différents acteurs ? 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57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 pour l’action publique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4293" y="1825625"/>
            <a:ext cx="11653283" cy="4351338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66861D"/>
                </a:solidFill>
              </a:rPr>
              <a:t>Contexte </a:t>
            </a:r>
            <a:r>
              <a:rPr lang="fr-FR" dirty="0" smtClean="0"/>
              <a:t>: Plan de retours Belgique, réorganisation de l’offre (communautés 360, Dispositifs d’appui à la coordination, etc.), création d’unités résidentielles pour situations très complexes.</a:t>
            </a:r>
          </a:p>
          <a:p>
            <a:r>
              <a:rPr lang="fr-FR" dirty="0" smtClean="0"/>
              <a:t>Y- a t’il des préalables en termes de méthode, d’organisation, d’environnements physiques matériels, de formation, à « l’inconditionnalité de l’accueil » ? </a:t>
            </a:r>
          </a:p>
          <a:p>
            <a:r>
              <a:rPr lang="fr-FR" dirty="0" smtClean="0"/>
              <a:t>Quelle est la place du dispositif SCATED dans l’ensemble des dispositifs territoriaux de coordination, d’orientation, et de réponses ? </a:t>
            </a:r>
          </a:p>
          <a:p>
            <a:r>
              <a:rPr lang="fr-FR" dirty="0" smtClean="0"/>
              <a:t>Peut-on penser un observatoire régional (pérenne et continu) des situations complexes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287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665" y="3156068"/>
            <a:ext cx="11915335" cy="3385409"/>
          </a:xfrm>
        </p:spPr>
        <p:txBody>
          <a:bodyPr>
            <a:normAutofit fontScale="90000"/>
          </a:bodyPr>
          <a:lstStyle/>
          <a:p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Remerciements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à l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’ensemble des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UMIs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 et à l’USIDATU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en particuliers les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Dr. Moise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Assouline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, Dr. Cora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Cravero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, Dr. Marianna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Giannitelli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 et le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 Dr.  Vincent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Guinchat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Centre Hospitalier Universitaire Vaudois, Suisse). </a:t>
            </a:r>
            <a:br>
              <a:rPr lang="fr-FR" sz="32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32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Financements: Appel à projets de recherche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2016 - Programme « Autisme 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- Session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3 » . GIS - </a:t>
            </a:r>
            <a:r>
              <a:rPr lang="fr-FR" sz="3200" dirty="0" err="1" smtClean="0">
                <a:solidFill>
                  <a:schemeClr val="bg2">
                    <a:lumMod val="50000"/>
                  </a:schemeClr>
                </a:solidFill>
              </a:rPr>
              <a:t>IReSP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, CNSA.  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3200" dirty="0">
                <a:solidFill>
                  <a:schemeClr val="bg2">
                    <a:lumMod val="50000"/>
                  </a:schemeClr>
                </a:solidFill>
              </a:rPr>
            </a:br>
            <a:endParaRPr lang="fr-FR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6" y="114300"/>
            <a:ext cx="3572014" cy="30417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26" b="16141"/>
          <a:stretch/>
        </p:blipFill>
        <p:spPr>
          <a:xfrm>
            <a:off x="8544704" y="528955"/>
            <a:ext cx="3295636" cy="221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54054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1">
  <a:themeElements>
    <a:clrScheme name="IReSP">
      <a:dk1>
        <a:sysClr val="windowText" lastClr="000000"/>
      </a:dk1>
      <a:lt1>
        <a:sysClr val="window" lastClr="FFFFFF"/>
      </a:lt1>
      <a:dk2>
        <a:srgbClr val="675052"/>
      </a:dk2>
      <a:lt2>
        <a:srgbClr val="E7E6E6"/>
      </a:lt2>
      <a:accent1>
        <a:srgbClr val="675052"/>
      </a:accent1>
      <a:accent2>
        <a:srgbClr val="EF7D00"/>
      </a:accent2>
      <a:accent3>
        <a:srgbClr val="B70E0C"/>
      </a:accent3>
      <a:accent4>
        <a:srgbClr val="88B327"/>
      </a:accent4>
      <a:accent5>
        <a:srgbClr val="239A91"/>
      </a:accent5>
      <a:accent6>
        <a:srgbClr val="000000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E44D39CB-4347-4650-A9FE-86C44EC1645C}" vid="{861EDF85-056B-4998-969F-EC4D2D0B58A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Présentation1</Template>
  <TotalTime>1138</TotalTime>
  <Words>953</Words>
  <Application>Microsoft Office PowerPoint</Application>
  <PresentationFormat>Grand écran</PresentationFormat>
  <Paragraphs>79</Paragraphs>
  <Slides>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Présentation1</vt:lpstr>
      <vt:lpstr>Caractérisation des parcours de vie de personnes  avec troubles du spectre de l’autisme et en situation complexe  Données du dispositif SCATED d’Ile de France </vt:lpstr>
      <vt:lpstr>Présentation du projet</vt:lpstr>
      <vt:lpstr>Présentation du projet</vt:lpstr>
      <vt:lpstr>Discussion des résultats</vt:lpstr>
      <vt:lpstr>Discussion des résultats</vt:lpstr>
      <vt:lpstr>Discussion des résultats</vt:lpstr>
      <vt:lpstr>Thématique pour la 3ème phase en cours</vt:lpstr>
      <vt:lpstr>Perspectives pour l’action publique </vt:lpstr>
      <vt:lpstr>Remerciements:  à l’ensemble des UMIs et à l’USIDATU en particuliers les Dr. Moise Assouline, Dr. Cora Cravero, Dr. Marianna Giannitelli et le Dr.  Vincent Guinchat (Centre Hospitalier Universitaire Vaudois, Suisse).   Financements: Appel à projets de recherche 2016 - Programme « Autisme - Session 3 » . GIS - IReSP, CNSA.   </vt:lpstr>
    </vt:vector>
  </TitlesOfParts>
  <Company>INSERM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Virginia OZKALP-POINCLOUX</dc:creator>
  <cp:lastModifiedBy>LAURENT Claudine</cp:lastModifiedBy>
  <cp:revision>62</cp:revision>
  <cp:lastPrinted>2021-04-12T12:44:10Z</cp:lastPrinted>
  <dcterms:created xsi:type="dcterms:W3CDTF">2021-03-15T14:51:30Z</dcterms:created>
  <dcterms:modified xsi:type="dcterms:W3CDTF">2021-04-13T09:26:06Z</dcterms:modified>
</cp:coreProperties>
</file>