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BE" sz="4400" b="0" strike="noStrike" spc="-1">
                <a:latin typeface="Arial"/>
              </a:rPr>
              <a:t>Cliquez pour déplacer la diapo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BE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BE" sz="14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8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fr-BE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8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fr-BE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8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861A8406-E539-403C-805E-A509849E62CD}" type="slidenum">
              <a:rPr lang="fr-BE" sz="1400" b="0" strike="noStrike" spc="-1">
                <a:latin typeface="Times New Roman"/>
              </a:rPr>
              <a:t>‹N°›</a:t>
            </a:fld>
            <a:endParaRPr lang="fr-BE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fr-FR" sz="2000" b="0" strike="noStrike" spc="-1">
                <a:latin typeface="Arial"/>
              </a:rPr>
              <a:t>A compléter éventuellement par d’autres logos.</a:t>
            </a:r>
            <a:endParaRPr lang="fr-BE" sz="2000" b="0" strike="noStrike" spc="-1">
              <a:latin typeface="Arial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334F289-2B5C-4446-AE97-47EC5E7ED820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fr-BE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BE" sz="2000" b="0" strike="noStrike" spc="-1">
              <a:latin typeface="Arial"/>
            </a:endParaRPr>
          </a:p>
        </p:txBody>
      </p:sp>
      <p:sp>
        <p:nvSpPr>
          <p:cNvPr id="161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B89FBDA-FE30-4D4B-B5B5-8E19BEA81402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lang="fr-BE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fr-FR" sz="2000" b="0" strike="noStrike" spc="-1">
                <a:latin typeface="Arial"/>
              </a:rPr>
              <a:t>A compléter éventuellement par d’autres logos.</a:t>
            </a:r>
            <a:endParaRPr lang="fr-BE" sz="2000" b="0" strike="noStrike" spc="-1">
              <a:latin typeface="Arial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69497EF-640F-497D-A1B9-1D6BC00524EC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 lang="fr-BE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838080" y="3584160"/>
            <a:ext cx="10514520" cy="132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BE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3584160"/>
            <a:ext cx="10514520" cy="132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BE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838080" y="3584160"/>
            <a:ext cx="10514520" cy="132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BE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38080" y="3584160"/>
            <a:ext cx="10514520" cy="132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BE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8080" y="3584160"/>
            <a:ext cx="10514520" cy="132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BE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3584160"/>
            <a:ext cx="10514520" cy="132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BE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584160"/>
            <a:ext cx="10514520" cy="132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B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838080" y="3584160"/>
            <a:ext cx="10514520" cy="614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584160"/>
            <a:ext cx="10514520" cy="132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BE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584160"/>
            <a:ext cx="10514520" cy="132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BE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8080" y="3584160"/>
            <a:ext cx="10514520" cy="132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BE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838080" y="3584160"/>
            <a:ext cx="10514520" cy="132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BE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3584160"/>
            <a:ext cx="10514520" cy="132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BE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584160"/>
            <a:ext cx="10514520" cy="132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BE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38080" y="3584160"/>
            <a:ext cx="10514520" cy="132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BE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584160"/>
            <a:ext cx="10514520" cy="132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BE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38080" y="3584160"/>
            <a:ext cx="10514520" cy="132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BE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3584160"/>
            <a:ext cx="10514520" cy="132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B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838080" y="3584160"/>
            <a:ext cx="10514520" cy="614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8080" y="3584160"/>
            <a:ext cx="10514520" cy="132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BE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38080" y="3584160"/>
            <a:ext cx="10514520" cy="132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BE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838080" y="3584160"/>
            <a:ext cx="10514520" cy="132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BE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/>
          <p:nvPr/>
        </p:nvPicPr>
        <p:blipFill>
          <a:blip r:embed="rId14"/>
          <a:srcRect l="14936" r="742" b="13424"/>
          <a:stretch/>
        </p:blipFill>
        <p:spPr>
          <a:xfrm>
            <a:off x="0" y="906480"/>
            <a:ext cx="5795640" cy="5950440"/>
          </a:xfrm>
          <a:prstGeom prst="rect">
            <a:avLst/>
          </a:prstGeom>
          <a:ln w="0">
            <a:noFill/>
          </a:ln>
        </p:spPr>
      </p:pic>
      <p:pic>
        <p:nvPicPr>
          <p:cNvPr id="5" name="Image 6"/>
          <p:cNvPicPr/>
          <p:nvPr/>
        </p:nvPicPr>
        <p:blipFill>
          <a:blip r:embed="rId15"/>
          <a:stretch/>
        </p:blipFill>
        <p:spPr>
          <a:xfrm>
            <a:off x="3764880" y="68400"/>
            <a:ext cx="4660920" cy="210708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584160"/>
            <a:ext cx="10514520" cy="132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BE" sz="18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BE" sz="18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BE" sz="1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BE" sz="18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BE" sz="18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BE" sz="18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BE" sz="18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BE" sz="18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7"/>
          <p:cNvPicPr/>
          <p:nvPr/>
        </p:nvPicPr>
        <p:blipFill>
          <a:blip r:embed="rId14"/>
          <a:srcRect l="6972" t="17009" r="67118" b="27265"/>
          <a:stretch/>
        </p:blipFill>
        <p:spPr>
          <a:xfrm>
            <a:off x="10500480" y="184680"/>
            <a:ext cx="1501920" cy="1460520"/>
          </a:xfrm>
          <a:prstGeom prst="rect">
            <a:avLst/>
          </a:prstGeom>
          <a:ln w="0"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BE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BE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BE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BE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BE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BE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BE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BE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514800" y="3555000"/>
            <a:ext cx="11004840" cy="130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55000" lnSpcReduction="20000"/>
          </a:bodyPr>
          <a:lstStyle/>
          <a:p>
            <a:pPr>
              <a:lnSpc>
                <a:spcPct val="90000"/>
              </a:lnSpc>
            </a:pPr>
            <a:endParaRPr lang="fr-BE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fr-FR" sz="5400" b="0" strike="noStrike" spc="-1">
                <a:solidFill>
                  <a:srgbClr val="B70E0C"/>
                </a:solidFill>
                <a:latin typeface="Calibri Light"/>
                <a:ea typeface="DejaVu Sans"/>
              </a:rPr>
              <a:t>Regards croisés sur la « filière belge ». </a:t>
            </a:r>
            <a:endParaRPr lang="fr-BE" sz="5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fr-FR" sz="5400" b="0" strike="noStrike" spc="-1">
                <a:solidFill>
                  <a:srgbClr val="B70E0C"/>
                </a:solidFill>
                <a:latin typeface="Calibri Light"/>
                <a:ea typeface="DejaVu Sans"/>
              </a:rPr>
              <a:t>Parcours de vie de personnes avec autisme et organisation des prises en charge en France et en Belgique</a:t>
            </a:r>
            <a:endParaRPr lang="fr-BE" sz="5400" b="0" strike="noStrike" spc="-1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541080" y="5094360"/>
            <a:ext cx="7738560" cy="64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2400" b="0" strike="noStrike" spc="-1">
                <a:solidFill>
                  <a:srgbClr val="675052"/>
                </a:solidFill>
                <a:latin typeface="Calibri Light"/>
                <a:ea typeface="DejaVu Sans"/>
              </a:rPr>
              <a:t>Louis Bertrand, Nicolas Marquis, Isabelle Ville</a:t>
            </a:r>
            <a:endParaRPr lang="fr-BE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2400" b="0" strike="noStrike" spc="-1">
                <a:solidFill>
                  <a:srgbClr val="675052"/>
                </a:solidFill>
                <a:latin typeface="Calibri Light"/>
                <a:ea typeface="DejaVu Sans"/>
              </a:rPr>
              <a:t>PHS-EHESS, Casper - USL-B</a:t>
            </a:r>
            <a:endParaRPr lang="fr-BE" sz="2400" b="0" strike="noStrike" spc="-1">
              <a:latin typeface="Arial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514800" y="2568600"/>
            <a:ext cx="11036160" cy="794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tabLst>
                <a:tab pos="0" algn="l"/>
              </a:tabLst>
            </a:pPr>
            <a:r>
              <a:rPr lang="fr-FR" sz="2400" b="0" strike="noStrike" spc="-1">
                <a:solidFill>
                  <a:srgbClr val="1A736D"/>
                </a:solidFill>
                <a:latin typeface="Calibri"/>
                <a:ea typeface="DejaVu Sans"/>
              </a:rPr>
              <a:t>Programme Autonomie : personnes âgées et personnes en situation de handicap</a:t>
            </a:r>
            <a:endParaRPr lang="fr-BE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2400" b="0" strike="noStrike" spc="-1">
                <a:solidFill>
                  <a:srgbClr val="1A736D"/>
                </a:solidFill>
                <a:latin typeface="Calibri"/>
                <a:ea typeface="DejaVu Sans"/>
              </a:rPr>
              <a:t>AAP Autisme 2017</a:t>
            </a:r>
            <a:endParaRPr lang="fr-BE" sz="2400" b="0" strike="noStrike" spc="-1">
              <a:latin typeface="Arial"/>
            </a:endParaRPr>
          </a:p>
        </p:txBody>
      </p:sp>
      <p:pic>
        <p:nvPicPr>
          <p:cNvPr id="88" name="Image 4"/>
          <p:cNvPicPr/>
          <p:nvPr/>
        </p:nvPicPr>
        <p:blipFill>
          <a:blip r:embed="rId3"/>
          <a:srcRect t="16723" b="16141"/>
          <a:stretch/>
        </p:blipFill>
        <p:spPr>
          <a:xfrm>
            <a:off x="9342720" y="315000"/>
            <a:ext cx="2458440" cy="1649880"/>
          </a:xfrm>
          <a:prstGeom prst="rect">
            <a:avLst/>
          </a:prstGeom>
          <a:ln w="0"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11307097" y="6223819"/>
            <a:ext cx="65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622440" y="301680"/>
            <a:ext cx="10514520" cy="13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88B327"/>
                </a:solidFill>
                <a:latin typeface="Calibri Light"/>
                <a:ea typeface="DejaVu Sans"/>
              </a:rPr>
              <a:t>Discussion des résultats </a:t>
            </a:r>
            <a:endParaRPr lang="fr-BE" sz="4400" b="0" strike="noStrike" spc="-1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622440" y="1825560"/>
            <a:ext cx="11060640" cy="435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080">
              <a:lnSpc>
                <a:spcPct val="200000"/>
              </a:lnSpc>
              <a:spcBef>
                <a:spcPts val="3118"/>
              </a:spcBef>
              <a:buClr>
                <a:srgbClr val="88B327"/>
              </a:buClr>
            </a:pPr>
            <a:r>
              <a:rPr lang="fr-FR" sz="2800" b="0" strike="noStrike" spc="-1" dirty="0">
                <a:solidFill>
                  <a:srgbClr val="675052"/>
                </a:solidFill>
                <a:latin typeface="Calibri Light"/>
                <a:ea typeface="DejaVu Sans"/>
              </a:rPr>
              <a:t>Un accueil personnalisé, tout en souplesse</a:t>
            </a:r>
            <a:endParaRPr lang="fr-BE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3118"/>
              </a:spcBef>
            </a:pPr>
            <a:endParaRPr lang="fr-BE" sz="2800" b="0" strike="noStrike" spc="-1" dirty="0">
              <a:latin typeface="Arial"/>
            </a:endParaRPr>
          </a:p>
        </p:txBody>
      </p:sp>
      <p:pic>
        <p:nvPicPr>
          <p:cNvPr id="137" name="Image 136"/>
          <p:cNvPicPr/>
          <p:nvPr/>
        </p:nvPicPr>
        <p:blipFill>
          <a:blip r:embed="rId2"/>
          <a:stretch/>
        </p:blipFill>
        <p:spPr>
          <a:xfrm>
            <a:off x="2880000" y="3420000"/>
            <a:ext cx="5734080" cy="2494080"/>
          </a:xfrm>
          <a:prstGeom prst="rect">
            <a:avLst/>
          </a:prstGeom>
          <a:ln w="0"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11307097" y="6223819"/>
            <a:ext cx="65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622440" y="301680"/>
            <a:ext cx="10514520" cy="13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88B327"/>
                </a:solidFill>
                <a:latin typeface="Calibri Light"/>
                <a:ea typeface="DejaVu Sans"/>
              </a:rPr>
              <a:t>Discussion des résultats </a:t>
            </a:r>
            <a:endParaRPr lang="fr-BE" sz="4400" b="0" strike="noStrike" spc="-1"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6120000" y="2520000"/>
            <a:ext cx="5579640" cy="323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200000"/>
              </a:lnSpc>
              <a:spcBef>
                <a:spcPts val="3118"/>
              </a:spcBef>
            </a:pPr>
            <a:endParaRPr lang="fr-BE" sz="1800" b="0" strike="noStrike" spc="-1" dirty="0">
              <a:latin typeface="Arial"/>
            </a:endParaRPr>
          </a:p>
          <a:p>
            <a:pPr marL="1080">
              <a:lnSpc>
                <a:spcPct val="90000"/>
              </a:lnSpc>
              <a:spcBef>
                <a:spcPts val="3118"/>
              </a:spcBef>
              <a:buClr>
                <a:srgbClr val="88B327"/>
              </a:buClr>
            </a:pPr>
            <a:r>
              <a:rPr lang="fr-FR" sz="2800" b="0" strike="noStrike" spc="-1" dirty="0">
                <a:solidFill>
                  <a:srgbClr val="675052"/>
                </a:solidFill>
                <a:latin typeface="Calibri Light"/>
                <a:ea typeface="DejaVu Sans"/>
              </a:rPr>
              <a:t>Médico-social et psychiatrie : des voies d'accès différentes</a:t>
            </a:r>
            <a:endParaRPr lang="fr-BE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3118"/>
              </a:spcBef>
            </a:pPr>
            <a:endParaRPr lang="fr-BE" sz="2800" b="0" strike="noStrike" spc="-1" dirty="0">
              <a:latin typeface="Arial"/>
            </a:endParaRPr>
          </a:p>
        </p:txBody>
      </p:sp>
      <p:pic>
        <p:nvPicPr>
          <p:cNvPr id="140" name="Image 139"/>
          <p:cNvPicPr/>
          <p:nvPr/>
        </p:nvPicPr>
        <p:blipFill>
          <a:blip r:embed="rId2"/>
          <a:stretch/>
        </p:blipFill>
        <p:spPr>
          <a:xfrm>
            <a:off x="720000" y="2520000"/>
            <a:ext cx="5037840" cy="3362400"/>
          </a:xfrm>
          <a:prstGeom prst="rect">
            <a:avLst/>
          </a:prstGeom>
          <a:ln w="0"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11307097" y="6223819"/>
            <a:ext cx="65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11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622440" y="301680"/>
            <a:ext cx="10514520" cy="13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88B327"/>
                </a:solidFill>
                <a:latin typeface="Calibri Light"/>
                <a:ea typeface="DejaVu Sans"/>
              </a:rPr>
              <a:t>Discussion des résultats </a:t>
            </a:r>
            <a:endParaRPr lang="fr-BE" sz="4400" b="0" strike="noStrike" spc="-1"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622440" y="2309400"/>
            <a:ext cx="5497200" cy="435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200000"/>
              </a:lnSpc>
              <a:spcBef>
                <a:spcPts val="3118"/>
              </a:spcBef>
            </a:pPr>
            <a:endParaRPr lang="fr-BE" sz="1800" b="0" strike="noStrike" spc="-1" dirty="0">
              <a:latin typeface="Arial"/>
            </a:endParaRPr>
          </a:p>
          <a:p>
            <a:pPr marL="1080">
              <a:lnSpc>
                <a:spcPct val="90000"/>
              </a:lnSpc>
              <a:spcBef>
                <a:spcPts val="3118"/>
              </a:spcBef>
              <a:buClr>
                <a:srgbClr val="88B327"/>
              </a:buClr>
            </a:pPr>
            <a:r>
              <a:rPr lang="fr-FR" sz="2800" b="0" strike="noStrike" spc="-1" dirty="0">
                <a:solidFill>
                  <a:srgbClr val="675052"/>
                </a:solidFill>
                <a:latin typeface="Calibri Light"/>
                <a:ea typeface="DejaVu Sans"/>
              </a:rPr>
              <a:t>Des institutions anciennes, un boom récent</a:t>
            </a:r>
            <a:endParaRPr lang="fr-BE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3118"/>
              </a:spcBef>
            </a:pPr>
            <a:endParaRPr lang="fr-BE" sz="2800" b="0" strike="noStrike" spc="-1" dirty="0">
              <a:latin typeface="Arial"/>
            </a:endParaRPr>
          </a:p>
        </p:txBody>
      </p:sp>
      <p:pic>
        <p:nvPicPr>
          <p:cNvPr id="143" name="Image 142"/>
          <p:cNvPicPr/>
          <p:nvPr/>
        </p:nvPicPr>
        <p:blipFill>
          <a:blip r:embed="rId2"/>
          <a:stretch/>
        </p:blipFill>
        <p:spPr>
          <a:xfrm>
            <a:off x="6120000" y="2280600"/>
            <a:ext cx="4679640" cy="3509640"/>
          </a:xfrm>
          <a:prstGeom prst="rect">
            <a:avLst/>
          </a:prstGeom>
          <a:ln w="0"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11307097" y="6223819"/>
            <a:ext cx="65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12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622440" y="301680"/>
            <a:ext cx="10514520" cy="13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88B327"/>
                </a:solidFill>
                <a:latin typeface="Calibri Light"/>
                <a:ea typeface="DejaVu Sans"/>
              </a:rPr>
              <a:t>Discussion des résultats </a:t>
            </a:r>
            <a:endParaRPr lang="fr-BE" sz="4400" b="0" strike="noStrike" spc="-1"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622440" y="1440000"/>
            <a:ext cx="5497200" cy="435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200000"/>
              </a:lnSpc>
              <a:spcBef>
                <a:spcPts val="3118"/>
              </a:spcBef>
            </a:pPr>
            <a:endParaRPr lang="fr-BE" sz="1800" b="0" strike="noStrike" spc="-1" dirty="0">
              <a:latin typeface="Arial"/>
            </a:endParaRPr>
          </a:p>
          <a:p>
            <a:pPr marL="1080">
              <a:lnSpc>
                <a:spcPct val="90000"/>
              </a:lnSpc>
              <a:spcBef>
                <a:spcPts val="3118"/>
              </a:spcBef>
              <a:buClr>
                <a:srgbClr val="88B327"/>
              </a:buClr>
            </a:pPr>
            <a:r>
              <a:rPr lang="fr-FR" sz="2800" b="0" strike="noStrike" spc="-1" dirty="0">
                <a:solidFill>
                  <a:srgbClr val="675052"/>
                </a:solidFill>
                <a:latin typeface="Calibri Light"/>
                <a:ea typeface="DejaVu Sans"/>
              </a:rPr>
              <a:t>Tensions actuelles</a:t>
            </a:r>
            <a:endParaRPr lang="fr-BE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3118"/>
              </a:spcBef>
            </a:pPr>
            <a:endParaRPr lang="fr-BE" sz="2800" b="0" strike="noStrike" spc="-1" dirty="0">
              <a:latin typeface="Arial"/>
            </a:endParaRPr>
          </a:p>
        </p:txBody>
      </p:sp>
      <p:pic>
        <p:nvPicPr>
          <p:cNvPr id="146" name="Image 145"/>
          <p:cNvPicPr/>
          <p:nvPr/>
        </p:nvPicPr>
        <p:blipFill>
          <a:blip r:embed="rId2"/>
          <a:stretch/>
        </p:blipFill>
        <p:spPr>
          <a:xfrm>
            <a:off x="540000" y="3240000"/>
            <a:ext cx="5399640" cy="2699640"/>
          </a:xfrm>
          <a:prstGeom prst="rect">
            <a:avLst/>
          </a:prstGeom>
          <a:ln w="0">
            <a:noFill/>
          </a:ln>
        </p:spPr>
      </p:pic>
      <p:pic>
        <p:nvPicPr>
          <p:cNvPr id="147" name="Image 146"/>
          <p:cNvPicPr/>
          <p:nvPr/>
        </p:nvPicPr>
        <p:blipFill>
          <a:blip r:embed="rId3"/>
          <a:stretch/>
        </p:blipFill>
        <p:spPr>
          <a:xfrm>
            <a:off x="7020000" y="3240000"/>
            <a:ext cx="2879640" cy="2879640"/>
          </a:xfrm>
          <a:prstGeom prst="rect">
            <a:avLst/>
          </a:prstGeom>
          <a:ln w="0"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11307097" y="6223819"/>
            <a:ext cx="65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13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698400" y="250920"/>
            <a:ext cx="10273320" cy="175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88B327"/>
                </a:solidFill>
                <a:latin typeface="Calibri Light"/>
                <a:ea typeface="DejaVu Sans"/>
              </a:rPr>
              <a:t>Perspectives pour l’action publique </a:t>
            </a:r>
            <a:r>
              <a:t/>
            </a:r>
            <a:br/>
            <a:endParaRPr lang="fr-BE" sz="4400" b="0" strike="noStrike" spc="-1"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698400" y="2006640"/>
            <a:ext cx="7941240" cy="435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7520">
              <a:lnSpc>
                <a:spcPct val="90000"/>
              </a:lnSpc>
              <a:spcBef>
                <a:spcPts val="3402"/>
              </a:spcBef>
              <a:buClr>
                <a:srgbClr val="88B327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675052"/>
                </a:solidFill>
                <a:latin typeface="Calibri Light"/>
                <a:ea typeface="DejaVu Sans"/>
              </a:rPr>
              <a:t>Un moratoire à haut risque ?</a:t>
            </a:r>
            <a:endParaRPr lang="fr-BE" sz="28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3402"/>
              </a:spcBef>
              <a:buClr>
                <a:srgbClr val="88B327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675052"/>
                </a:solidFill>
                <a:latin typeface="Calibri Light"/>
                <a:ea typeface="DejaVu Sans"/>
              </a:rPr>
              <a:t>Désinstitutionnalisation ou transformation de l'offre médico-sociale ?</a:t>
            </a:r>
            <a:endParaRPr lang="fr-BE" sz="28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3402"/>
              </a:spcBef>
              <a:buClr>
                <a:srgbClr val="88B327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675052"/>
                </a:solidFill>
                <a:latin typeface="Calibri Light"/>
                <a:ea typeface="DejaVu Sans"/>
              </a:rPr>
              <a:t>De la souplesse avant toute chose ?</a:t>
            </a:r>
            <a:endParaRPr lang="fr-BE" sz="28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3402"/>
              </a:spcBef>
              <a:buClr>
                <a:srgbClr val="88B327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675052"/>
                </a:solidFill>
                <a:latin typeface="Calibri Light"/>
                <a:ea typeface="DejaVu Sans"/>
              </a:rPr>
              <a:t>Belgiser l'accueil en France ?</a:t>
            </a:r>
            <a:endParaRPr lang="fr-BE" sz="2800" b="0" strike="noStrike" spc="-1">
              <a:latin typeface="Arial"/>
            </a:endParaRPr>
          </a:p>
        </p:txBody>
      </p:sp>
      <p:pic>
        <p:nvPicPr>
          <p:cNvPr id="150" name="Image 149"/>
          <p:cNvPicPr/>
          <p:nvPr/>
        </p:nvPicPr>
        <p:blipFill>
          <a:blip r:embed="rId3"/>
          <a:stretch/>
        </p:blipFill>
        <p:spPr>
          <a:xfrm>
            <a:off x="8640000" y="2160000"/>
            <a:ext cx="3059640" cy="3059640"/>
          </a:xfrm>
          <a:prstGeom prst="rect">
            <a:avLst/>
          </a:prstGeom>
          <a:ln w="0"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11307097" y="6223819"/>
            <a:ext cx="65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14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514800" y="3555000"/>
            <a:ext cx="11004840" cy="130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55000" lnSpcReduction="20000"/>
          </a:bodyPr>
          <a:lstStyle/>
          <a:p>
            <a:pPr>
              <a:lnSpc>
                <a:spcPct val="90000"/>
              </a:lnSpc>
            </a:pPr>
            <a:endParaRPr lang="fr-BE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fr-FR" sz="5400" b="0" strike="noStrike" spc="-1">
                <a:solidFill>
                  <a:srgbClr val="B70E0C"/>
                </a:solidFill>
                <a:latin typeface="Calibri Light"/>
                <a:ea typeface="DejaVu Sans"/>
              </a:rPr>
              <a:t>Regards croisés sur la « filière belge ». </a:t>
            </a:r>
            <a:endParaRPr lang="fr-BE" sz="5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fr-FR" sz="5400" b="0" strike="noStrike" spc="-1">
                <a:solidFill>
                  <a:srgbClr val="B70E0C"/>
                </a:solidFill>
                <a:latin typeface="Calibri Light"/>
                <a:ea typeface="DejaVu Sans"/>
              </a:rPr>
              <a:t>Parcours de vie de personnes avec autisme et organisation des prises en charge en France et en Belgique</a:t>
            </a:r>
            <a:endParaRPr lang="fr-BE" sz="5400" b="0" strike="noStrike" spc="-1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541080" y="5094360"/>
            <a:ext cx="7738560" cy="64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2400" b="0" strike="noStrike" spc="-1">
                <a:solidFill>
                  <a:srgbClr val="675052"/>
                </a:solidFill>
                <a:latin typeface="Calibri Light"/>
                <a:ea typeface="DejaVu Sans"/>
              </a:rPr>
              <a:t>Isabelle Ville, Nicolas Marquis, Louis Bertrand </a:t>
            </a:r>
            <a:endParaRPr lang="fr-BE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2400" b="0" strike="noStrike" spc="-1">
                <a:solidFill>
                  <a:srgbClr val="675052"/>
                </a:solidFill>
                <a:latin typeface="Calibri Light"/>
                <a:ea typeface="DejaVu Sans"/>
              </a:rPr>
              <a:t>PHS-EHESS, Casper - USL-B</a:t>
            </a:r>
            <a:endParaRPr lang="fr-BE" sz="2400" b="0" strike="noStrike" spc="-1">
              <a:latin typeface="Arial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514800" y="2568600"/>
            <a:ext cx="11036160" cy="794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tabLst>
                <a:tab pos="0" algn="l"/>
              </a:tabLst>
            </a:pPr>
            <a:r>
              <a:rPr lang="fr-FR" sz="2400" b="0" strike="noStrike" spc="-1">
                <a:solidFill>
                  <a:srgbClr val="1A736D"/>
                </a:solidFill>
                <a:latin typeface="Calibri"/>
                <a:ea typeface="DejaVu Sans"/>
              </a:rPr>
              <a:t>Programme Autonomie : personnes âgées et personnes en situation de handicap</a:t>
            </a:r>
            <a:endParaRPr lang="fr-BE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2400" b="0" strike="noStrike" spc="-1">
                <a:solidFill>
                  <a:srgbClr val="1A736D"/>
                </a:solidFill>
                <a:latin typeface="Calibri"/>
                <a:ea typeface="DejaVu Sans"/>
              </a:rPr>
              <a:t>AAP Autisme 2017</a:t>
            </a:r>
            <a:endParaRPr lang="fr-BE" sz="2400" b="0" strike="noStrike" spc="-1">
              <a:latin typeface="Arial"/>
            </a:endParaRPr>
          </a:p>
        </p:txBody>
      </p:sp>
      <p:pic>
        <p:nvPicPr>
          <p:cNvPr id="154" name="Image 4_1"/>
          <p:cNvPicPr/>
          <p:nvPr/>
        </p:nvPicPr>
        <p:blipFill>
          <a:blip r:embed="rId3"/>
          <a:srcRect t="16723" b="16141"/>
          <a:stretch/>
        </p:blipFill>
        <p:spPr>
          <a:xfrm>
            <a:off x="9342720" y="315000"/>
            <a:ext cx="2458440" cy="1649880"/>
          </a:xfrm>
          <a:prstGeom prst="rect">
            <a:avLst/>
          </a:prstGeom>
          <a:ln w="0"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307097" y="6223819"/>
            <a:ext cx="65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15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596880" y="314280"/>
            <a:ext cx="10514520" cy="13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88B327"/>
                </a:solidFill>
                <a:latin typeface="Calibri Light"/>
                <a:ea typeface="DejaVu Sans"/>
              </a:rPr>
              <a:t>Contexte : départs en Belgique</a:t>
            </a:r>
            <a:endParaRPr lang="fr-BE" sz="44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711360" y="1825560"/>
            <a:ext cx="10590840" cy="435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2" name="Image 91"/>
          <p:cNvPicPr/>
          <p:nvPr/>
        </p:nvPicPr>
        <p:blipFill>
          <a:blip r:embed="rId2"/>
          <a:stretch/>
        </p:blipFill>
        <p:spPr>
          <a:xfrm>
            <a:off x="1172160" y="4175640"/>
            <a:ext cx="2592000" cy="2592000"/>
          </a:xfrm>
          <a:prstGeom prst="rect">
            <a:avLst/>
          </a:prstGeom>
          <a:ln w="0">
            <a:noFill/>
          </a:ln>
        </p:spPr>
      </p:pic>
      <p:pic>
        <p:nvPicPr>
          <p:cNvPr id="93" name="Image 92"/>
          <p:cNvPicPr/>
          <p:nvPr/>
        </p:nvPicPr>
        <p:blipFill>
          <a:blip r:embed="rId3"/>
          <a:stretch/>
        </p:blipFill>
        <p:spPr>
          <a:xfrm>
            <a:off x="8244720" y="1583280"/>
            <a:ext cx="2088720" cy="2088720"/>
          </a:xfrm>
          <a:prstGeom prst="rect">
            <a:avLst/>
          </a:prstGeom>
          <a:ln w="0">
            <a:noFill/>
          </a:ln>
        </p:spPr>
      </p:pic>
      <p:pic>
        <p:nvPicPr>
          <p:cNvPr id="94" name="Image 93"/>
          <p:cNvPicPr/>
          <p:nvPr/>
        </p:nvPicPr>
        <p:blipFill>
          <a:blip r:embed="rId4"/>
          <a:stretch/>
        </p:blipFill>
        <p:spPr>
          <a:xfrm>
            <a:off x="3996360" y="2159640"/>
            <a:ext cx="2531880" cy="2125440"/>
          </a:xfrm>
          <a:prstGeom prst="rect">
            <a:avLst/>
          </a:prstGeom>
          <a:ln w="0">
            <a:noFill/>
          </a:ln>
        </p:spPr>
      </p:pic>
      <p:sp>
        <p:nvSpPr>
          <p:cNvPr id="95" name="Line 3"/>
          <p:cNvSpPr/>
          <p:nvPr/>
        </p:nvSpPr>
        <p:spPr>
          <a:xfrm flipV="1">
            <a:off x="3852000" y="3741840"/>
            <a:ext cx="4392720" cy="2522520"/>
          </a:xfrm>
          <a:prstGeom prst="line">
            <a:avLst/>
          </a:prstGeom>
          <a:ln w="16524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ZoneTexte 7"/>
          <p:cNvSpPr txBox="1"/>
          <p:nvPr/>
        </p:nvSpPr>
        <p:spPr>
          <a:xfrm>
            <a:off x="11307097" y="6223819"/>
            <a:ext cx="65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596880" y="314280"/>
            <a:ext cx="10514520" cy="13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88B327"/>
                </a:solidFill>
                <a:latin typeface="Calibri Light"/>
                <a:ea typeface="DejaVu Sans"/>
              </a:rPr>
              <a:t>Des départs critiqués</a:t>
            </a:r>
            <a:endParaRPr lang="fr-BE" sz="4400" b="0" strike="noStrike" spc="-1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711360" y="1825560"/>
            <a:ext cx="10590840" cy="435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8" name="Image 97"/>
          <p:cNvPicPr/>
          <p:nvPr/>
        </p:nvPicPr>
        <p:blipFill>
          <a:blip r:embed="rId2"/>
          <a:stretch/>
        </p:blipFill>
        <p:spPr>
          <a:xfrm>
            <a:off x="1172160" y="4175640"/>
            <a:ext cx="2592000" cy="2592000"/>
          </a:xfrm>
          <a:prstGeom prst="rect">
            <a:avLst/>
          </a:prstGeom>
          <a:ln w="0">
            <a:noFill/>
          </a:ln>
        </p:spPr>
      </p:pic>
      <p:pic>
        <p:nvPicPr>
          <p:cNvPr id="99" name="Image 98"/>
          <p:cNvPicPr/>
          <p:nvPr/>
        </p:nvPicPr>
        <p:blipFill>
          <a:blip r:embed="rId3"/>
          <a:stretch/>
        </p:blipFill>
        <p:spPr>
          <a:xfrm>
            <a:off x="8244720" y="1583280"/>
            <a:ext cx="2088720" cy="2088720"/>
          </a:xfrm>
          <a:prstGeom prst="rect">
            <a:avLst/>
          </a:prstGeom>
          <a:ln w="0">
            <a:noFill/>
          </a:ln>
        </p:spPr>
      </p:pic>
      <p:pic>
        <p:nvPicPr>
          <p:cNvPr id="100" name="Image 99"/>
          <p:cNvPicPr/>
          <p:nvPr/>
        </p:nvPicPr>
        <p:blipFill>
          <a:blip r:embed="rId4"/>
          <a:stretch/>
        </p:blipFill>
        <p:spPr>
          <a:xfrm>
            <a:off x="3996360" y="2159640"/>
            <a:ext cx="2531880" cy="2125440"/>
          </a:xfrm>
          <a:prstGeom prst="rect">
            <a:avLst/>
          </a:prstGeom>
          <a:ln w="0">
            <a:noFill/>
          </a:ln>
        </p:spPr>
      </p:pic>
      <p:sp>
        <p:nvSpPr>
          <p:cNvPr id="101" name="Line 3"/>
          <p:cNvSpPr/>
          <p:nvPr/>
        </p:nvSpPr>
        <p:spPr>
          <a:xfrm flipV="1">
            <a:off x="3852000" y="3741840"/>
            <a:ext cx="4392720" cy="2522520"/>
          </a:xfrm>
          <a:prstGeom prst="line">
            <a:avLst/>
          </a:prstGeom>
          <a:ln w="16524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" name="Image 101"/>
          <p:cNvPicPr/>
          <p:nvPr/>
        </p:nvPicPr>
        <p:blipFill>
          <a:blip r:embed="rId5"/>
          <a:stretch/>
        </p:blipFill>
        <p:spPr>
          <a:xfrm>
            <a:off x="7165800" y="5152680"/>
            <a:ext cx="1429920" cy="1245960"/>
          </a:xfrm>
          <a:prstGeom prst="rect">
            <a:avLst/>
          </a:prstGeom>
          <a:ln w="0">
            <a:noFill/>
          </a:ln>
        </p:spPr>
      </p:pic>
      <p:pic>
        <p:nvPicPr>
          <p:cNvPr id="103" name="Image 102"/>
          <p:cNvPicPr/>
          <p:nvPr/>
        </p:nvPicPr>
        <p:blipFill>
          <a:blip r:embed="rId6"/>
          <a:stretch/>
        </p:blipFill>
        <p:spPr>
          <a:xfrm>
            <a:off x="9108720" y="5008320"/>
            <a:ext cx="1510920" cy="1471320"/>
          </a:xfrm>
          <a:prstGeom prst="rect">
            <a:avLst/>
          </a:prstGeom>
          <a:ln w="0">
            <a:noFill/>
          </a:ln>
        </p:spPr>
      </p:pic>
      <p:sp>
        <p:nvSpPr>
          <p:cNvPr id="10" name="ZoneTexte 9"/>
          <p:cNvSpPr txBox="1"/>
          <p:nvPr/>
        </p:nvSpPr>
        <p:spPr>
          <a:xfrm>
            <a:off x="11307097" y="6223819"/>
            <a:ext cx="65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596880" y="314280"/>
            <a:ext cx="10514520" cy="13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88B327"/>
                </a:solidFill>
                <a:latin typeface="Calibri Light"/>
                <a:ea typeface="DejaVu Sans"/>
              </a:rPr>
              <a:t>Des départs bien vécus</a:t>
            </a:r>
            <a:endParaRPr lang="fr-BE" sz="4400" b="0" strike="noStrike" spc="-1"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711360" y="1825560"/>
            <a:ext cx="10590840" cy="435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6" name="Image 105"/>
          <p:cNvPicPr/>
          <p:nvPr/>
        </p:nvPicPr>
        <p:blipFill>
          <a:blip r:embed="rId2"/>
          <a:stretch/>
        </p:blipFill>
        <p:spPr>
          <a:xfrm>
            <a:off x="1080000" y="3887640"/>
            <a:ext cx="2592000" cy="2592000"/>
          </a:xfrm>
          <a:prstGeom prst="rect">
            <a:avLst/>
          </a:prstGeom>
          <a:ln w="0">
            <a:noFill/>
          </a:ln>
        </p:spPr>
      </p:pic>
      <p:pic>
        <p:nvPicPr>
          <p:cNvPr id="107" name="Image 106"/>
          <p:cNvPicPr/>
          <p:nvPr/>
        </p:nvPicPr>
        <p:blipFill>
          <a:blip r:embed="rId3"/>
          <a:stretch/>
        </p:blipFill>
        <p:spPr>
          <a:xfrm>
            <a:off x="8152560" y="1295280"/>
            <a:ext cx="2088720" cy="2088720"/>
          </a:xfrm>
          <a:prstGeom prst="rect">
            <a:avLst/>
          </a:prstGeom>
          <a:ln w="0">
            <a:noFill/>
          </a:ln>
        </p:spPr>
      </p:pic>
      <p:pic>
        <p:nvPicPr>
          <p:cNvPr id="108" name="Image 107"/>
          <p:cNvPicPr/>
          <p:nvPr/>
        </p:nvPicPr>
        <p:blipFill>
          <a:blip r:embed="rId4"/>
          <a:stretch/>
        </p:blipFill>
        <p:spPr>
          <a:xfrm>
            <a:off x="3832920" y="2514600"/>
            <a:ext cx="4103280" cy="3077640"/>
          </a:xfrm>
          <a:prstGeom prst="rect">
            <a:avLst/>
          </a:prstGeom>
          <a:ln w="0">
            <a:noFill/>
          </a:ln>
        </p:spPr>
      </p:pic>
      <p:sp>
        <p:nvSpPr>
          <p:cNvPr id="109" name="CustomShape 3"/>
          <p:cNvSpPr/>
          <p:nvPr/>
        </p:nvSpPr>
        <p:spPr>
          <a:xfrm>
            <a:off x="3184200" y="2160000"/>
            <a:ext cx="1223640" cy="1223640"/>
          </a:xfrm>
          <a:prstGeom prst="smileyFace">
            <a:avLst>
              <a:gd name="adj" fmla="val 9282"/>
            </a:avLst>
          </a:prstGeom>
          <a:solidFill>
            <a:srgbClr val="FFF450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4"/>
          <p:cNvSpPr/>
          <p:nvPr/>
        </p:nvSpPr>
        <p:spPr>
          <a:xfrm>
            <a:off x="4768200" y="2304000"/>
            <a:ext cx="1295640" cy="1007640"/>
          </a:xfrm>
          <a:custGeom>
            <a:avLst/>
            <a:gdLst/>
            <a:ahLst/>
            <a:cxnLst/>
            <a:rect l="l" t="t" r="r" b="b"/>
            <a:pathLst>
              <a:path w="22813" h="22600">
                <a:moveTo>
                  <a:pt x="10812" y="21594"/>
                </a:moveTo>
                <a:cubicBezTo>
                  <a:pt x="10540" y="19423"/>
                  <a:pt x="9746" y="16742"/>
                  <a:pt x="7801" y="15040"/>
                </a:cubicBezTo>
                <a:cubicBezTo>
                  <a:pt x="4560" y="12230"/>
                  <a:pt x="2678" y="12550"/>
                  <a:pt x="566" y="8804"/>
                </a:cubicBezTo>
                <a:cubicBezTo>
                  <a:pt x="-605" y="6314"/>
                  <a:pt x="-208" y="1952"/>
                  <a:pt x="4142" y="313"/>
                </a:cubicBezTo>
                <a:cubicBezTo>
                  <a:pt x="8616" y="-1006"/>
                  <a:pt x="10394" y="2228"/>
                  <a:pt x="10812" y="2888"/>
                </a:cubicBezTo>
                <a:cubicBezTo>
                  <a:pt x="11230" y="2228"/>
                  <a:pt x="12987" y="-1006"/>
                  <a:pt x="17482" y="313"/>
                </a:cubicBezTo>
                <a:cubicBezTo>
                  <a:pt x="21832" y="1952"/>
                  <a:pt x="22208" y="6314"/>
                  <a:pt x="21037" y="8804"/>
                </a:cubicBezTo>
                <a:cubicBezTo>
                  <a:pt x="18925" y="12550"/>
                  <a:pt x="17043" y="12230"/>
                  <a:pt x="13802" y="15040"/>
                </a:cubicBezTo>
                <a:cubicBezTo>
                  <a:pt x="11858" y="16742"/>
                  <a:pt x="11063" y="19423"/>
                  <a:pt x="10812" y="21594"/>
                </a:cubicBezTo>
                <a:close/>
              </a:path>
            </a:pathLst>
          </a:custGeom>
          <a:solidFill>
            <a:srgbClr val="EF413D"/>
          </a:solidFill>
          <a:ln w="0">
            <a:solidFill>
              <a:srgbClr val="EF413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ZoneTexte 8"/>
          <p:cNvSpPr txBox="1"/>
          <p:nvPr/>
        </p:nvSpPr>
        <p:spPr>
          <a:xfrm>
            <a:off x="11307097" y="6223819"/>
            <a:ext cx="65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596880" y="314280"/>
            <a:ext cx="10514520" cy="13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88B327"/>
                </a:solidFill>
                <a:latin typeface="Calibri Light"/>
                <a:ea typeface="DejaVu Sans"/>
              </a:rPr>
              <a:t>Une recherche en trois volets</a:t>
            </a:r>
            <a:endParaRPr lang="fr-BE" sz="4400" b="0" strike="noStrike" spc="-1"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711360" y="1825560"/>
            <a:ext cx="10590840" cy="435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CustomShape 3"/>
          <p:cNvSpPr/>
          <p:nvPr/>
        </p:nvSpPr>
        <p:spPr>
          <a:xfrm>
            <a:off x="1403280" y="2590920"/>
            <a:ext cx="2879280" cy="2376000"/>
          </a:xfrm>
          <a:prstGeom prst="ellipse">
            <a:avLst/>
          </a:prstGeom>
          <a:solidFill>
            <a:srgbClr val="88B327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60840" rIns="90000" bIns="45000" anchor="ctr">
            <a:noAutofit/>
          </a:bodyPr>
          <a:lstStyle/>
          <a:p>
            <a:pPr marL="360" algn="ctr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fr-B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Terrain français</a:t>
            </a:r>
            <a:endParaRPr lang="fr-BE" sz="2400" b="0" strike="noStrike" spc="-1" dirty="0">
              <a:latin typeface="Arial"/>
            </a:endParaRPr>
          </a:p>
        </p:txBody>
      </p:sp>
      <p:sp>
        <p:nvSpPr>
          <p:cNvPr id="114" name="CustomShape 4"/>
          <p:cNvSpPr/>
          <p:nvPr/>
        </p:nvSpPr>
        <p:spPr>
          <a:xfrm>
            <a:off x="6408000" y="1404000"/>
            <a:ext cx="2879280" cy="2376000"/>
          </a:xfrm>
          <a:prstGeom prst="ellipse">
            <a:avLst/>
          </a:prstGeom>
          <a:solidFill>
            <a:srgbClr val="88B327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60840" rIns="90000" bIns="45000" anchor="ctr">
            <a:noAutofit/>
          </a:bodyPr>
          <a:lstStyle/>
          <a:p>
            <a:pPr marL="360" algn="ctr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fr-B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Terrain Belge</a:t>
            </a:r>
            <a:endParaRPr lang="fr-BE" sz="2400" b="0" strike="noStrike" spc="-1" dirty="0">
              <a:latin typeface="Arial"/>
            </a:endParaRPr>
          </a:p>
        </p:txBody>
      </p:sp>
      <p:sp>
        <p:nvSpPr>
          <p:cNvPr id="115" name="CustomShape 5"/>
          <p:cNvSpPr/>
          <p:nvPr/>
        </p:nvSpPr>
        <p:spPr>
          <a:xfrm>
            <a:off x="7200000" y="4103640"/>
            <a:ext cx="2879280" cy="2376000"/>
          </a:xfrm>
          <a:prstGeom prst="ellipse">
            <a:avLst/>
          </a:prstGeom>
          <a:solidFill>
            <a:srgbClr val="88B327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60840" rIns="90000" bIns="45000" anchor="ctr">
            <a:noAutofit/>
          </a:bodyPr>
          <a:lstStyle/>
          <a:p>
            <a:pPr marL="360" algn="ctr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fr-BE" sz="2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Socio-histoire</a:t>
            </a:r>
            <a:endParaRPr lang="fr-BE" sz="2400" b="0" strike="noStrike" spc="-1" dirty="0">
              <a:latin typeface="Arial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307097" y="6223819"/>
            <a:ext cx="65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596880" y="314280"/>
            <a:ext cx="10514520" cy="13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88B327"/>
                </a:solidFill>
                <a:latin typeface="Calibri Light"/>
                <a:ea typeface="DejaVu Sans"/>
              </a:rPr>
              <a:t>Une recherche en trois volets</a:t>
            </a:r>
            <a:endParaRPr lang="fr-BE" sz="4400" b="0" strike="noStrike" spc="-1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711360" y="1825560"/>
            <a:ext cx="10590840" cy="435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3"/>
          <p:cNvSpPr/>
          <p:nvPr/>
        </p:nvSpPr>
        <p:spPr>
          <a:xfrm>
            <a:off x="1403280" y="2590920"/>
            <a:ext cx="2879280" cy="2376000"/>
          </a:xfrm>
          <a:prstGeom prst="ellipse">
            <a:avLst/>
          </a:prstGeom>
          <a:solidFill>
            <a:srgbClr val="88B327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60840" rIns="90000" bIns="45000" anchor="ctr">
            <a:noAutofit/>
          </a:bodyPr>
          <a:lstStyle/>
          <a:p>
            <a:pPr marL="360" algn="ctr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fr-B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Terrain français</a:t>
            </a:r>
            <a:endParaRPr lang="fr-BE" sz="2400" b="0" strike="noStrike" spc="-1" dirty="0">
              <a:latin typeface="Arial"/>
            </a:endParaRPr>
          </a:p>
        </p:txBody>
      </p:sp>
      <p:sp>
        <p:nvSpPr>
          <p:cNvPr id="119" name="CustomShape 4"/>
          <p:cNvSpPr/>
          <p:nvPr/>
        </p:nvSpPr>
        <p:spPr>
          <a:xfrm>
            <a:off x="5019480" y="1949400"/>
            <a:ext cx="7400160" cy="435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080">
              <a:lnSpc>
                <a:spcPct val="90000"/>
              </a:lnSpc>
              <a:spcBef>
                <a:spcPts val="1001"/>
              </a:spcBef>
              <a:buClr>
                <a:srgbClr val="88B327"/>
              </a:buClr>
            </a:pPr>
            <a:r>
              <a:rPr lang="fr-FR" sz="3600" b="0" strike="noStrike" spc="-1" dirty="0">
                <a:solidFill>
                  <a:srgbClr val="675052"/>
                </a:solidFill>
                <a:latin typeface="Calibri Light"/>
                <a:ea typeface="DejaVu Sans"/>
              </a:rPr>
              <a:t>Reconstituer des parcours</a:t>
            </a:r>
            <a:endParaRPr lang="fr-BE" sz="3600" b="0" strike="noStrike" spc="-1" dirty="0">
              <a:latin typeface="Arial"/>
            </a:endParaRPr>
          </a:p>
          <a:p>
            <a:pPr marL="685800" lvl="1" indent="-227520">
              <a:lnSpc>
                <a:spcPct val="90000"/>
              </a:lnSpc>
              <a:spcBef>
                <a:spcPts val="499"/>
              </a:spcBef>
              <a:buClr>
                <a:srgbClr val="88B327"/>
              </a:buClr>
              <a:buFont typeface="Arial"/>
              <a:buChar char="•"/>
            </a:pPr>
            <a:r>
              <a:rPr lang="fr-FR" sz="2800" b="0" strike="noStrike" spc="-1" dirty="0">
                <a:solidFill>
                  <a:srgbClr val="4D3C3D"/>
                </a:solidFill>
                <a:latin typeface="Calibri"/>
                <a:ea typeface="DejaVu Sans"/>
              </a:rPr>
              <a:t>40 parcours </a:t>
            </a:r>
            <a:endParaRPr lang="fr-BE" sz="2800" b="0" strike="noStrike" spc="-1" dirty="0">
              <a:latin typeface="Arial"/>
            </a:endParaRPr>
          </a:p>
          <a:p>
            <a:pPr marL="685800" lvl="1" indent="-227520">
              <a:lnSpc>
                <a:spcPct val="90000"/>
              </a:lnSpc>
              <a:spcBef>
                <a:spcPts val="499"/>
              </a:spcBef>
              <a:buClr>
                <a:srgbClr val="88B327"/>
              </a:buClr>
              <a:buFont typeface="Arial"/>
              <a:buChar char="•"/>
            </a:pPr>
            <a:r>
              <a:rPr lang="fr-FR" sz="2800" b="0" strike="noStrike" spc="-1" dirty="0">
                <a:solidFill>
                  <a:srgbClr val="4D3C3D"/>
                </a:solidFill>
                <a:latin typeface="Calibri"/>
                <a:ea typeface="DejaVu Sans"/>
              </a:rPr>
              <a:t>4 départements</a:t>
            </a:r>
            <a:endParaRPr lang="fr-BE" sz="2800" b="0" strike="noStrike" spc="-1" dirty="0">
              <a:latin typeface="Arial"/>
            </a:endParaRPr>
          </a:p>
          <a:p>
            <a:pPr marL="685800" lvl="1" indent="-227520">
              <a:lnSpc>
                <a:spcPct val="90000"/>
              </a:lnSpc>
              <a:spcBef>
                <a:spcPts val="499"/>
              </a:spcBef>
              <a:buClr>
                <a:srgbClr val="88B327"/>
              </a:buClr>
              <a:buFont typeface="Arial"/>
              <a:buChar char="•"/>
            </a:pPr>
            <a:r>
              <a:rPr lang="fr-FR" sz="2800" b="0" strike="noStrike" spc="-1" dirty="0">
                <a:solidFill>
                  <a:srgbClr val="4D3C3D"/>
                </a:solidFill>
                <a:latin typeface="Calibri"/>
                <a:ea typeface="DejaVu Sans"/>
              </a:rPr>
              <a:t>Questionnaires</a:t>
            </a:r>
            <a:endParaRPr lang="fr-BE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lang="fr-BE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fr-BE" sz="2800" b="0" strike="noStrike" spc="-1" dirty="0">
              <a:latin typeface="Arial"/>
            </a:endParaRPr>
          </a:p>
        </p:txBody>
      </p:sp>
      <p:pic>
        <p:nvPicPr>
          <p:cNvPr id="120" name="Image 119"/>
          <p:cNvPicPr/>
          <p:nvPr/>
        </p:nvPicPr>
        <p:blipFill>
          <a:blip r:embed="rId2"/>
          <a:stretch/>
        </p:blipFill>
        <p:spPr>
          <a:xfrm>
            <a:off x="8522280" y="3780000"/>
            <a:ext cx="2637360" cy="2699640"/>
          </a:xfrm>
          <a:prstGeom prst="rect">
            <a:avLst/>
          </a:prstGeom>
          <a:ln w="0"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307097" y="6223819"/>
            <a:ext cx="65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596880" y="314280"/>
            <a:ext cx="10514520" cy="13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88B327"/>
                </a:solidFill>
                <a:latin typeface="Calibri Light"/>
                <a:ea typeface="DejaVu Sans"/>
              </a:rPr>
              <a:t>Une recherche en trois volets</a:t>
            </a:r>
            <a:endParaRPr lang="fr-BE" sz="4400" b="0" strike="noStrike" spc="-1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711360" y="1825560"/>
            <a:ext cx="10590840" cy="435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3"/>
          <p:cNvSpPr/>
          <p:nvPr/>
        </p:nvSpPr>
        <p:spPr>
          <a:xfrm>
            <a:off x="6408000" y="1403640"/>
            <a:ext cx="2843640" cy="2343240"/>
          </a:xfrm>
          <a:prstGeom prst="ellipse">
            <a:avLst/>
          </a:prstGeom>
          <a:solidFill>
            <a:srgbClr val="88B327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60840" rIns="90000" bIns="45000" anchor="ctr">
            <a:noAutofit/>
          </a:bodyPr>
          <a:lstStyle/>
          <a:p>
            <a:pPr marL="360" algn="ctr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fr-B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Terrain Belge</a:t>
            </a:r>
            <a:endParaRPr lang="fr-BE" sz="2400" b="0" strike="noStrike" spc="-1" dirty="0">
              <a:latin typeface="Arial"/>
            </a:endParaRPr>
          </a:p>
        </p:txBody>
      </p:sp>
      <p:pic>
        <p:nvPicPr>
          <p:cNvPr id="124" name="Image 123"/>
          <p:cNvPicPr/>
          <p:nvPr/>
        </p:nvPicPr>
        <p:blipFill>
          <a:blip r:embed="rId2"/>
          <a:stretch/>
        </p:blipFill>
        <p:spPr>
          <a:xfrm>
            <a:off x="7118640" y="3974400"/>
            <a:ext cx="3681000" cy="2883240"/>
          </a:xfrm>
          <a:prstGeom prst="rect">
            <a:avLst/>
          </a:prstGeom>
          <a:ln w="0">
            <a:noFill/>
          </a:ln>
        </p:spPr>
      </p:pic>
      <p:sp>
        <p:nvSpPr>
          <p:cNvPr id="125" name="CustomShape 4"/>
          <p:cNvSpPr/>
          <p:nvPr/>
        </p:nvSpPr>
        <p:spPr>
          <a:xfrm>
            <a:off x="180000" y="1949400"/>
            <a:ext cx="5725440" cy="435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080">
              <a:lnSpc>
                <a:spcPct val="90000"/>
              </a:lnSpc>
              <a:spcBef>
                <a:spcPts val="1001"/>
              </a:spcBef>
              <a:buClr>
                <a:srgbClr val="88B327"/>
              </a:buClr>
            </a:pPr>
            <a:r>
              <a:rPr lang="fr-FR" sz="3600" b="0" strike="noStrike" spc="-1" dirty="0">
                <a:solidFill>
                  <a:srgbClr val="675052"/>
                </a:solidFill>
                <a:latin typeface="Calibri Light"/>
                <a:ea typeface="DejaVu Sans"/>
              </a:rPr>
              <a:t>Ethnographie des </a:t>
            </a:r>
            <a:r>
              <a:rPr lang="fr-FR" sz="3600" b="0" strike="noStrike" spc="-1" dirty="0" smtClean="0">
                <a:solidFill>
                  <a:srgbClr val="675052"/>
                </a:solidFill>
                <a:latin typeface="Calibri Light"/>
                <a:ea typeface="DejaVu Sans"/>
              </a:rPr>
              <a:t>prises en </a:t>
            </a:r>
            <a:r>
              <a:rPr lang="fr-FR" sz="3600" b="0" strike="noStrike" spc="-1" dirty="0">
                <a:solidFill>
                  <a:srgbClr val="675052"/>
                </a:solidFill>
                <a:latin typeface="Calibri Light"/>
                <a:ea typeface="DejaVu Sans"/>
              </a:rPr>
              <a:t>charge en </a:t>
            </a:r>
            <a:r>
              <a:rPr lang="fr-FR" sz="3600" b="0" strike="noStrike" spc="-1" dirty="0" smtClean="0">
                <a:solidFill>
                  <a:srgbClr val="675052"/>
                </a:solidFill>
                <a:latin typeface="Calibri Light"/>
                <a:ea typeface="DejaVu Sans"/>
              </a:rPr>
              <a:t>Belgique</a:t>
            </a:r>
            <a:endParaRPr lang="fr-BE" sz="3600" spc="-1" dirty="0">
              <a:latin typeface="Arial"/>
            </a:endParaRPr>
          </a:p>
          <a:p>
            <a:pPr marL="1080">
              <a:lnSpc>
                <a:spcPct val="90000"/>
              </a:lnSpc>
              <a:spcBef>
                <a:spcPts val="1001"/>
              </a:spcBef>
              <a:buClr>
                <a:srgbClr val="88B327"/>
              </a:buClr>
            </a:pPr>
            <a:endParaRPr lang="fr-BE" sz="3600" b="0" strike="noStrike" spc="-1" dirty="0">
              <a:solidFill>
                <a:srgbClr val="4D3C3D"/>
              </a:solidFill>
              <a:latin typeface="Arial"/>
              <a:ea typeface="DejaVu Sans"/>
            </a:endParaRPr>
          </a:p>
          <a:p>
            <a:pPr marL="458280" indent="-457200">
              <a:lnSpc>
                <a:spcPct val="90000"/>
              </a:lnSpc>
              <a:spcBef>
                <a:spcPts val="1001"/>
              </a:spcBef>
              <a:buClr>
                <a:srgbClr val="88B327"/>
              </a:buClr>
              <a:buFont typeface="Arial" panose="020B0604020202020204" pitchFamily="34" charset="0"/>
              <a:buChar char="→"/>
            </a:pPr>
            <a:r>
              <a:rPr lang="fr-FR" sz="2800" b="0" strike="noStrike" spc="-1" dirty="0" smtClean="0">
                <a:solidFill>
                  <a:srgbClr val="4D3C3D"/>
                </a:solidFill>
                <a:latin typeface="Calibri"/>
                <a:ea typeface="DejaVu Sans"/>
              </a:rPr>
              <a:t>2 </a:t>
            </a:r>
            <a:r>
              <a:rPr lang="fr-FR" sz="2800" b="0" strike="noStrike" spc="-1" dirty="0">
                <a:solidFill>
                  <a:srgbClr val="4D3C3D"/>
                </a:solidFill>
                <a:latin typeface="Calibri"/>
                <a:ea typeface="DejaVu Sans"/>
              </a:rPr>
              <a:t>établissements</a:t>
            </a:r>
            <a:endParaRPr lang="fr-BE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lang="fr-BE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fr-BE" sz="2800" b="0" strike="noStrike" spc="-1" dirty="0">
              <a:latin typeface="Arial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307097" y="6223819"/>
            <a:ext cx="65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7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596880" y="314280"/>
            <a:ext cx="10514520" cy="13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88B327"/>
                </a:solidFill>
                <a:latin typeface="Calibri Light"/>
                <a:ea typeface="DejaVu Sans"/>
              </a:rPr>
              <a:t>Une recherche en trois volets</a:t>
            </a:r>
            <a:endParaRPr lang="fr-BE" sz="4400" b="0" strike="noStrike" spc="-1"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711360" y="1825560"/>
            <a:ext cx="10590840" cy="435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3"/>
          <p:cNvSpPr/>
          <p:nvPr/>
        </p:nvSpPr>
        <p:spPr>
          <a:xfrm>
            <a:off x="7200000" y="3960000"/>
            <a:ext cx="2879280" cy="2376000"/>
          </a:xfrm>
          <a:prstGeom prst="ellipse">
            <a:avLst/>
          </a:prstGeom>
          <a:solidFill>
            <a:srgbClr val="88B327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60840" rIns="90000" bIns="45000" anchor="ctr">
            <a:noAutofit/>
          </a:bodyPr>
          <a:lstStyle/>
          <a:p>
            <a:pPr marL="360" algn="ctr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fr-BE" sz="2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Socio-histoire</a:t>
            </a:r>
            <a:endParaRPr lang="fr-BE" sz="2400" b="0" strike="noStrike" spc="-1" dirty="0">
              <a:latin typeface="Arial"/>
            </a:endParaRPr>
          </a:p>
        </p:txBody>
      </p:sp>
      <p:sp>
        <p:nvSpPr>
          <p:cNvPr id="129" name="CustomShape 4"/>
          <p:cNvSpPr/>
          <p:nvPr/>
        </p:nvSpPr>
        <p:spPr>
          <a:xfrm>
            <a:off x="180000" y="1825560"/>
            <a:ext cx="7400160" cy="435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080">
              <a:lnSpc>
                <a:spcPct val="90000"/>
              </a:lnSpc>
              <a:spcBef>
                <a:spcPts val="1001"/>
              </a:spcBef>
              <a:buClr>
                <a:srgbClr val="88B327"/>
              </a:buClr>
            </a:pPr>
            <a:r>
              <a:rPr lang="fr-FR" sz="3600" b="0" strike="noStrike" spc="-1" dirty="0">
                <a:solidFill>
                  <a:srgbClr val="675052"/>
                </a:solidFill>
                <a:latin typeface="Calibri Light"/>
                <a:ea typeface="DejaVu Sans"/>
              </a:rPr>
              <a:t>Reconstituer l’histoire du phénomène</a:t>
            </a:r>
            <a:endParaRPr lang="fr-BE" sz="36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r-BE" sz="3600" b="0" strike="noStrike" spc="-1" dirty="0">
              <a:latin typeface="Arial"/>
            </a:endParaRPr>
          </a:p>
          <a:p>
            <a:pPr marL="685800" lvl="1" indent="-227520">
              <a:lnSpc>
                <a:spcPct val="90000"/>
              </a:lnSpc>
              <a:spcBef>
                <a:spcPts val="499"/>
              </a:spcBef>
              <a:buClr>
                <a:srgbClr val="88B327"/>
              </a:buClr>
              <a:buFont typeface="Arial"/>
              <a:buChar char="•"/>
            </a:pPr>
            <a:r>
              <a:rPr lang="fr-FR" sz="2800" b="0" strike="noStrike" spc="-1" dirty="0">
                <a:solidFill>
                  <a:srgbClr val="4D3C3D"/>
                </a:solidFill>
                <a:latin typeface="Calibri"/>
                <a:ea typeface="DejaVu Sans"/>
              </a:rPr>
              <a:t>Archives belges et françaises</a:t>
            </a:r>
            <a:endParaRPr lang="fr-BE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lang="fr-BE" sz="2800" b="0" strike="noStrike" spc="-1" dirty="0">
              <a:latin typeface="Arial"/>
            </a:endParaRPr>
          </a:p>
          <a:p>
            <a:pPr marL="685800" lvl="1" indent="-227520">
              <a:lnSpc>
                <a:spcPct val="90000"/>
              </a:lnSpc>
              <a:spcBef>
                <a:spcPts val="499"/>
              </a:spcBef>
              <a:buClr>
                <a:srgbClr val="88B327"/>
              </a:buClr>
              <a:buFont typeface="Arial"/>
              <a:buChar char="•"/>
            </a:pPr>
            <a:r>
              <a:rPr lang="fr-FR" sz="2800" b="0" strike="noStrike" spc="-1" dirty="0">
                <a:solidFill>
                  <a:srgbClr val="4D3C3D"/>
                </a:solidFill>
                <a:latin typeface="Calibri"/>
                <a:ea typeface="DejaVu Sans"/>
              </a:rPr>
              <a:t>Archives des établissements étudiés</a:t>
            </a:r>
            <a:endParaRPr lang="fr-BE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lang="fr-BE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fr-BE" sz="2800" b="0" strike="noStrike" spc="-1" dirty="0">
              <a:latin typeface="Aria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307097" y="6223819"/>
            <a:ext cx="65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8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596880" y="314280"/>
            <a:ext cx="10514520" cy="13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88B327"/>
                </a:solidFill>
                <a:latin typeface="Calibri Light"/>
                <a:ea typeface="DejaVu Sans"/>
              </a:rPr>
              <a:t>Objectifs théoriques</a:t>
            </a:r>
            <a:endParaRPr lang="fr-BE" sz="4400" b="0" strike="noStrike" spc="-1"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711360" y="1825560"/>
            <a:ext cx="10590840" cy="435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3"/>
          <p:cNvSpPr/>
          <p:nvPr/>
        </p:nvSpPr>
        <p:spPr>
          <a:xfrm>
            <a:off x="180000" y="1639080"/>
            <a:ext cx="4283640" cy="3736440"/>
          </a:xfrm>
          <a:custGeom>
            <a:avLst/>
            <a:gdLst/>
            <a:ahLst/>
            <a:cxnLst/>
            <a:rect l="l" t="t" r="r" b="b"/>
            <a:pathLst>
              <a:path w="153" h="132">
                <a:moveTo>
                  <a:pt x="123" y="39"/>
                </a:moveTo>
                <a:cubicBezTo>
                  <a:pt x="116" y="26"/>
                  <a:pt x="113" y="13"/>
                  <a:pt x="114" y="0"/>
                </a:cubicBezTo>
                <a:cubicBezTo>
                  <a:pt x="103" y="7"/>
                  <a:pt x="90" y="11"/>
                  <a:pt x="76" y="11"/>
                </a:cubicBezTo>
                <a:cubicBezTo>
                  <a:pt x="62" y="11"/>
                  <a:pt x="49" y="7"/>
                  <a:pt x="3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13"/>
                  <a:pt x="35" y="27"/>
                  <a:pt x="28" y="39"/>
                </a:cubicBezTo>
                <a:cubicBezTo>
                  <a:pt x="22" y="51"/>
                  <a:pt x="11" y="60"/>
                  <a:pt x="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7"/>
                  <a:pt x="0" y="67"/>
                  <a:pt x="0" y="67"/>
                </a:cubicBezTo>
                <a:cubicBezTo>
                  <a:pt x="12" y="73"/>
                  <a:pt x="22" y="82"/>
                  <a:pt x="28" y="93"/>
                </a:cubicBezTo>
                <a:cubicBezTo>
                  <a:pt x="35" y="105"/>
                  <a:pt x="38" y="119"/>
                  <a:pt x="38" y="131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49" y="125"/>
                  <a:pt x="62" y="121"/>
                  <a:pt x="76" y="121"/>
                </a:cubicBezTo>
                <a:cubicBezTo>
                  <a:pt x="90" y="121"/>
                  <a:pt x="103" y="125"/>
                  <a:pt x="114" y="132"/>
                </a:cubicBezTo>
                <a:cubicBezTo>
                  <a:pt x="114" y="132"/>
                  <a:pt x="114" y="132"/>
                  <a:pt x="114" y="132"/>
                </a:cubicBezTo>
                <a:cubicBezTo>
                  <a:pt x="113" y="119"/>
                  <a:pt x="116" y="106"/>
                  <a:pt x="123" y="93"/>
                </a:cubicBezTo>
                <a:cubicBezTo>
                  <a:pt x="130" y="81"/>
                  <a:pt x="141" y="72"/>
                  <a:pt x="153" y="66"/>
                </a:cubicBezTo>
                <a:cubicBezTo>
                  <a:pt x="153" y="66"/>
                  <a:pt x="153" y="66"/>
                  <a:pt x="153" y="66"/>
                </a:cubicBezTo>
                <a:cubicBezTo>
                  <a:pt x="141" y="60"/>
                  <a:pt x="130" y="51"/>
                  <a:pt x="123" y="39"/>
                </a:cubicBezTo>
                <a:close/>
              </a:path>
            </a:pathLst>
          </a:custGeom>
          <a:solidFill>
            <a:srgbClr val="1A736D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6084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fr-BE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BE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BE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BE" sz="1800" b="0" strike="noStrike" spc="-1" dirty="0">
              <a:latin typeface="Arial"/>
            </a:endParaRPr>
          </a:p>
          <a:p>
            <a:pPr marL="360" algn="ctr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fr-BE" sz="2000" b="1" strike="noStrike" spc="-1" dirty="0">
                <a:solidFill>
                  <a:srgbClr val="88B327"/>
                </a:solidFill>
                <a:latin typeface="Arial"/>
                <a:ea typeface="DejaVu Sans"/>
              </a:rPr>
              <a:t>Transformation</a:t>
            </a:r>
            <a:endParaRPr lang="fr-BE" sz="2000" b="0" strike="noStrike" spc="-1" dirty="0">
              <a:latin typeface="Arial"/>
            </a:endParaRPr>
          </a:p>
          <a:p>
            <a:pPr marL="360" algn="ctr">
              <a:lnSpc>
                <a:spcPct val="100000"/>
              </a:lnSpc>
              <a:spcBef>
                <a:spcPts val="1701"/>
              </a:spcBef>
              <a:buClr>
                <a:srgbClr val="000000"/>
              </a:buClr>
              <a:buSzPct val="45000"/>
            </a:pPr>
            <a:r>
              <a:rPr lang="fr-BE" sz="2000" b="1" strike="noStrike" spc="-1" dirty="0">
                <a:solidFill>
                  <a:srgbClr val="88B327"/>
                </a:solidFill>
                <a:latin typeface="Arial"/>
                <a:ea typeface="DejaVu Sans"/>
              </a:rPr>
              <a:t>de l’offre médico-sociale</a:t>
            </a:r>
            <a:endParaRPr lang="fr-BE" sz="2000" b="0" strike="noStrike" spc="-1" dirty="0">
              <a:latin typeface="Arial"/>
            </a:endParaRPr>
          </a:p>
        </p:txBody>
      </p:sp>
      <p:sp>
        <p:nvSpPr>
          <p:cNvPr id="133" name="CustomShape 4"/>
          <p:cNvSpPr/>
          <p:nvPr/>
        </p:nvSpPr>
        <p:spPr>
          <a:xfrm>
            <a:off x="7056000" y="540000"/>
            <a:ext cx="4283640" cy="3754440"/>
          </a:xfrm>
          <a:custGeom>
            <a:avLst/>
            <a:gdLst/>
            <a:ahLst/>
            <a:cxnLst/>
            <a:rect l="l" t="t" r="r" b="b"/>
            <a:pathLst>
              <a:path w="153" h="132">
                <a:moveTo>
                  <a:pt x="123" y="39"/>
                </a:moveTo>
                <a:cubicBezTo>
                  <a:pt x="116" y="26"/>
                  <a:pt x="113" y="13"/>
                  <a:pt x="114" y="0"/>
                </a:cubicBezTo>
                <a:cubicBezTo>
                  <a:pt x="103" y="7"/>
                  <a:pt x="90" y="11"/>
                  <a:pt x="76" y="11"/>
                </a:cubicBezTo>
                <a:cubicBezTo>
                  <a:pt x="62" y="11"/>
                  <a:pt x="49" y="7"/>
                  <a:pt x="3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13"/>
                  <a:pt x="35" y="27"/>
                  <a:pt x="28" y="39"/>
                </a:cubicBezTo>
                <a:cubicBezTo>
                  <a:pt x="22" y="51"/>
                  <a:pt x="11" y="60"/>
                  <a:pt x="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7"/>
                  <a:pt x="0" y="67"/>
                  <a:pt x="0" y="67"/>
                </a:cubicBezTo>
                <a:cubicBezTo>
                  <a:pt x="12" y="73"/>
                  <a:pt x="22" y="82"/>
                  <a:pt x="28" y="93"/>
                </a:cubicBezTo>
                <a:cubicBezTo>
                  <a:pt x="35" y="105"/>
                  <a:pt x="38" y="119"/>
                  <a:pt x="38" y="131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49" y="125"/>
                  <a:pt x="62" y="121"/>
                  <a:pt x="76" y="121"/>
                </a:cubicBezTo>
                <a:cubicBezTo>
                  <a:pt x="90" y="121"/>
                  <a:pt x="103" y="125"/>
                  <a:pt x="114" y="132"/>
                </a:cubicBezTo>
                <a:cubicBezTo>
                  <a:pt x="114" y="132"/>
                  <a:pt x="114" y="132"/>
                  <a:pt x="114" y="132"/>
                </a:cubicBezTo>
                <a:cubicBezTo>
                  <a:pt x="113" y="119"/>
                  <a:pt x="116" y="106"/>
                  <a:pt x="123" y="93"/>
                </a:cubicBezTo>
                <a:cubicBezTo>
                  <a:pt x="130" y="81"/>
                  <a:pt x="141" y="72"/>
                  <a:pt x="153" y="66"/>
                </a:cubicBezTo>
                <a:cubicBezTo>
                  <a:pt x="153" y="66"/>
                  <a:pt x="153" y="66"/>
                  <a:pt x="153" y="66"/>
                </a:cubicBezTo>
                <a:cubicBezTo>
                  <a:pt x="141" y="60"/>
                  <a:pt x="130" y="51"/>
                  <a:pt x="123" y="39"/>
                </a:cubicBezTo>
                <a:close/>
              </a:path>
            </a:pathLst>
          </a:custGeom>
          <a:solidFill>
            <a:srgbClr val="1A736D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60840" rIns="90000" bIns="45000" anchor="ctr">
            <a:noAutofit/>
          </a:bodyPr>
          <a:lstStyle/>
          <a:p>
            <a:pPr marL="360" algn="ctr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fr-BE" sz="2000" b="1" strike="noStrike" spc="-1" dirty="0">
                <a:solidFill>
                  <a:srgbClr val="88B327"/>
                </a:solidFill>
                <a:latin typeface="Arial"/>
                <a:ea typeface="Noto Sans CJK SC Regular"/>
              </a:rPr>
              <a:t>Visions de l’institution</a:t>
            </a:r>
            <a:endParaRPr lang="fr-BE" sz="2000" b="0" strike="noStrike" spc="-1" dirty="0">
              <a:latin typeface="Arial"/>
            </a:endParaRPr>
          </a:p>
        </p:txBody>
      </p:sp>
      <p:sp>
        <p:nvSpPr>
          <p:cNvPr id="134" name="CustomShape 5"/>
          <p:cNvSpPr/>
          <p:nvPr/>
        </p:nvSpPr>
        <p:spPr>
          <a:xfrm>
            <a:off x="4176720" y="3474720"/>
            <a:ext cx="4283640" cy="3480840"/>
          </a:xfrm>
          <a:custGeom>
            <a:avLst/>
            <a:gdLst/>
            <a:ahLst/>
            <a:cxnLst/>
            <a:rect l="l" t="t" r="r" b="b"/>
            <a:pathLst>
              <a:path w="153" h="132">
                <a:moveTo>
                  <a:pt x="123" y="39"/>
                </a:moveTo>
                <a:cubicBezTo>
                  <a:pt x="116" y="26"/>
                  <a:pt x="113" y="13"/>
                  <a:pt x="114" y="0"/>
                </a:cubicBezTo>
                <a:cubicBezTo>
                  <a:pt x="103" y="7"/>
                  <a:pt x="90" y="11"/>
                  <a:pt x="76" y="11"/>
                </a:cubicBezTo>
                <a:cubicBezTo>
                  <a:pt x="62" y="11"/>
                  <a:pt x="49" y="7"/>
                  <a:pt x="3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13"/>
                  <a:pt x="35" y="27"/>
                  <a:pt x="28" y="39"/>
                </a:cubicBezTo>
                <a:cubicBezTo>
                  <a:pt x="22" y="51"/>
                  <a:pt x="11" y="60"/>
                  <a:pt x="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7"/>
                  <a:pt x="0" y="67"/>
                  <a:pt x="0" y="67"/>
                </a:cubicBezTo>
                <a:cubicBezTo>
                  <a:pt x="12" y="73"/>
                  <a:pt x="22" y="82"/>
                  <a:pt x="28" y="93"/>
                </a:cubicBezTo>
                <a:cubicBezTo>
                  <a:pt x="35" y="105"/>
                  <a:pt x="38" y="119"/>
                  <a:pt x="38" y="131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49" y="125"/>
                  <a:pt x="62" y="121"/>
                  <a:pt x="76" y="121"/>
                </a:cubicBezTo>
                <a:cubicBezTo>
                  <a:pt x="90" y="121"/>
                  <a:pt x="103" y="125"/>
                  <a:pt x="114" y="132"/>
                </a:cubicBezTo>
                <a:cubicBezTo>
                  <a:pt x="114" y="132"/>
                  <a:pt x="114" y="132"/>
                  <a:pt x="114" y="132"/>
                </a:cubicBezTo>
                <a:cubicBezTo>
                  <a:pt x="113" y="119"/>
                  <a:pt x="116" y="106"/>
                  <a:pt x="123" y="93"/>
                </a:cubicBezTo>
                <a:cubicBezTo>
                  <a:pt x="130" y="81"/>
                  <a:pt x="141" y="72"/>
                  <a:pt x="153" y="66"/>
                </a:cubicBezTo>
                <a:cubicBezTo>
                  <a:pt x="153" y="66"/>
                  <a:pt x="153" y="66"/>
                  <a:pt x="153" y="66"/>
                </a:cubicBezTo>
                <a:cubicBezTo>
                  <a:pt x="141" y="60"/>
                  <a:pt x="130" y="51"/>
                  <a:pt x="123" y="39"/>
                </a:cubicBezTo>
                <a:close/>
              </a:path>
            </a:pathLst>
          </a:custGeom>
          <a:solidFill>
            <a:srgbClr val="1A736D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60840" rIns="90000" bIns="45000" anchor="ctr">
            <a:noAutofit/>
          </a:bodyPr>
          <a:lstStyle/>
          <a:p>
            <a:pPr marL="360" algn="ctr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fr-BE" sz="2000" b="1" strike="noStrike" spc="-1" dirty="0">
                <a:solidFill>
                  <a:srgbClr val="88B327"/>
                </a:solidFill>
                <a:latin typeface="Arial"/>
                <a:ea typeface="DejaVu Sans"/>
              </a:rPr>
              <a:t>Relations</a:t>
            </a:r>
            <a:endParaRPr lang="fr-BE" sz="2000" b="0" strike="noStrike" spc="-1" dirty="0">
              <a:latin typeface="Arial"/>
            </a:endParaRPr>
          </a:p>
          <a:p>
            <a:pPr marL="360" algn="ctr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fr-BE" sz="2000" b="1" strike="noStrike" spc="-1" dirty="0">
                <a:solidFill>
                  <a:srgbClr val="88B327"/>
                </a:solidFill>
                <a:latin typeface="Arial"/>
                <a:ea typeface="DejaVu Sans"/>
              </a:rPr>
              <a:t>personne en situation de handicap</a:t>
            </a:r>
            <a:endParaRPr lang="fr-BE" sz="2000" b="0" strike="noStrike" spc="-1" dirty="0">
              <a:latin typeface="Arial"/>
            </a:endParaRPr>
          </a:p>
          <a:p>
            <a:pPr marL="360" algn="ctr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fr-BE" sz="2000" b="1" strike="noStrike" spc="-1" dirty="0">
                <a:solidFill>
                  <a:srgbClr val="88B327"/>
                </a:solidFill>
                <a:latin typeface="Arial"/>
                <a:ea typeface="DejaVu Sans"/>
              </a:rPr>
              <a:t>proches et institution</a:t>
            </a:r>
            <a:endParaRPr lang="fr-BE" sz="2000" b="0" strike="noStrike" spc="-1" dirty="0">
              <a:latin typeface="Arial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307097" y="6223819"/>
            <a:ext cx="65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9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75052"/>
      </a:dk2>
      <a:lt2>
        <a:srgbClr val="E7E6E6"/>
      </a:lt2>
      <a:accent1>
        <a:srgbClr val="675052"/>
      </a:accent1>
      <a:accent2>
        <a:srgbClr val="EF7D00"/>
      </a:accent2>
      <a:accent3>
        <a:srgbClr val="B70E0C"/>
      </a:accent3>
      <a:accent4>
        <a:srgbClr val="88B327"/>
      </a:accent4>
      <a:accent5>
        <a:srgbClr val="239A91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75052"/>
      </a:dk2>
      <a:lt2>
        <a:srgbClr val="E7E6E6"/>
      </a:lt2>
      <a:accent1>
        <a:srgbClr val="675052"/>
      </a:accent1>
      <a:accent2>
        <a:srgbClr val="EF7D00"/>
      </a:accent2>
      <a:accent3>
        <a:srgbClr val="B70E0C"/>
      </a:accent3>
      <a:accent4>
        <a:srgbClr val="88B327"/>
      </a:accent4>
      <a:accent5>
        <a:srgbClr val="239A91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75052"/>
      </a:dk2>
      <a:lt2>
        <a:srgbClr val="E7E6E6"/>
      </a:lt2>
      <a:accent1>
        <a:srgbClr val="675052"/>
      </a:accent1>
      <a:accent2>
        <a:srgbClr val="EF7D00"/>
      </a:accent2>
      <a:accent3>
        <a:srgbClr val="B70E0C"/>
      </a:accent3>
      <a:accent4>
        <a:srgbClr val="88B327"/>
      </a:accent4>
      <a:accent5>
        <a:srgbClr val="239A91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Présentation1</Template>
  <TotalTime>573</TotalTime>
  <Words>299</Words>
  <Application>Microsoft Office PowerPoint</Application>
  <PresentationFormat>Grand écran</PresentationFormat>
  <Paragraphs>86</Paragraphs>
  <Slides>15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DejaVu Sans</vt:lpstr>
      <vt:lpstr>Noto Sans CJK SC Regular</vt:lpstr>
      <vt:lpstr>Symbol</vt:lpstr>
      <vt:lpstr>Times New Roman</vt:lpstr>
      <vt:lpstr>Wingdings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INSERM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Virginia OZKALP-POINCLOUX</dc:creator>
  <dc:description/>
  <cp:lastModifiedBy>Virginia OZKALP-POINCLOUX</cp:lastModifiedBy>
  <cp:revision>41</cp:revision>
  <dcterms:created xsi:type="dcterms:W3CDTF">2021-03-15T14:51:30Z</dcterms:created>
  <dcterms:modified xsi:type="dcterms:W3CDTF">2021-04-14T15:29:31Z</dcterms:modified>
  <dc:language>fr-BE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INSERM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4</vt:i4>
  </property>
  <property fmtid="{D5CDD505-2E9C-101B-9397-08002B2CF9AE}" pid="9" name="PresentationFormat">
    <vt:lpwstr>Grand écran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6</vt:i4>
  </property>
</Properties>
</file>